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sldIdLst>
    <p:sldId id="463" r:id="rId2"/>
    <p:sldId id="468" r:id="rId3"/>
    <p:sldId id="469" r:id="rId4"/>
    <p:sldId id="470" r:id="rId5"/>
    <p:sldId id="592" r:id="rId6"/>
    <p:sldId id="472" r:id="rId7"/>
    <p:sldId id="593" r:id="rId8"/>
    <p:sldId id="594" r:id="rId9"/>
    <p:sldId id="475" r:id="rId10"/>
    <p:sldId id="476" r:id="rId11"/>
    <p:sldId id="477" r:id="rId12"/>
    <p:sldId id="478" r:id="rId13"/>
    <p:sldId id="480" r:id="rId14"/>
    <p:sldId id="482" r:id="rId15"/>
    <p:sldId id="596" r:id="rId16"/>
    <p:sldId id="486" r:id="rId17"/>
    <p:sldId id="491" r:id="rId18"/>
    <p:sldId id="487" r:id="rId19"/>
    <p:sldId id="488" r:id="rId20"/>
    <p:sldId id="489" r:id="rId21"/>
    <p:sldId id="490" r:id="rId22"/>
    <p:sldId id="492" r:id="rId23"/>
    <p:sldId id="551" r:id="rId24"/>
    <p:sldId id="493" r:id="rId25"/>
    <p:sldId id="494" r:id="rId26"/>
    <p:sldId id="495" r:id="rId27"/>
    <p:sldId id="496" r:id="rId28"/>
    <p:sldId id="497" r:id="rId29"/>
    <p:sldId id="498" r:id="rId30"/>
    <p:sldId id="499" r:id="rId31"/>
    <p:sldId id="597" r:id="rId32"/>
    <p:sldId id="501" r:id="rId33"/>
    <p:sldId id="502" r:id="rId34"/>
    <p:sldId id="605" r:id="rId35"/>
    <p:sldId id="606" r:id="rId36"/>
    <p:sldId id="504" r:id="rId37"/>
    <p:sldId id="505" r:id="rId38"/>
    <p:sldId id="506" r:id="rId39"/>
    <p:sldId id="507" r:id="rId40"/>
    <p:sldId id="509" r:id="rId41"/>
    <p:sldId id="511" r:id="rId42"/>
    <p:sldId id="510" r:id="rId43"/>
    <p:sldId id="512" r:id="rId44"/>
    <p:sldId id="519" r:id="rId45"/>
    <p:sldId id="513" r:id="rId46"/>
    <p:sldId id="516" r:id="rId47"/>
    <p:sldId id="514" r:id="rId48"/>
    <p:sldId id="515" r:id="rId49"/>
    <p:sldId id="517" r:id="rId50"/>
    <p:sldId id="518" r:id="rId51"/>
    <p:sldId id="520" r:id="rId52"/>
    <p:sldId id="521" r:id="rId53"/>
    <p:sldId id="522" r:id="rId54"/>
    <p:sldId id="523" r:id="rId55"/>
    <p:sldId id="608" r:id="rId56"/>
    <p:sldId id="609" r:id="rId57"/>
    <p:sldId id="528" r:id="rId58"/>
    <p:sldId id="529" r:id="rId59"/>
    <p:sldId id="612" r:id="rId60"/>
    <p:sldId id="530" r:id="rId61"/>
    <p:sldId id="531" r:id="rId62"/>
    <p:sldId id="534" r:id="rId63"/>
    <p:sldId id="532" r:id="rId64"/>
    <p:sldId id="536" r:id="rId65"/>
    <p:sldId id="533" r:id="rId66"/>
    <p:sldId id="537" r:id="rId67"/>
    <p:sldId id="542" r:id="rId68"/>
    <p:sldId id="544" r:id="rId69"/>
    <p:sldId id="546" r:id="rId70"/>
    <p:sldId id="547" r:id="rId71"/>
    <p:sldId id="545" r:id="rId72"/>
    <p:sldId id="611" r:id="rId73"/>
    <p:sldId id="548" r:id="rId74"/>
    <p:sldId id="549" r:id="rId75"/>
    <p:sldId id="550" r:id="rId76"/>
    <p:sldId id="552" r:id="rId77"/>
    <p:sldId id="553" r:id="rId78"/>
    <p:sldId id="554" r:id="rId79"/>
    <p:sldId id="555" r:id="rId80"/>
    <p:sldId id="556" r:id="rId81"/>
    <p:sldId id="557" r:id="rId82"/>
    <p:sldId id="558" r:id="rId83"/>
    <p:sldId id="559" r:id="rId84"/>
    <p:sldId id="613" r:id="rId85"/>
    <p:sldId id="562" r:id="rId86"/>
    <p:sldId id="563" r:id="rId87"/>
    <p:sldId id="564" r:id="rId88"/>
    <p:sldId id="566" r:id="rId89"/>
    <p:sldId id="567" r:id="rId90"/>
    <p:sldId id="570" r:id="rId91"/>
    <p:sldId id="568" r:id="rId92"/>
    <p:sldId id="569" r:id="rId93"/>
    <p:sldId id="571" r:id="rId94"/>
    <p:sldId id="464" r:id="rId95"/>
    <p:sldId id="724" r:id="rId96"/>
    <p:sldId id="723" r:id="rId97"/>
    <p:sldId id="615" r:id="rId98"/>
    <p:sldId id="616" r:id="rId99"/>
    <p:sldId id="473" r:id="rId100"/>
    <p:sldId id="617" r:id="rId101"/>
    <p:sldId id="474" r:id="rId102"/>
    <p:sldId id="619" r:id="rId103"/>
    <p:sldId id="620" r:id="rId104"/>
    <p:sldId id="726" r:id="rId105"/>
    <p:sldId id="727" r:id="rId106"/>
    <p:sldId id="728" r:id="rId107"/>
    <p:sldId id="729" r:id="rId108"/>
    <p:sldId id="730" r:id="rId109"/>
    <p:sldId id="731" r:id="rId110"/>
    <p:sldId id="732" r:id="rId111"/>
    <p:sldId id="479" r:id="rId112"/>
    <p:sldId id="733" r:id="rId113"/>
    <p:sldId id="644" r:id="rId114"/>
    <p:sldId id="734" r:id="rId115"/>
    <p:sldId id="645" r:id="rId116"/>
    <p:sldId id="484" r:id="rId117"/>
    <p:sldId id="485" r:id="rId118"/>
    <p:sldId id="735" r:id="rId119"/>
    <p:sldId id="736" r:id="rId120"/>
    <p:sldId id="737" r:id="rId121"/>
    <p:sldId id="738" r:id="rId122"/>
    <p:sldId id="720" r:id="rId123"/>
    <p:sldId id="739" r:id="rId124"/>
    <p:sldId id="500" r:id="rId125"/>
    <p:sldId id="721" r:id="rId126"/>
    <p:sldId id="740" r:id="rId127"/>
    <p:sldId id="741" r:id="rId128"/>
    <p:sldId id="503" r:id="rId129"/>
    <p:sldId id="742" r:id="rId130"/>
    <p:sldId id="743" r:id="rId131"/>
    <p:sldId id="744" r:id="rId132"/>
    <p:sldId id="745" r:id="rId133"/>
    <p:sldId id="746" r:id="rId134"/>
    <p:sldId id="747" r:id="rId135"/>
    <p:sldId id="725" r:id="rId136"/>
    <p:sldId id="561" r:id="rId137"/>
    <p:sldId id="748" r:id="rId138"/>
    <p:sldId id="749" r:id="rId139"/>
    <p:sldId id="750" r:id="rId140"/>
    <p:sldId id="565" r:id="rId141"/>
    <p:sldId id="751" r:id="rId142"/>
    <p:sldId id="752" r:id="rId143"/>
    <p:sldId id="753" r:id="rId144"/>
    <p:sldId id="572" r:id="rId145"/>
    <p:sldId id="573" r:id="rId146"/>
    <p:sldId id="754" r:id="rId147"/>
    <p:sldId id="755" r:id="rId148"/>
    <p:sldId id="756" r:id="rId149"/>
    <p:sldId id="578" r:id="rId150"/>
    <p:sldId id="579" r:id="rId151"/>
    <p:sldId id="757" r:id="rId152"/>
    <p:sldId id="758" r:id="rId153"/>
    <p:sldId id="759" r:id="rId154"/>
    <p:sldId id="760" r:id="rId155"/>
    <p:sldId id="585" r:id="rId156"/>
    <p:sldId id="586" r:id="rId157"/>
    <p:sldId id="587" r:id="rId158"/>
    <p:sldId id="588" r:id="rId159"/>
    <p:sldId id="589" r:id="rId160"/>
    <p:sldId id="590" r:id="rId161"/>
    <p:sldId id="591" r:id="rId162"/>
    <p:sldId id="761" r:id="rId163"/>
    <p:sldId id="762" r:id="rId164"/>
    <p:sldId id="763" r:id="rId165"/>
    <p:sldId id="595" r:id="rId166"/>
    <p:sldId id="764" r:id="rId167"/>
    <p:sldId id="765" r:id="rId168"/>
    <p:sldId id="598" r:id="rId169"/>
    <p:sldId id="599" r:id="rId170"/>
    <p:sldId id="766" r:id="rId171"/>
    <p:sldId id="603" r:id="rId172"/>
    <p:sldId id="767" r:id="rId173"/>
    <p:sldId id="768" r:id="rId174"/>
    <p:sldId id="769" r:id="rId175"/>
    <p:sldId id="770" r:id="rId176"/>
    <p:sldId id="610" r:id="rId177"/>
    <p:sldId id="771" r:id="rId178"/>
    <p:sldId id="772" r:id="rId179"/>
    <p:sldId id="773" r:id="rId180"/>
    <p:sldId id="774" r:id="rId181"/>
    <p:sldId id="775" r:id="rId182"/>
    <p:sldId id="776" r:id="rId183"/>
    <p:sldId id="777" r:id="rId184"/>
    <p:sldId id="778" r:id="rId185"/>
    <p:sldId id="621" r:id="rId186"/>
    <p:sldId id="779" r:id="rId187"/>
    <p:sldId id="780" r:id="rId188"/>
    <p:sldId id="618" r:id="rId189"/>
    <p:sldId id="781" r:id="rId190"/>
    <p:sldId id="782" r:id="rId191"/>
    <p:sldId id="627" r:id="rId192"/>
    <p:sldId id="626" r:id="rId193"/>
    <p:sldId id="783" r:id="rId194"/>
    <p:sldId id="628" r:id="rId195"/>
    <p:sldId id="630" r:id="rId196"/>
    <p:sldId id="631" r:id="rId197"/>
    <p:sldId id="632" r:id="rId198"/>
    <p:sldId id="634" r:id="rId199"/>
    <p:sldId id="633" r:id="rId200"/>
    <p:sldId id="784" r:id="rId201"/>
  </p:sldIdLst>
  <p:sldSz cx="9144000" cy="6858000" type="screen4x3"/>
  <p:notesSz cx="6858000" cy="9144000"/>
  <p:custDataLst>
    <p:tags r:id="rId203"/>
  </p:custData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7DEBF3-B7F4-664B-AA64-02D0E5D0D21D}">
          <p14:sldIdLst>
            <p14:sldId id="463"/>
          </p14:sldIdLst>
        </p14:section>
        <p14:section name="Desion Tree Idea" id="{E5514C23-1FBA-EA43-85C0-570D4918D54B}">
          <p14:sldIdLst>
            <p14:sldId id="468"/>
            <p14:sldId id="469"/>
            <p14:sldId id="470"/>
            <p14:sldId id="592"/>
            <p14:sldId id="472"/>
            <p14:sldId id="593"/>
            <p14:sldId id="594"/>
            <p14:sldId id="475"/>
            <p14:sldId id="476"/>
            <p14:sldId id="477"/>
            <p14:sldId id="478"/>
            <p14:sldId id="480"/>
            <p14:sldId id="482"/>
            <p14:sldId id="596"/>
            <p14:sldId id="486"/>
            <p14:sldId id="491"/>
            <p14:sldId id="487"/>
            <p14:sldId id="488"/>
            <p14:sldId id="489"/>
            <p14:sldId id="490"/>
            <p14:sldId id="492"/>
            <p14:sldId id="551"/>
            <p14:sldId id="493"/>
            <p14:sldId id="494"/>
            <p14:sldId id="495"/>
            <p14:sldId id="496"/>
            <p14:sldId id="497"/>
            <p14:sldId id="498"/>
            <p14:sldId id="499"/>
            <p14:sldId id="597"/>
            <p14:sldId id="501"/>
            <p14:sldId id="502"/>
            <p14:sldId id="605"/>
            <p14:sldId id="606"/>
            <p14:sldId id="504"/>
            <p14:sldId id="505"/>
            <p14:sldId id="506"/>
            <p14:sldId id="507"/>
            <p14:sldId id="509"/>
            <p14:sldId id="511"/>
          </p14:sldIdLst>
        </p14:section>
        <p14:section name="Tree Construction" id="{1583FFB9-9E34-7F48-89BB-13D114A6E0A3}">
          <p14:sldIdLst>
            <p14:sldId id="510"/>
            <p14:sldId id="512"/>
            <p14:sldId id="519"/>
            <p14:sldId id="513"/>
            <p14:sldId id="516"/>
            <p14:sldId id="514"/>
            <p14:sldId id="515"/>
            <p14:sldId id="517"/>
            <p14:sldId id="518"/>
            <p14:sldId id="520"/>
            <p14:sldId id="521"/>
            <p14:sldId id="522"/>
            <p14:sldId id="523"/>
            <p14:sldId id="608"/>
            <p14:sldId id="609"/>
            <p14:sldId id="528"/>
            <p14:sldId id="529"/>
            <p14:sldId id="612"/>
            <p14:sldId id="530"/>
            <p14:sldId id="531"/>
            <p14:sldId id="534"/>
            <p14:sldId id="532"/>
            <p14:sldId id="536"/>
            <p14:sldId id="533"/>
            <p14:sldId id="537"/>
            <p14:sldId id="542"/>
            <p14:sldId id="544"/>
            <p14:sldId id="546"/>
            <p14:sldId id="547"/>
            <p14:sldId id="545"/>
            <p14:sldId id="611"/>
            <p14:sldId id="548"/>
            <p14:sldId id="549"/>
            <p14:sldId id="550"/>
            <p14:sldId id="552"/>
            <p14:sldId id="553"/>
            <p14:sldId id="554"/>
            <p14:sldId id="555"/>
            <p14:sldId id="556"/>
            <p14:sldId id="557"/>
            <p14:sldId id="558"/>
            <p14:sldId id="559"/>
            <p14:sldId id="613"/>
            <p14:sldId id="562"/>
            <p14:sldId id="563"/>
            <p14:sldId id="564"/>
            <p14:sldId id="566"/>
            <p14:sldId id="567"/>
            <p14:sldId id="570"/>
            <p14:sldId id="568"/>
            <p14:sldId id="569"/>
            <p14:sldId id="571"/>
          </p14:sldIdLst>
        </p14:section>
        <p14:section name="Trees in practice" id="{F25B842D-C4EE-4643-86F3-239C37010588}">
          <p14:sldIdLst>
            <p14:sldId id="464"/>
            <p14:sldId id="724"/>
            <p14:sldId id="723"/>
            <p14:sldId id="615"/>
            <p14:sldId id="616"/>
            <p14:sldId id="473"/>
            <p14:sldId id="617"/>
            <p14:sldId id="474"/>
            <p14:sldId id="619"/>
            <p14:sldId id="620"/>
            <p14:sldId id="726"/>
          </p14:sldIdLst>
        </p14:section>
        <p14:section name="Default Section" id="{4B620102-A9DE-421D-970C-0D042ED2CAD8}">
          <p14:sldIdLst>
            <p14:sldId id="727"/>
          </p14:sldIdLst>
        </p14:section>
        <p14:section name="Ensembling Idea" id="{B4DD1519-CF80-1C45-BB30-FF4B502F76D2}">
          <p14:sldIdLst>
            <p14:sldId id="728"/>
            <p14:sldId id="729"/>
            <p14:sldId id="730"/>
            <p14:sldId id="731"/>
            <p14:sldId id="732"/>
            <p14:sldId id="479"/>
            <p14:sldId id="733"/>
            <p14:sldId id="644"/>
            <p14:sldId id="734"/>
            <p14:sldId id="645"/>
            <p14:sldId id="484"/>
            <p14:sldId id="485"/>
            <p14:sldId id="735"/>
            <p14:sldId id="736"/>
            <p14:sldId id="737"/>
          </p14:sldIdLst>
        </p14:section>
        <p14:section name="Random Forest" id="{B9CB8653-5CB4-2942-A595-2B51FC9B56FF}">
          <p14:sldIdLst>
            <p14:sldId id="738"/>
            <p14:sldId id="720"/>
            <p14:sldId id="739"/>
            <p14:sldId id="500"/>
            <p14:sldId id="721"/>
            <p14:sldId id="740"/>
            <p14:sldId id="741"/>
            <p14:sldId id="503"/>
            <p14:sldId id="742"/>
            <p14:sldId id="743"/>
            <p14:sldId id="744"/>
            <p14:sldId id="745"/>
            <p14:sldId id="746"/>
            <p14:sldId id="747"/>
            <p14:sldId id="725"/>
            <p14:sldId id="561"/>
            <p14:sldId id="748"/>
            <p14:sldId id="749"/>
            <p14:sldId id="750"/>
            <p14:sldId id="565"/>
            <p14:sldId id="751"/>
          </p14:sldIdLst>
        </p14:section>
        <p14:section name="Boosting" id="{958624EA-18BC-46A6-B99C-7CBB254B0FB9}">
          <p14:sldIdLst>
            <p14:sldId id="752"/>
            <p14:sldId id="753"/>
            <p14:sldId id="572"/>
            <p14:sldId id="573"/>
            <p14:sldId id="754"/>
            <p14:sldId id="755"/>
            <p14:sldId id="756"/>
            <p14:sldId id="578"/>
            <p14:sldId id="579"/>
            <p14:sldId id="757"/>
            <p14:sldId id="758"/>
            <p14:sldId id="759"/>
            <p14:sldId id="760"/>
            <p14:sldId id="585"/>
            <p14:sldId id="586"/>
            <p14:sldId id="587"/>
            <p14:sldId id="588"/>
            <p14:sldId id="589"/>
            <p14:sldId id="590"/>
            <p14:sldId id="591"/>
            <p14:sldId id="761"/>
            <p14:sldId id="762"/>
            <p14:sldId id="763"/>
            <p14:sldId id="595"/>
            <p14:sldId id="764"/>
            <p14:sldId id="765"/>
            <p14:sldId id="598"/>
            <p14:sldId id="599"/>
            <p14:sldId id="766"/>
            <p14:sldId id="603"/>
            <p14:sldId id="767"/>
            <p14:sldId id="768"/>
            <p14:sldId id="769"/>
            <p14:sldId id="770"/>
            <p14:sldId id="610"/>
            <p14:sldId id="771"/>
            <p14:sldId id="772"/>
            <p14:sldId id="773"/>
            <p14:sldId id="774"/>
            <p14:sldId id="775"/>
            <p14:sldId id="776"/>
            <p14:sldId id="777"/>
            <p14:sldId id="778"/>
            <p14:sldId id="621"/>
            <p14:sldId id="779"/>
            <p14:sldId id="780"/>
            <p14:sldId id="618"/>
            <p14:sldId id="781"/>
            <p14:sldId id="782"/>
            <p14:sldId id="627"/>
            <p14:sldId id="626"/>
            <p14:sldId id="783"/>
            <p14:sldId id="628"/>
            <p14:sldId id="630"/>
            <p14:sldId id="631"/>
            <p14:sldId id="632"/>
            <p14:sldId id="634"/>
            <p14:sldId id="633"/>
            <p14:sldId id="784"/>
          </p14:sldIdLst>
        </p14:section>
        <p14:section name="category" id="{20775EFF-0DDA-054D-B050-2E77470E40B4}">
          <p14:sldIdLst/>
        </p14:section>
      </p14:sectionLst>
    </p:ext>
    <p:ext uri="{EFAFB233-063F-42B5-8137-9DF3F51BA10A}">
      <p15:sldGuideLst xmlns:p15="http://schemas.microsoft.com/office/powerpoint/2012/main">
        <p15:guide id="1" orient="horz" pos="527" userDrawn="1">
          <p15:clr>
            <a:srgbClr val="A4A3A4"/>
          </p15:clr>
        </p15:guide>
        <p15:guide id="2" pos="5692" userDrawn="1">
          <p15:clr>
            <a:srgbClr val="A4A3A4"/>
          </p15:clr>
        </p15:guide>
        <p15:guide id="3" orient="horz" pos="1480" userDrawn="1">
          <p15:clr>
            <a:srgbClr val="A4A3A4"/>
          </p15:clr>
        </p15:guide>
        <p15:guide id="4" pos="249" userDrawn="1">
          <p15:clr>
            <a:srgbClr val="A4A3A4"/>
          </p15:clr>
        </p15:guide>
        <p15:guide id="5" orient="horz" pos="2160" userDrawn="1">
          <p15:clr>
            <a:srgbClr val="A4A3A4"/>
          </p15:clr>
        </p15:guide>
        <p15:guide id="6" pos="2880" userDrawn="1">
          <p15:clr>
            <a:srgbClr val="A4A3A4"/>
          </p15:clr>
        </p15:guide>
        <p15:guide id="7" orient="horz" pos="709">
          <p15:clr>
            <a:srgbClr val="A4A3A4"/>
          </p15:clr>
        </p15:guide>
        <p15:guide id="8" orient="horz" pos="1570">
          <p15:clr>
            <a:srgbClr val="A4A3A4"/>
          </p15:clr>
        </p15:guide>
        <p15:guide id="9" orient="horz" pos="206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зина Анна Вадимовна" initials="КАВ"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D74B55"/>
    <a:srgbClr val="A1B98A"/>
    <a:srgbClr val="F79646"/>
    <a:srgbClr val="F58352"/>
    <a:srgbClr val="FFC000"/>
    <a:srgbClr val="4778B1"/>
    <a:srgbClr val="9CA5A2"/>
    <a:srgbClr val="FABCA0"/>
    <a:srgbClr val="466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D2810-DF0E-4F4B-A876-96C3577547C4}" v="22" dt="2020-12-26T19:50:10.048"/>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0" autoAdjust="0"/>
    <p:restoredTop sz="96018" autoAdjust="0"/>
  </p:normalViewPr>
  <p:slideViewPr>
    <p:cSldViewPr>
      <p:cViewPr varScale="1">
        <p:scale>
          <a:sx n="108" d="100"/>
          <a:sy n="108" d="100"/>
        </p:scale>
        <p:origin x="1014" y="144"/>
      </p:cViewPr>
      <p:guideLst>
        <p:guide orient="horz" pos="527"/>
        <p:guide pos="5692"/>
        <p:guide orient="horz" pos="1480"/>
        <p:guide pos="249"/>
        <p:guide orient="horz" pos="2160"/>
        <p:guide pos="2880"/>
        <p:guide orient="horz" pos="709"/>
        <p:guide orient="horz" pos="1570"/>
        <p:guide orient="horz" pos="206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ags" Target="tags/tag1.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5/10/relationships/revisionInfo" Target="revisionInfo.xml"/><Relationship Id="rId190" Type="http://schemas.openxmlformats.org/officeDocument/2006/relationships/slide" Target="slides/slide189.xml"/><Relationship Id="rId204"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B1F41B-5C57-436C-90E6-D46C969112ED}" type="datetimeFigureOut">
              <a:rPr lang="ru-RU" smtClean="0"/>
              <a:t>14.01.2021</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3B4C3B-A507-4AC6-8C55-FDBC06173CE0}" type="slidenum">
              <a:rPr lang="ru-RU" smtClean="0"/>
              <a:t>‹#›</a:t>
            </a:fld>
            <a:endParaRPr lang="ru-RU"/>
          </a:p>
        </p:txBody>
      </p:sp>
    </p:spTree>
    <p:extLst>
      <p:ext uri="{BB962C8B-B14F-4D97-AF65-F5344CB8AC3E}">
        <p14:creationId xmlns:p14="http://schemas.microsoft.com/office/powerpoint/2010/main" val="909946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a:t>
            </a:fld>
            <a:endParaRPr lang="ru-RU"/>
          </a:p>
        </p:txBody>
      </p:sp>
    </p:spTree>
    <p:extLst>
      <p:ext uri="{BB962C8B-B14F-4D97-AF65-F5344CB8AC3E}">
        <p14:creationId xmlns:p14="http://schemas.microsoft.com/office/powerpoint/2010/main" val="103376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again slit the rest of the dataset based on the feature x0. It gives us one mode red rectangular on the left</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20</a:t>
            </a:fld>
            <a:endParaRPr lang="ru-RU"/>
          </a:p>
        </p:txBody>
      </p:sp>
    </p:spTree>
    <p:extLst>
      <p:ext uri="{BB962C8B-B14F-4D97-AF65-F5344CB8AC3E}">
        <p14:creationId xmlns:p14="http://schemas.microsoft.com/office/powerpoint/2010/main" val="477658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divide the rest of the data into two parts  to nicely separate blue and red points</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21</a:t>
            </a:fld>
            <a:endParaRPr lang="ru-RU"/>
          </a:p>
        </p:txBody>
      </p:sp>
    </p:spTree>
    <p:extLst>
      <p:ext uri="{BB962C8B-B14F-4D97-AF65-F5344CB8AC3E}">
        <p14:creationId xmlns:p14="http://schemas.microsoft.com/office/powerpoint/2010/main" val="177976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worth mentioning that we can continue growing our tree until we get a perfect fit to training data. Unfortunately that my easily result in overfitting. So one have to be really careful with that/</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22</a:t>
            </a:fld>
            <a:endParaRPr lang="ru-RU"/>
          </a:p>
        </p:txBody>
      </p:sp>
    </p:spTree>
    <p:extLst>
      <p:ext uri="{BB962C8B-B14F-4D97-AF65-F5344CB8AC3E}">
        <p14:creationId xmlns:p14="http://schemas.microsoft.com/office/powerpoint/2010/main" val="168883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even though decision trees may look quite simple – they are very powerful</a:t>
            </a:r>
          </a:p>
          <a:p>
            <a:endParaRPr lang="en-US" dirty="0"/>
          </a:p>
          <a:p>
            <a:r>
              <a:rPr lang="en-US" dirty="0"/>
              <a:t>We can perfectly fit any training data unless there are the same objects with different targets values, of course.</a:t>
            </a:r>
          </a:p>
          <a:p>
            <a:endParaRPr lang="en-US" dirty="0"/>
          </a:p>
          <a:p>
            <a:r>
              <a:rPr lang="en-US" dirty="0"/>
              <a:t>To do that it may require to grow our tree until we get to the point when we have only one object in the leaf. </a:t>
            </a:r>
          </a:p>
        </p:txBody>
      </p:sp>
      <p:sp>
        <p:nvSpPr>
          <p:cNvPr id="4" name="Slide Number Placeholder 3"/>
          <p:cNvSpPr>
            <a:spLocks noGrp="1"/>
          </p:cNvSpPr>
          <p:nvPr>
            <p:ph type="sldNum" sz="quarter" idx="5"/>
          </p:nvPr>
        </p:nvSpPr>
        <p:spPr/>
        <p:txBody>
          <a:bodyPr/>
          <a:lstStyle/>
          <a:p>
            <a:fld id="{003B4C3B-A507-4AC6-8C55-FDBC06173CE0}" type="slidenum">
              <a:rPr lang="ru-RU" smtClean="0"/>
              <a:t>23</a:t>
            </a:fld>
            <a:endParaRPr lang="ru-RU"/>
          </a:p>
        </p:txBody>
      </p:sp>
    </p:spTree>
    <p:extLst>
      <p:ext uri="{BB962C8B-B14F-4D97-AF65-F5344CB8AC3E}">
        <p14:creationId xmlns:p14="http://schemas.microsoft.com/office/powerpoint/2010/main" val="4065499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far we’ve seen how decision trees solve classification task. </a:t>
            </a:r>
          </a:p>
          <a:p>
            <a:endParaRPr lang="en-US" dirty="0"/>
          </a:p>
          <a:p>
            <a:r>
              <a:rPr lang="en-US" dirty="0"/>
              <a:t>But we can also use them to train a regression. It will again split the feature space to the regions of constant predictions. Let us consider the case, when we have only one feature and see how we can approximate a non-linear function using a decision tree.</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24</a:t>
            </a:fld>
            <a:endParaRPr lang="ru-RU"/>
          </a:p>
        </p:txBody>
      </p:sp>
    </p:spTree>
    <p:extLst>
      <p:ext uri="{BB962C8B-B14F-4D97-AF65-F5344CB8AC3E}">
        <p14:creationId xmlns:p14="http://schemas.microsoft.com/office/powerpoint/2010/main" val="3359660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root we select the first threshold to split on. It corresponds to the green line on the graph. All the points which has x0 less that 3.1 will end up in the left subtree, while the rest will go to the right subtree.</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25</a:t>
            </a:fld>
            <a:endParaRPr lang="ru-RU"/>
          </a:p>
        </p:txBody>
      </p:sp>
    </p:spTree>
    <p:extLst>
      <p:ext uri="{BB962C8B-B14F-4D97-AF65-F5344CB8AC3E}">
        <p14:creationId xmlns:p14="http://schemas.microsoft.com/office/powerpoint/2010/main" val="407675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object in the left part we make one more split by comparing the value of our feature with the 0.5. For all the objects, which have x0 &lt; 0.5 we will predict value around zero, while for the rest of the object from this branch, our prediction will be 0.71. </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26</a:t>
            </a:fld>
            <a:endParaRPr lang="ru-RU"/>
          </a:p>
        </p:txBody>
      </p:sp>
    </p:spTree>
    <p:extLst>
      <p:ext uri="{BB962C8B-B14F-4D97-AF65-F5344CB8AC3E}">
        <p14:creationId xmlns:p14="http://schemas.microsoft.com/office/powerpoint/2010/main" val="3814500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objects from the right subtree, we will also perform one more split define separate constant prediction for the object in to regions that we get</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27</a:t>
            </a:fld>
            <a:endParaRPr lang="ru-RU"/>
          </a:p>
        </p:txBody>
      </p:sp>
    </p:spTree>
    <p:extLst>
      <p:ext uri="{BB962C8B-B14F-4D97-AF65-F5344CB8AC3E}">
        <p14:creationId xmlns:p14="http://schemas.microsoft.com/office/powerpoint/2010/main" val="450274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well as for the classification task, we can continue growing our tree to perfectly fit training data, Which can easily result in overfitting </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28</a:t>
            </a:fld>
            <a:endParaRPr lang="ru-RU"/>
          </a:p>
        </p:txBody>
      </p:sp>
    </p:spTree>
    <p:extLst>
      <p:ext uri="{BB962C8B-B14F-4D97-AF65-F5344CB8AC3E}">
        <p14:creationId xmlns:p14="http://schemas.microsoft.com/office/powerpoint/2010/main" val="2778463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we saw that binary decision tree is a combination of simple logic rules, where on each step we compare one feature with a threshold a based on the result of a comparison go the right or the left branch. </a:t>
            </a:r>
          </a:p>
          <a:p>
            <a:endParaRPr lang="en-US" dirty="0"/>
          </a:p>
          <a:p>
            <a:r>
              <a:rPr lang="en-US" dirty="0"/>
              <a:t>As a result we get several non-intersecting rectangular regions with constant predictions in each of them</a:t>
            </a:r>
          </a:p>
          <a:p>
            <a:endParaRPr lang="en-US" dirty="0"/>
          </a:p>
          <a:p>
            <a:r>
              <a:rPr lang="en-US" dirty="0"/>
              <a:t>Since we can grow the tree up to a moment, when there is only one object in each leaf, it is quite easy to overfit. So we have to be very careful, when using this model. </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29</a:t>
            </a:fld>
            <a:endParaRPr lang="ru-RU"/>
          </a:p>
        </p:txBody>
      </p:sp>
    </p:spTree>
    <p:extLst>
      <p:ext uri="{BB962C8B-B14F-4D97-AF65-F5344CB8AC3E}">
        <p14:creationId xmlns:p14="http://schemas.microsoft.com/office/powerpoint/2010/main" val="3479162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a:t>
            </a:fld>
            <a:endParaRPr lang="ru-RU"/>
          </a:p>
        </p:txBody>
      </p:sp>
    </p:spTree>
    <p:extLst>
      <p:ext uri="{BB962C8B-B14F-4D97-AF65-F5344CB8AC3E}">
        <p14:creationId xmlns:p14="http://schemas.microsoft.com/office/powerpoint/2010/main" val="2383152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will continue talking about decision trees</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30</a:t>
            </a:fld>
            <a:endParaRPr lang="ru-RU"/>
          </a:p>
        </p:txBody>
      </p:sp>
    </p:spTree>
    <p:extLst>
      <p:ext uri="{BB962C8B-B14F-4D97-AF65-F5344CB8AC3E}">
        <p14:creationId xmlns:p14="http://schemas.microsoft.com/office/powerpoint/2010/main" val="3778097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36</a:t>
            </a:fld>
            <a:endParaRPr lang="ru-RU"/>
          </a:p>
        </p:txBody>
      </p:sp>
    </p:spTree>
    <p:extLst>
      <p:ext uri="{BB962C8B-B14F-4D97-AF65-F5344CB8AC3E}">
        <p14:creationId xmlns:p14="http://schemas.microsoft.com/office/powerpoint/2010/main" val="3827402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39</a:t>
            </a:fld>
            <a:endParaRPr lang="ru-RU"/>
          </a:p>
        </p:txBody>
      </p:sp>
    </p:spTree>
    <p:extLst>
      <p:ext uri="{BB962C8B-B14F-4D97-AF65-F5344CB8AC3E}">
        <p14:creationId xmlns:p14="http://schemas.microsoft.com/office/powerpoint/2010/main" val="3979432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40</a:t>
            </a:fld>
            <a:endParaRPr lang="ru-RU"/>
          </a:p>
        </p:txBody>
      </p:sp>
    </p:spTree>
    <p:extLst>
      <p:ext uri="{BB962C8B-B14F-4D97-AF65-F5344CB8AC3E}">
        <p14:creationId xmlns:p14="http://schemas.microsoft.com/office/powerpoint/2010/main" val="385434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41</a:t>
            </a:fld>
            <a:endParaRPr lang="ru-RU"/>
          </a:p>
        </p:txBody>
      </p:sp>
    </p:spTree>
    <p:extLst>
      <p:ext uri="{BB962C8B-B14F-4D97-AF65-F5344CB8AC3E}">
        <p14:creationId xmlns:p14="http://schemas.microsoft.com/office/powerpoint/2010/main" val="3468890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43</a:t>
            </a:fld>
            <a:endParaRPr lang="ru-RU"/>
          </a:p>
        </p:txBody>
      </p:sp>
    </p:spTree>
    <p:extLst>
      <p:ext uri="{BB962C8B-B14F-4D97-AF65-F5344CB8AC3E}">
        <p14:creationId xmlns:p14="http://schemas.microsoft.com/office/powerpoint/2010/main" val="3767240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44</a:t>
            </a:fld>
            <a:endParaRPr lang="ru-RU"/>
          </a:p>
        </p:txBody>
      </p:sp>
    </p:spTree>
    <p:extLst>
      <p:ext uri="{BB962C8B-B14F-4D97-AF65-F5344CB8AC3E}">
        <p14:creationId xmlns:p14="http://schemas.microsoft.com/office/powerpoint/2010/main" val="221134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45</a:t>
            </a:fld>
            <a:endParaRPr lang="ru-RU"/>
          </a:p>
        </p:txBody>
      </p:sp>
    </p:spTree>
    <p:extLst>
      <p:ext uri="{BB962C8B-B14F-4D97-AF65-F5344CB8AC3E}">
        <p14:creationId xmlns:p14="http://schemas.microsoft.com/office/powerpoint/2010/main" val="506674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46</a:t>
            </a:fld>
            <a:endParaRPr lang="ru-RU"/>
          </a:p>
        </p:txBody>
      </p:sp>
    </p:spTree>
    <p:extLst>
      <p:ext uri="{BB962C8B-B14F-4D97-AF65-F5344CB8AC3E}">
        <p14:creationId xmlns:p14="http://schemas.microsoft.com/office/powerpoint/2010/main" val="295924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47</a:t>
            </a:fld>
            <a:endParaRPr lang="ru-RU"/>
          </a:p>
        </p:txBody>
      </p:sp>
    </p:spTree>
    <p:extLst>
      <p:ext uri="{BB962C8B-B14F-4D97-AF65-F5344CB8AC3E}">
        <p14:creationId xmlns:p14="http://schemas.microsoft.com/office/powerpoint/2010/main" val="1121201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Logical rules are cool</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13</a:t>
            </a:fld>
            <a:endParaRPr lang="ru-RU"/>
          </a:p>
        </p:txBody>
      </p:sp>
    </p:spTree>
    <p:extLst>
      <p:ext uri="{BB962C8B-B14F-4D97-AF65-F5344CB8AC3E}">
        <p14:creationId xmlns:p14="http://schemas.microsoft.com/office/powerpoint/2010/main" val="10743968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48</a:t>
            </a:fld>
            <a:endParaRPr lang="ru-RU"/>
          </a:p>
        </p:txBody>
      </p:sp>
    </p:spTree>
    <p:extLst>
      <p:ext uri="{BB962C8B-B14F-4D97-AF65-F5344CB8AC3E}">
        <p14:creationId xmlns:p14="http://schemas.microsoft.com/office/powerpoint/2010/main" val="1884795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49</a:t>
            </a:fld>
            <a:endParaRPr lang="ru-RU"/>
          </a:p>
        </p:txBody>
      </p:sp>
    </p:spTree>
    <p:extLst>
      <p:ext uri="{BB962C8B-B14F-4D97-AF65-F5344CB8AC3E}">
        <p14:creationId xmlns:p14="http://schemas.microsoft.com/office/powerpoint/2010/main" val="3750906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50</a:t>
            </a:fld>
            <a:endParaRPr lang="ru-RU"/>
          </a:p>
        </p:txBody>
      </p:sp>
    </p:spTree>
    <p:extLst>
      <p:ext uri="{BB962C8B-B14F-4D97-AF65-F5344CB8AC3E}">
        <p14:creationId xmlns:p14="http://schemas.microsoft.com/office/powerpoint/2010/main" val="3647709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51</a:t>
            </a:fld>
            <a:endParaRPr lang="ru-RU"/>
          </a:p>
        </p:txBody>
      </p:sp>
    </p:spTree>
    <p:extLst>
      <p:ext uri="{BB962C8B-B14F-4D97-AF65-F5344CB8AC3E}">
        <p14:creationId xmlns:p14="http://schemas.microsoft.com/office/powerpoint/2010/main" val="2394343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52</a:t>
            </a:fld>
            <a:endParaRPr lang="ru-RU"/>
          </a:p>
        </p:txBody>
      </p:sp>
    </p:spTree>
    <p:extLst>
      <p:ext uri="{BB962C8B-B14F-4D97-AF65-F5344CB8AC3E}">
        <p14:creationId xmlns:p14="http://schemas.microsoft.com/office/powerpoint/2010/main" val="2170094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53</a:t>
            </a:fld>
            <a:endParaRPr lang="ru-RU"/>
          </a:p>
        </p:txBody>
      </p:sp>
    </p:spTree>
    <p:extLst>
      <p:ext uri="{BB962C8B-B14F-4D97-AF65-F5344CB8AC3E}">
        <p14:creationId xmlns:p14="http://schemas.microsoft.com/office/powerpoint/2010/main" val="4256182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54</a:t>
            </a:fld>
            <a:endParaRPr lang="ru-RU"/>
          </a:p>
        </p:txBody>
      </p:sp>
    </p:spTree>
    <p:extLst>
      <p:ext uri="{BB962C8B-B14F-4D97-AF65-F5344CB8AC3E}">
        <p14:creationId xmlns:p14="http://schemas.microsoft.com/office/powerpoint/2010/main" val="2512426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55</a:t>
            </a:fld>
            <a:endParaRPr lang="ru-RU"/>
          </a:p>
        </p:txBody>
      </p:sp>
    </p:spTree>
    <p:extLst>
      <p:ext uri="{BB962C8B-B14F-4D97-AF65-F5344CB8AC3E}">
        <p14:creationId xmlns:p14="http://schemas.microsoft.com/office/powerpoint/2010/main" val="4244033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56</a:t>
            </a:fld>
            <a:endParaRPr lang="ru-RU"/>
          </a:p>
        </p:txBody>
      </p:sp>
    </p:spTree>
    <p:extLst>
      <p:ext uri="{BB962C8B-B14F-4D97-AF65-F5344CB8AC3E}">
        <p14:creationId xmlns:p14="http://schemas.microsoft.com/office/powerpoint/2010/main" val="3330212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57</a:t>
            </a:fld>
            <a:endParaRPr lang="ru-RU"/>
          </a:p>
        </p:txBody>
      </p:sp>
    </p:spTree>
    <p:extLst>
      <p:ext uri="{BB962C8B-B14F-4D97-AF65-F5344CB8AC3E}">
        <p14:creationId xmlns:p14="http://schemas.microsoft.com/office/powerpoint/2010/main" val="1602969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build a lot of logical rules together and get a binary tree. </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14</a:t>
            </a:fld>
            <a:endParaRPr lang="ru-RU"/>
          </a:p>
        </p:txBody>
      </p:sp>
    </p:spTree>
    <p:extLst>
      <p:ext uri="{BB962C8B-B14F-4D97-AF65-F5344CB8AC3E}">
        <p14:creationId xmlns:p14="http://schemas.microsoft.com/office/powerpoint/2010/main" val="3475928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58</a:t>
            </a:fld>
            <a:endParaRPr lang="ru-RU"/>
          </a:p>
        </p:txBody>
      </p:sp>
    </p:spTree>
    <p:extLst>
      <p:ext uri="{BB962C8B-B14F-4D97-AF65-F5344CB8AC3E}">
        <p14:creationId xmlns:p14="http://schemas.microsoft.com/office/powerpoint/2010/main" val="2408493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59</a:t>
            </a:fld>
            <a:endParaRPr lang="ru-RU"/>
          </a:p>
        </p:txBody>
      </p:sp>
    </p:spTree>
    <p:extLst>
      <p:ext uri="{BB962C8B-B14F-4D97-AF65-F5344CB8AC3E}">
        <p14:creationId xmlns:p14="http://schemas.microsoft.com/office/powerpoint/2010/main" val="1873868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60</a:t>
            </a:fld>
            <a:endParaRPr lang="ru-RU"/>
          </a:p>
        </p:txBody>
      </p:sp>
    </p:spTree>
    <p:extLst>
      <p:ext uri="{BB962C8B-B14F-4D97-AF65-F5344CB8AC3E}">
        <p14:creationId xmlns:p14="http://schemas.microsoft.com/office/powerpoint/2010/main" val="3065704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62</a:t>
            </a:fld>
            <a:endParaRPr lang="ru-RU"/>
          </a:p>
        </p:txBody>
      </p:sp>
    </p:spTree>
    <p:extLst>
      <p:ext uri="{BB962C8B-B14F-4D97-AF65-F5344CB8AC3E}">
        <p14:creationId xmlns:p14="http://schemas.microsoft.com/office/powerpoint/2010/main" val="2827168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63</a:t>
            </a:fld>
            <a:endParaRPr lang="ru-RU"/>
          </a:p>
        </p:txBody>
      </p:sp>
    </p:spTree>
    <p:extLst>
      <p:ext uri="{BB962C8B-B14F-4D97-AF65-F5344CB8AC3E}">
        <p14:creationId xmlns:p14="http://schemas.microsoft.com/office/powerpoint/2010/main" val="1849960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64</a:t>
            </a:fld>
            <a:endParaRPr lang="ru-RU"/>
          </a:p>
        </p:txBody>
      </p:sp>
    </p:spTree>
    <p:extLst>
      <p:ext uri="{BB962C8B-B14F-4D97-AF65-F5344CB8AC3E}">
        <p14:creationId xmlns:p14="http://schemas.microsoft.com/office/powerpoint/2010/main" val="3761743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65</a:t>
            </a:fld>
            <a:endParaRPr lang="ru-RU"/>
          </a:p>
        </p:txBody>
      </p:sp>
    </p:spTree>
    <p:extLst>
      <p:ext uri="{BB962C8B-B14F-4D97-AF65-F5344CB8AC3E}">
        <p14:creationId xmlns:p14="http://schemas.microsoft.com/office/powerpoint/2010/main" val="478263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66</a:t>
            </a:fld>
            <a:endParaRPr lang="ru-RU"/>
          </a:p>
        </p:txBody>
      </p:sp>
    </p:spTree>
    <p:extLst>
      <p:ext uri="{BB962C8B-B14F-4D97-AF65-F5344CB8AC3E}">
        <p14:creationId xmlns:p14="http://schemas.microsoft.com/office/powerpoint/2010/main" val="62258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67</a:t>
            </a:fld>
            <a:endParaRPr lang="ru-RU"/>
          </a:p>
        </p:txBody>
      </p:sp>
    </p:spTree>
    <p:extLst>
      <p:ext uri="{BB962C8B-B14F-4D97-AF65-F5344CB8AC3E}">
        <p14:creationId xmlns:p14="http://schemas.microsoft.com/office/powerpoint/2010/main" val="32897621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68</a:t>
            </a:fld>
            <a:endParaRPr lang="ru-RU"/>
          </a:p>
        </p:txBody>
      </p:sp>
    </p:spTree>
    <p:extLst>
      <p:ext uri="{BB962C8B-B14F-4D97-AF65-F5344CB8AC3E}">
        <p14:creationId xmlns:p14="http://schemas.microsoft.com/office/powerpoint/2010/main" val="3946257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2 types of nodes</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15</a:t>
            </a:fld>
            <a:endParaRPr lang="ru-RU"/>
          </a:p>
        </p:txBody>
      </p:sp>
    </p:spTree>
    <p:extLst>
      <p:ext uri="{BB962C8B-B14F-4D97-AF65-F5344CB8AC3E}">
        <p14:creationId xmlns:p14="http://schemas.microsoft.com/office/powerpoint/2010/main" val="3949664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69</a:t>
            </a:fld>
            <a:endParaRPr lang="ru-RU"/>
          </a:p>
        </p:txBody>
      </p:sp>
    </p:spTree>
    <p:extLst>
      <p:ext uri="{BB962C8B-B14F-4D97-AF65-F5344CB8AC3E}">
        <p14:creationId xmlns:p14="http://schemas.microsoft.com/office/powerpoint/2010/main" val="3028101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70</a:t>
            </a:fld>
            <a:endParaRPr lang="ru-RU"/>
          </a:p>
        </p:txBody>
      </p:sp>
    </p:spTree>
    <p:extLst>
      <p:ext uri="{BB962C8B-B14F-4D97-AF65-F5344CB8AC3E}">
        <p14:creationId xmlns:p14="http://schemas.microsoft.com/office/powerpoint/2010/main" val="978573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71</a:t>
            </a:fld>
            <a:endParaRPr lang="ru-RU"/>
          </a:p>
        </p:txBody>
      </p:sp>
    </p:spTree>
    <p:extLst>
      <p:ext uri="{BB962C8B-B14F-4D97-AF65-F5344CB8AC3E}">
        <p14:creationId xmlns:p14="http://schemas.microsoft.com/office/powerpoint/2010/main" val="724452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72</a:t>
            </a:fld>
            <a:endParaRPr lang="ru-RU"/>
          </a:p>
        </p:txBody>
      </p:sp>
    </p:spTree>
    <p:extLst>
      <p:ext uri="{BB962C8B-B14F-4D97-AF65-F5344CB8AC3E}">
        <p14:creationId xmlns:p14="http://schemas.microsoft.com/office/powerpoint/2010/main" val="191141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73</a:t>
            </a:fld>
            <a:endParaRPr lang="ru-RU"/>
          </a:p>
        </p:txBody>
      </p:sp>
    </p:spTree>
    <p:extLst>
      <p:ext uri="{BB962C8B-B14F-4D97-AF65-F5344CB8AC3E}">
        <p14:creationId xmlns:p14="http://schemas.microsoft.com/office/powerpoint/2010/main" val="3244859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75</a:t>
            </a:fld>
            <a:endParaRPr lang="ru-RU"/>
          </a:p>
        </p:txBody>
      </p:sp>
    </p:spTree>
    <p:extLst>
      <p:ext uri="{BB962C8B-B14F-4D97-AF65-F5344CB8AC3E}">
        <p14:creationId xmlns:p14="http://schemas.microsoft.com/office/powerpoint/2010/main" val="5912545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76</a:t>
            </a:fld>
            <a:endParaRPr lang="ru-RU"/>
          </a:p>
        </p:txBody>
      </p:sp>
    </p:spTree>
    <p:extLst>
      <p:ext uri="{BB962C8B-B14F-4D97-AF65-F5344CB8AC3E}">
        <p14:creationId xmlns:p14="http://schemas.microsoft.com/office/powerpoint/2010/main" val="4351396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77</a:t>
            </a:fld>
            <a:endParaRPr lang="ru-RU"/>
          </a:p>
        </p:txBody>
      </p:sp>
    </p:spTree>
    <p:extLst>
      <p:ext uri="{BB962C8B-B14F-4D97-AF65-F5344CB8AC3E}">
        <p14:creationId xmlns:p14="http://schemas.microsoft.com/office/powerpoint/2010/main" val="704286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78</a:t>
            </a:fld>
            <a:endParaRPr lang="ru-RU"/>
          </a:p>
        </p:txBody>
      </p:sp>
    </p:spTree>
    <p:extLst>
      <p:ext uri="{BB962C8B-B14F-4D97-AF65-F5344CB8AC3E}">
        <p14:creationId xmlns:p14="http://schemas.microsoft.com/office/powerpoint/2010/main" val="39183562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79</a:t>
            </a:fld>
            <a:endParaRPr lang="ru-RU"/>
          </a:p>
        </p:txBody>
      </p:sp>
    </p:spTree>
    <p:extLst>
      <p:ext uri="{BB962C8B-B14F-4D97-AF65-F5344CB8AC3E}">
        <p14:creationId xmlns:p14="http://schemas.microsoft.com/office/powerpoint/2010/main" val="224148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decision tree gives us – is it splits feature space into rectangular regions and provide a constant prediction in each region. Let’s go through the exact classification tree and see, how it corresponds to features space in the 2d case.</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16</a:t>
            </a:fld>
            <a:endParaRPr lang="ru-RU"/>
          </a:p>
        </p:txBody>
      </p:sp>
    </p:spTree>
    <p:extLst>
      <p:ext uri="{BB962C8B-B14F-4D97-AF65-F5344CB8AC3E}">
        <p14:creationId xmlns:p14="http://schemas.microsoft.com/office/powerpoint/2010/main" val="26320021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80</a:t>
            </a:fld>
            <a:endParaRPr lang="ru-RU"/>
          </a:p>
        </p:txBody>
      </p:sp>
    </p:spTree>
    <p:extLst>
      <p:ext uri="{BB962C8B-B14F-4D97-AF65-F5344CB8AC3E}">
        <p14:creationId xmlns:p14="http://schemas.microsoft.com/office/powerpoint/2010/main" val="460503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81</a:t>
            </a:fld>
            <a:endParaRPr lang="ru-RU"/>
          </a:p>
        </p:txBody>
      </p:sp>
    </p:spTree>
    <p:extLst>
      <p:ext uri="{BB962C8B-B14F-4D97-AF65-F5344CB8AC3E}">
        <p14:creationId xmlns:p14="http://schemas.microsoft.com/office/powerpoint/2010/main" val="546584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82</a:t>
            </a:fld>
            <a:endParaRPr lang="ru-RU"/>
          </a:p>
        </p:txBody>
      </p:sp>
    </p:spTree>
    <p:extLst>
      <p:ext uri="{BB962C8B-B14F-4D97-AF65-F5344CB8AC3E}">
        <p14:creationId xmlns:p14="http://schemas.microsoft.com/office/powerpoint/2010/main" val="1643182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83</a:t>
            </a:fld>
            <a:endParaRPr lang="ru-RU"/>
          </a:p>
        </p:txBody>
      </p:sp>
    </p:spTree>
    <p:extLst>
      <p:ext uri="{BB962C8B-B14F-4D97-AF65-F5344CB8AC3E}">
        <p14:creationId xmlns:p14="http://schemas.microsoft.com/office/powerpoint/2010/main" val="33649178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84</a:t>
            </a:fld>
            <a:endParaRPr lang="ru-RU"/>
          </a:p>
        </p:txBody>
      </p:sp>
    </p:spTree>
    <p:extLst>
      <p:ext uri="{BB962C8B-B14F-4D97-AF65-F5344CB8AC3E}">
        <p14:creationId xmlns:p14="http://schemas.microsoft.com/office/powerpoint/2010/main" val="9979456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85</a:t>
            </a:fld>
            <a:endParaRPr lang="ru-RU"/>
          </a:p>
        </p:txBody>
      </p:sp>
    </p:spTree>
    <p:extLst>
      <p:ext uri="{BB962C8B-B14F-4D97-AF65-F5344CB8AC3E}">
        <p14:creationId xmlns:p14="http://schemas.microsoft.com/office/powerpoint/2010/main" val="8302424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86</a:t>
            </a:fld>
            <a:endParaRPr lang="ru-RU"/>
          </a:p>
        </p:txBody>
      </p:sp>
    </p:spTree>
    <p:extLst>
      <p:ext uri="{BB962C8B-B14F-4D97-AF65-F5344CB8AC3E}">
        <p14:creationId xmlns:p14="http://schemas.microsoft.com/office/powerpoint/2010/main" val="1327544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87</a:t>
            </a:fld>
            <a:endParaRPr lang="ru-RU"/>
          </a:p>
        </p:txBody>
      </p:sp>
    </p:spTree>
    <p:extLst>
      <p:ext uri="{BB962C8B-B14F-4D97-AF65-F5344CB8AC3E}">
        <p14:creationId xmlns:p14="http://schemas.microsoft.com/office/powerpoint/2010/main" val="22503353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88</a:t>
            </a:fld>
            <a:endParaRPr lang="ru-RU"/>
          </a:p>
        </p:txBody>
      </p:sp>
    </p:spTree>
    <p:extLst>
      <p:ext uri="{BB962C8B-B14F-4D97-AF65-F5344CB8AC3E}">
        <p14:creationId xmlns:p14="http://schemas.microsoft.com/office/powerpoint/2010/main" val="1806621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89</a:t>
            </a:fld>
            <a:endParaRPr lang="ru-RU"/>
          </a:p>
        </p:txBody>
      </p:sp>
    </p:spTree>
    <p:extLst>
      <p:ext uri="{BB962C8B-B14F-4D97-AF65-F5344CB8AC3E}">
        <p14:creationId xmlns:p14="http://schemas.microsoft.com/office/powerpoint/2010/main" val="3528498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root node we split by the feature x1. In the feature space that correspond to horizontal line on the level -0.002. All object below this line will go the left subtree, which is a leaf in our case. Therefore, we have a large blue rectangular below – we predict all objects below to be from the blue class.  Let us see what happens if we do to the right subtree.</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17</a:t>
            </a:fld>
            <a:endParaRPr lang="ru-RU"/>
          </a:p>
        </p:txBody>
      </p:sp>
    </p:spTree>
    <p:extLst>
      <p:ext uri="{BB962C8B-B14F-4D97-AF65-F5344CB8AC3E}">
        <p14:creationId xmlns:p14="http://schemas.microsoft.com/office/powerpoint/2010/main" val="1368917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90</a:t>
            </a:fld>
            <a:endParaRPr lang="ru-RU"/>
          </a:p>
        </p:txBody>
      </p:sp>
    </p:spTree>
    <p:extLst>
      <p:ext uri="{BB962C8B-B14F-4D97-AF65-F5344CB8AC3E}">
        <p14:creationId xmlns:p14="http://schemas.microsoft.com/office/powerpoint/2010/main" val="164535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91</a:t>
            </a:fld>
            <a:endParaRPr lang="ru-RU"/>
          </a:p>
        </p:txBody>
      </p:sp>
    </p:spTree>
    <p:extLst>
      <p:ext uri="{BB962C8B-B14F-4D97-AF65-F5344CB8AC3E}">
        <p14:creationId xmlns:p14="http://schemas.microsoft.com/office/powerpoint/2010/main" val="3666683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92</a:t>
            </a:fld>
            <a:endParaRPr lang="ru-RU"/>
          </a:p>
        </p:txBody>
      </p:sp>
    </p:spTree>
    <p:extLst>
      <p:ext uri="{BB962C8B-B14F-4D97-AF65-F5344CB8AC3E}">
        <p14:creationId xmlns:p14="http://schemas.microsoft.com/office/powerpoint/2010/main" val="949544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93</a:t>
            </a:fld>
            <a:endParaRPr lang="ru-RU"/>
          </a:p>
        </p:txBody>
      </p:sp>
    </p:spTree>
    <p:extLst>
      <p:ext uri="{BB962C8B-B14F-4D97-AF65-F5344CB8AC3E}">
        <p14:creationId xmlns:p14="http://schemas.microsoft.com/office/powerpoint/2010/main" val="21531074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96</a:t>
            </a:fld>
            <a:endParaRPr lang="ru-RU"/>
          </a:p>
        </p:txBody>
      </p:sp>
    </p:spTree>
    <p:extLst>
      <p:ext uri="{BB962C8B-B14F-4D97-AF65-F5344CB8AC3E}">
        <p14:creationId xmlns:p14="http://schemas.microsoft.com/office/powerpoint/2010/main" val="2761811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101</a:t>
            </a:fld>
            <a:endParaRPr lang="ru-RU"/>
          </a:p>
        </p:txBody>
      </p:sp>
    </p:spTree>
    <p:extLst>
      <p:ext uri="{BB962C8B-B14F-4D97-AF65-F5344CB8AC3E}">
        <p14:creationId xmlns:p14="http://schemas.microsoft.com/office/powerpoint/2010/main" val="34198044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shown, that the expected squared error of the model on the test set the sum of the squared bias and variance. You can see it on the graph, depicted with the black line</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122</a:t>
            </a:fld>
            <a:endParaRPr lang="ru-RU"/>
          </a:p>
        </p:txBody>
      </p:sp>
    </p:spTree>
    <p:extLst>
      <p:ext uri="{BB962C8B-B14F-4D97-AF65-F5344CB8AC3E}">
        <p14:creationId xmlns:p14="http://schemas.microsoft.com/office/powerpoint/2010/main" val="23221381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129</a:t>
            </a:fld>
            <a:endParaRPr lang="ru-RU"/>
          </a:p>
        </p:txBody>
      </p:sp>
    </p:spTree>
    <p:extLst>
      <p:ext uri="{BB962C8B-B14F-4D97-AF65-F5344CB8AC3E}">
        <p14:creationId xmlns:p14="http://schemas.microsoft.com/office/powerpoint/2010/main" val="27553642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130</a:t>
            </a:fld>
            <a:endParaRPr lang="ru-RU"/>
          </a:p>
        </p:txBody>
      </p:sp>
    </p:spTree>
    <p:extLst>
      <p:ext uri="{BB962C8B-B14F-4D97-AF65-F5344CB8AC3E}">
        <p14:creationId xmlns:p14="http://schemas.microsoft.com/office/powerpoint/2010/main" val="35040657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132</a:t>
            </a:fld>
            <a:endParaRPr lang="ru-RU"/>
          </a:p>
        </p:txBody>
      </p:sp>
    </p:spTree>
    <p:extLst>
      <p:ext uri="{BB962C8B-B14F-4D97-AF65-F5344CB8AC3E}">
        <p14:creationId xmlns:p14="http://schemas.microsoft.com/office/powerpoint/2010/main" val="15173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branch we continue splitting the objects. We have threshold base on features x0, which corresponds to the vertical line in the feature space. After the split all objects to the right from the line again end up in the leaf with blue class prediction and the rest are send to the left branch</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18</a:t>
            </a:fld>
            <a:endParaRPr lang="ru-RU"/>
          </a:p>
        </p:txBody>
      </p:sp>
    </p:spTree>
    <p:extLst>
      <p:ext uri="{BB962C8B-B14F-4D97-AF65-F5344CB8AC3E}">
        <p14:creationId xmlns:p14="http://schemas.microsoft.com/office/powerpoint/2010/main" val="39146965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137</a:t>
            </a:fld>
            <a:endParaRPr lang="ru-RU"/>
          </a:p>
        </p:txBody>
      </p:sp>
    </p:spTree>
    <p:extLst>
      <p:ext uri="{BB962C8B-B14F-4D97-AF65-F5344CB8AC3E}">
        <p14:creationId xmlns:p14="http://schemas.microsoft.com/office/powerpoint/2010/main" val="4015190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180</a:t>
            </a:fld>
            <a:endParaRPr lang="ru-RU"/>
          </a:p>
        </p:txBody>
      </p:sp>
    </p:spTree>
    <p:extLst>
      <p:ext uri="{BB962C8B-B14F-4D97-AF65-F5344CB8AC3E}">
        <p14:creationId xmlns:p14="http://schemas.microsoft.com/office/powerpoint/2010/main" val="70722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186</a:t>
            </a:fld>
            <a:endParaRPr lang="ru-RU"/>
          </a:p>
        </p:txBody>
      </p:sp>
    </p:spTree>
    <p:extLst>
      <p:ext uri="{BB962C8B-B14F-4D97-AF65-F5344CB8AC3E}">
        <p14:creationId xmlns:p14="http://schemas.microsoft.com/office/powerpoint/2010/main" val="28644118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187</a:t>
            </a:fld>
            <a:endParaRPr lang="ru-RU"/>
          </a:p>
        </p:txBody>
      </p:sp>
    </p:spTree>
    <p:extLst>
      <p:ext uri="{BB962C8B-B14F-4D97-AF65-F5344CB8AC3E}">
        <p14:creationId xmlns:p14="http://schemas.microsoft.com/office/powerpoint/2010/main" val="3673758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split the the rest of the observations based on the feature x1 with the threshold of 0.5. </a:t>
            </a:r>
          </a:p>
          <a:p>
            <a:endParaRPr lang="en-US" dirty="0"/>
          </a:p>
          <a:p>
            <a:r>
              <a:rPr lang="en-US" dirty="0"/>
              <a:t>Note that it is the second time when we use feature x1 to perform the split. It can be considered as one of the advantages of decision trees – you can keep choose the same feature several times al different stages to get the best splitting of the feature space</a:t>
            </a:r>
            <a:endParaRPr lang="ru-RU" dirty="0"/>
          </a:p>
        </p:txBody>
      </p:sp>
      <p:sp>
        <p:nvSpPr>
          <p:cNvPr id="4" name="Slide Number Placeholder 3"/>
          <p:cNvSpPr>
            <a:spLocks noGrp="1"/>
          </p:cNvSpPr>
          <p:nvPr>
            <p:ph type="sldNum" sz="quarter" idx="5"/>
          </p:nvPr>
        </p:nvSpPr>
        <p:spPr/>
        <p:txBody>
          <a:bodyPr/>
          <a:lstStyle/>
          <a:p>
            <a:fld id="{003B4C3B-A507-4AC6-8C55-FDBC06173CE0}" type="slidenum">
              <a:rPr lang="ru-RU" smtClean="0"/>
              <a:t>19</a:t>
            </a:fld>
            <a:endParaRPr lang="ru-RU"/>
          </a:p>
        </p:txBody>
      </p:sp>
    </p:spTree>
    <p:extLst>
      <p:ext uri="{BB962C8B-B14F-4D97-AF65-F5344CB8AC3E}">
        <p14:creationId xmlns:p14="http://schemas.microsoft.com/office/powerpoint/2010/main" val="1308298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Образец заголовка</a:t>
            </a:r>
          </a:p>
        </p:txBody>
      </p:sp>
      <p:sp>
        <p:nvSpPr>
          <p:cNvPr id="3" name="Содержимое 2"/>
          <p:cNvSpPr>
            <a:spLocks noGrp="1"/>
          </p:cNvSpPr>
          <p:nvPr>
            <p:ph idx="1"/>
          </p:nvPr>
        </p:nvSpPr>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AB83CA53-AE35-48B9-8B85-77295771D8C3}" type="datetimeFigureOut">
              <a:rPr lang="ru-RU" smtClean="0"/>
              <a:pPr/>
              <a:t>14.01.2021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3CFF65C-B071-417A-8D04-EB1372780206}" type="slidenum">
              <a:rPr lang="ru-RU" smtClean="0"/>
              <a:pPr/>
              <a:t>‹#›</a:t>
            </a:fld>
            <a:endParaRPr lang="ru-RU"/>
          </a:p>
        </p:txBody>
      </p:sp>
    </p:spTree>
  </p:cSld>
  <p:clrMapOvr>
    <a:masterClrMapping/>
  </p:clrMapOvr>
  <mc:AlternateContent xmlns:mc="http://schemas.openxmlformats.org/markup-compatibility/2006" xmlns:p14="http://schemas.microsoft.com/office/powerpoint/2010/main">
    <mc:Choice Requires="p14">
      <p:transition spd="slow" p14:dur="2000">
        <p:sndAc>
          <p:stSnd>
            <p:snd r:embed="rId1" name="applause.wav"/>
          </p:stSnd>
        </p:sndAc>
      </p:transition>
    </mc:Choice>
    <mc:Fallback xmlns="">
      <p:transition spd="slow">
        <p:sndAc>
          <p:stSnd>
            <p:snd r:embed="rId3" name="applause.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83CA53-AE35-48B9-8B85-77295771D8C3}" type="datetimeFigureOut">
              <a:rPr lang="ru-RU" smtClean="0"/>
              <a:pPr/>
              <a:t>14.01.2021</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CFF65C-B071-417A-8D04-EB1372780206}"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sndAc>
          <p:stSnd>
            <p:snd r:embed="rId13" name="applause.wav"/>
          </p:stSnd>
        </p:sndAc>
      </p:transition>
    </mc:Choice>
    <mc:Fallback xmlns="">
      <p:transition spd="slow">
        <p:sndAc>
          <p:stSnd>
            <p:snd r:embed="rId15" name="applause.wav"/>
          </p:stSnd>
        </p:sndAc>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0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55.png"/><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0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0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5.png"/></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60.png"/></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70.png"/><Relationship Id="rId4" Type="http://schemas.openxmlformats.org/officeDocument/2006/relationships/image" Target="../media/image67.png"/></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8.png"/></Relationships>
</file>

<file path=ppt/slides/_rels/slide1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72.tiff"/></Relationships>
</file>

<file path=ppt/slides/_rels/slide1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76.png"/><Relationship Id="rId4" Type="http://schemas.openxmlformats.org/officeDocument/2006/relationships/image" Target="../media/image85.png"/></Relationships>
</file>

<file path=ppt/slides/_rels/slide1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0.png"/></Relationships>
</file>

<file path=ppt/slides/_rels/slide1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97.png"/></Relationships>
</file>

<file path=ppt/slides/_rels/slide1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8.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5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2.png"/><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2.png"/><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15.png"/></Relationships>
</file>

<file path=ppt/slides/_rels/slide1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1.png"/><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860.png"/></Relationships>
</file>

<file path=ppt/slides/_rels/slide1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25.png"/></Relationships>
</file>

<file path=ppt/slides/_rels/slide18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26.png"/></Relationships>
</file>

<file path=ppt/slides/_rels/slide18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1.png"/><Relationship Id="rId4" Type="http://schemas.openxmlformats.org/officeDocument/2006/relationships/image" Target="../media/image12.png"/></Relationships>
</file>

<file path=ppt/slides/_rels/slide19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9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9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9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1.png"/><Relationship Id="rId4" Type="http://schemas.openxmlformats.org/officeDocument/2006/relationships/image" Target="../media/image12.png"/></Relationships>
</file>

<file path=ppt/slides/_rels/slide20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2.tiff"/><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52.png"/></Relationships>
</file>

<file path=ppt/slides/_rels/slide9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52.png"/><Relationship Id="rId4" Type="http://schemas.openxmlformats.org/officeDocument/2006/relationships/image" Target="../media/image53.png"/></Relationships>
</file>

<file path=ppt/slides/_rels/slide9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14.png"/></Relationships>
</file>

<file path=ppt/slides/_rels/slide9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38.emf"/><Relationship Id="rId4" Type="http://schemas.openxmlformats.org/officeDocument/2006/relationships/image" Target="../media/image37.emf"/></Relationships>
</file>

<file path=ppt/slides/_rels/slide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Decision Trees</a:t>
            </a:r>
            <a:endParaRPr lang="ru-RU" sz="3200" b="1" dirty="0">
              <a:solidFill>
                <a:srgbClr val="A26D6A"/>
              </a:solidFill>
            </a:endParaRPr>
          </a:p>
        </p:txBody>
      </p:sp>
    </p:spTree>
    <p:extLst>
      <p:ext uri="{BB962C8B-B14F-4D97-AF65-F5344CB8AC3E}">
        <p14:creationId xmlns:p14="http://schemas.microsoft.com/office/powerpoint/2010/main" val="335500750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 Predicting the Apartment Price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Add intervals of the features:</a:t>
                </a:r>
                <a:endParaRPr lang="ru-RU"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𝑎</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0</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m:t>
                      </m:r>
                      <m:d>
                        <m:dPr>
                          <m:begChr m:val="["/>
                          <m:endChr m:val="]"/>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30&lt;</m:t>
                          </m:r>
                          <m:r>
                            <a:rPr lang="en-US" sz="2400" b="0" i="1" smtClean="0">
                              <a:solidFill>
                                <a:srgbClr val="4D4D4D"/>
                              </a:solidFill>
                              <a:latin typeface="Cambria Math" panose="02040503050406030204" pitchFamily="18" charset="0"/>
                            </a:rPr>
                            <m:t>𝑎𝑟𝑒𝑎</m:t>
                          </m:r>
                          <m:r>
                            <a:rPr lang="en-US" sz="2400" b="0" i="1" smtClean="0">
                              <a:solidFill>
                                <a:srgbClr val="4D4D4D"/>
                              </a:solidFill>
                              <a:latin typeface="Cambria Math" panose="02040503050406030204" pitchFamily="18" charset="0"/>
                            </a:rPr>
                            <m:t>&lt;50</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2</m:t>
                          </m:r>
                        </m:sub>
                      </m:sSub>
                      <m:r>
                        <a:rPr lang="en-US" sz="2400" b="0" i="1" smtClean="0">
                          <a:solidFill>
                            <a:srgbClr val="4D4D4D"/>
                          </a:solidFill>
                          <a:latin typeface="Cambria Math" panose="02040503050406030204" pitchFamily="18" charset="0"/>
                        </a:rPr>
                        <m:t>∗</m:t>
                      </m:r>
                      <m:d>
                        <m:dPr>
                          <m:begChr m:val="["/>
                          <m:endChr m:val="]"/>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50&lt;</m:t>
                          </m:r>
                          <m:r>
                            <a:rPr lang="en-US" sz="2400" b="0" i="1" smtClean="0">
                              <a:solidFill>
                                <a:srgbClr val="4D4D4D"/>
                              </a:solidFill>
                              <a:latin typeface="Cambria Math" panose="02040503050406030204" pitchFamily="18" charset="0"/>
                            </a:rPr>
                            <m:t>𝑎𝑟𝑒𝑎</m:t>
                          </m:r>
                          <m:r>
                            <a:rPr lang="en-US" sz="2400" b="0" i="1" smtClean="0">
                              <a:solidFill>
                                <a:srgbClr val="4D4D4D"/>
                              </a:solidFill>
                              <a:latin typeface="Cambria Math" panose="02040503050406030204" pitchFamily="18" charset="0"/>
                            </a:rPr>
                            <m:t>&lt;80</m:t>
                          </m:r>
                        </m:e>
                      </m:d>
                    </m:oMath>
                  </m:oMathPara>
                </a14:m>
                <a:endParaRPr lang="en-US"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20</m:t>
                          </m:r>
                        </m:sub>
                      </m:sSub>
                      <m:r>
                        <a:rPr lang="en-US" sz="2400" b="0" i="1" smtClean="0">
                          <a:solidFill>
                            <a:srgbClr val="4D4D4D"/>
                          </a:solidFill>
                          <a:latin typeface="Cambria Math" panose="02040503050406030204" pitchFamily="18" charset="0"/>
                        </a:rPr>
                        <m:t>∗</m:t>
                      </m:r>
                      <m:d>
                        <m:dPr>
                          <m:begChr m:val="["/>
                          <m:endChr m:val="]"/>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2&lt;</m:t>
                          </m:r>
                          <m:r>
                            <a:rPr lang="en-US" sz="2400" b="0" i="1" smtClean="0">
                              <a:solidFill>
                                <a:srgbClr val="4D4D4D"/>
                              </a:solidFill>
                              <a:latin typeface="Cambria Math" panose="02040503050406030204" pitchFamily="18" charset="0"/>
                            </a:rPr>
                            <m:t>𝑓𝑙𝑜𝑜𝑟</m:t>
                          </m:r>
                          <m:r>
                            <a:rPr lang="en-US" sz="2400" b="0" i="1" smtClean="0">
                              <a:solidFill>
                                <a:srgbClr val="4D4D4D"/>
                              </a:solidFill>
                              <a:latin typeface="Cambria Math" panose="02040503050406030204" pitchFamily="18" charset="0"/>
                            </a:rPr>
                            <m:t>&lt;5</m:t>
                          </m:r>
                        </m:e>
                      </m:d>
                      <m:r>
                        <a:rPr lang="en-US" sz="2400" b="0" i="1" smtClean="0">
                          <a:solidFill>
                            <a:srgbClr val="4D4D4D"/>
                          </a:solidFill>
                          <a:latin typeface="Cambria Math" panose="02040503050406030204" pitchFamily="18" charset="0"/>
                        </a:rPr>
                        <m:t>+…</m:t>
                      </m:r>
                    </m:oMath>
                  </m:oMathPara>
                </a14:m>
                <a:endParaRPr lang="ru-RU"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100</m:t>
                          </m:r>
                        </m:sub>
                      </m:sSub>
                      <m:r>
                        <a:rPr lang="en-US" sz="2400" b="0" i="1" smtClean="0">
                          <a:solidFill>
                            <a:srgbClr val="4D4D4D"/>
                          </a:solidFill>
                          <a:latin typeface="Cambria Math" panose="02040503050406030204" pitchFamily="18" charset="0"/>
                        </a:rPr>
                        <m:t>∗</m:t>
                      </m:r>
                      <m:d>
                        <m:dPr>
                          <m:begChr m:val="["/>
                          <m:endChr m:val="]"/>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30&lt;</m:t>
                          </m:r>
                          <m:r>
                            <a:rPr lang="en-US" sz="2400" b="0" i="1" smtClean="0">
                              <a:solidFill>
                                <a:srgbClr val="4D4D4D"/>
                              </a:solidFill>
                              <a:latin typeface="Cambria Math" panose="02040503050406030204" pitchFamily="18" charset="0"/>
                            </a:rPr>
                            <m:t>𝑎𝑟𝑒𝑎</m:t>
                          </m:r>
                          <m:r>
                            <a:rPr lang="en-US" sz="2400" i="1">
                              <a:solidFill>
                                <a:srgbClr val="4D4D4D"/>
                              </a:solidFill>
                              <a:latin typeface="Cambria Math" panose="02040503050406030204" pitchFamily="18" charset="0"/>
                            </a:rPr>
                            <m:t>&lt;50</m:t>
                          </m:r>
                        </m:e>
                      </m:d>
                      <m:d>
                        <m:dPr>
                          <m:begChr m:val="["/>
                          <m:endChr m:val="]"/>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2&lt;</m:t>
                          </m:r>
                          <m:r>
                            <a:rPr lang="en-US" sz="2400" b="0" i="1" smtClean="0">
                              <a:solidFill>
                                <a:srgbClr val="4D4D4D"/>
                              </a:solidFill>
                              <a:latin typeface="Cambria Math" panose="02040503050406030204" pitchFamily="18" charset="0"/>
                            </a:rPr>
                            <m:t>𝑓𝑙𝑜𝑜𝑟</m:t>
                          </m:r>
                          <m:r>
                            <a:rPr lang="en-US" sz="2400" i="1">
                              <a:solidFill>
                                <a:srgbClr val="4D4D4D"/>
                              </a:solidFill>
                              <a:latin typeface="Cambria Math" panose="02040503050406030204" pitchFamily="18" charset="0"/>
                            </a:rPr>
                            <m:t>&lt;5</m:t>
                          </m:r>
                        </m:e>
                      </m:d>
                      <m:r>
                        <a:rPr lang="en-US" sz="2400" b="0" i="1" smtClean="0">
                          <a:solidFill>
                            <a:srgbClr val="4D4D4D"/>
                          </a:solidFill>
                          <a:latin typeface="Cambria Math" panose="02040503050406030204" pitchFamily="18" charset="0"/>
                        </a:rPr>
                        <m:t>+…</m:t>
                      </m:r>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It is easier to interpret features</a:t>
                </a:r>
                <a:r>
                  <a:rPr lang="ru-RU" sz="2400" dirty="0">
                    <a:solidFill>
                      <a:srgbClr val="4D4D4D"/>
                    </a:solidFill>
                  </a:rPr>
                  <a:t>: </a:t>
                </a:r>
                <a:endParaRPr lang="en-US"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d>
                        <m:dPr>
                          <m:begChr m:val="["/>
                          <m:endChr m:val="]"/>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30&lt;</m:t>
                          </m:r>
                          <m:r>
                            <a:rPr lang="en-US" sz="2400" b="0" i="1" smtClean="0">
                              <a:solidFill>
                                <a:srgbClr val="4D4D4D"/>
                              </a:solidFill>
                              <a:latin typeface="Cambria Math" panose="02040503050406030204" pitchFamily="18" charset="0"/>
                            </a:rPr>
                            <m:t>𝑎𝑟𝑒𝑎</m:t>
                          </m:r>
                          <m:r>
                            <a:rPr lang="en-US" sz="2400" i="1">
                              <a:solidFill>
                                <a:srgbClr val="4D4D4D"/>
                              </a:solidFill>
                              <a:latin typeface="Cambria Math" panose="02040503050406030204" pitchFamily="18" charset="0"/>
                            </a:rPr>
                            <m:t>&lt;50</m:t>
                          </m:r>
                        </m:e>
                      </m:d>
                      <m:d>
                        <m:dPr>
                          <m:begChr m:val="["/>
                          <m:endChr m:val="]"/>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2&lt;</m:t>
                          </m:r>
                          <m:r>
                            <a:rPr lang="en-US" sz="2400" b="0" i="1" smtClean="0">
                              <a:solidFill>
                                <a:srgbClr val="4D4D4D"/>
                              </a:solidFill>
                              <a:latin typeface="Cambria Math" panose="02040503050406030204" pitchFamily="18" charset="0"/>
                            </a:rPr>
                            <m:t>𝑓𝑙𝑜𝑜𝑟</m:t>
                          </m:r>
                          <m:r>
                            <a:rPr lang="en-US" sz="2400" i="1">
                              <a:solidFill>
                                <a:srgbClr val="4D4D4D"/>
                              </a:solidFill>
                              <a:latin typeface="Cambria Math" panose="02040503050406030204" pitchFamily="18" charset="0"/>
                            </a:rPr>
                            <m:t>&lt;5</m:t>
                          </m:r>
                        </m:e>
                      </m:d>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But we will have even more features!</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29590182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Decision Tree on Subsamples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4" name="Picture 3" descr="A close up of a logo&#10;&#10;Description automatically generated">
            <a:extLst>
              <a:ext uri="{FF2B5EF4-FFF2-40B4-BE49-F238E27FC236}">
                <a16:creationId xmlns:a16="http://schemas.microsoft.com/office/drawing/2014/main" id="{039F5A71-8390-4F49-806F-2315F56CD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265986885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5" name="Picture 4" descr="A close up of a logo&#10;&#10;Description automatically generated">
            <a:extLst>
              <a:ext uri="{FF2B5EF4-FFF2-40B4-BE49-F238E27FC236}">
                <a16:creationId xmlns:a16="http://schemas.microsoft.com/office/drawing/2014/main" id="{EDA08026-C5C3-8F4B-8214-B46586E4B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1728192"/>
            <a:ext cx="4797152" cy="4797152"/>
          </a:xfrm>
          <a:prstGeom prst="rect">
            <a:avLst/>
          </a:prstGeom>
        </p:spPr>
      </p:pic>
      <p:pic>
        <p:nvPicPr>
          <p:cNvPr id="7" name="Picture 6" descr="A close up of a logo&#10;&#10;Description automatically generated">
            <a:extLst>
              <a:ext uri="{FF2B5EF4-FFF2-40B4-BE49-F238E27FC236}">
                <a16:creationId xmlns:a16="http://schemas.microsoft.com/office/drawing/2014/main" id="{810C5C41-E22C-D84D-8AE0-121D98BD7B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507" y="1728192"/>
            <a:ext cx="4797152" cy="4797152"/>
          </a:xfrm>
          <a:prstGeom prst="rect">
            <a:avLst/>
          </a:prstGeom>
        </p:spPr>
      </p:pic>
      <p:sp>
        <p:nvSpPr>
          <p:cNvPr id="8" name="Прямоугольник 5">
            <a:extLst>
              <a:ext uri="{FF2B5EF4-FFF2-40B4-BE49-F238E27FC236}">
                <a16:creationId xmlns:a16="http://schemas.microsoft.com/office/drawing/2014/main" id="{0D49382D-5CA4-A146-B544-5CA9F1156517}"/>
              </a:ext>
            </a:extLst>
          </p:cNvPr>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000"/>
              </a:spcAft>
              <a:buClr>
                <a:srgbClr val="9CA5A2"/>
              </a:buClr>
              <a:buFont typeface="Arial" panose="020B0604020202020204" pitchFamily="34" charset="0"/>
              <a:buChar char="•"/>
            </a:pPr>
            <a:r>
              <a:rPr lang="en-US" sz="2400" dirty="0">
                <a:solidFill>
                  <a:srgbClr val="4D4D4D"/>
                </a:solidFill>
              </a:rPr>
              <a:t>High variance </a:t>
            </a:r>
          </a:p>
          <a:p>
            <a:pPr marL="342900" indent="-342900">
              <a:spcAft>
                <a:spcPts val="1000"/>
              </a:spcAft>
              <a:buClr>
                <a:srgbClr val="9CA5A2"/>
              </a:buClr>
              <a:buFont typeface="Arial" panose="020B0604020202020204" pitchFamily="34" charset="0"/>
              <a:buChar char="•"/>
            </a:pPr>
            <a:r>
              <a:rPr lang="en-US" sz="2400" dirty="0">
                <a:solidFill>
                  <a:srgbClr val="4D4D4D"/>
                </a:solidFill>
              </a:rPr>
              <a:t>Lack of smoothness</a:t>
            </a:r>
            <a:endParaRPr lang="ru-RU" sz="2400" dirty="0">
              <a:solidFill>
                <a:srgbClr val="4D4D4D"/>
              </a:solidFill>
            </a:endParaRPr>
          </a:p>
        </p:txBody>
      </p:sp>
    </p:spTree>
    <p:extLst>
      <p:ext uri="{BB962C8B-B14F-4D97-AF65-F5344CB8AC3E}">
        <p14:creationId xmlns:p14="http://schemas.microsoft.com/office/powerpoint/2010/main" val="364889057"/>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Composition of Models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4" name="Picture 3" descr="A close up of a logo&#10;&#10;Description automatically generated">
            <a:extLst>
              <a:ext uri="{FF2B5EF4-FFF2-40B4-BE49-F238E27FC236}">
                <a16:creationId xmlns:a16="http://schemas.microsoft.com/office/drawing/2014/main" id="{B701EB58-B495-5949-93F6-8588B3851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399497459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4744"/>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Decision trees are very sensitive to the changes in the dataset</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Prediction surface of decision trees in very non-smooth</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In practice composition of decision trees is used</a:t>
            </a:r>
          </a:p>
          <a:p>
            <a:pPr>
              <a:spcAft>
                <a:spcPts val="1800"/>
              </a:spcAft>
              <a:buClr>
                <a:srgbClr val="9CA5A2"/>
              </a:buClr>
            </a:pPr>
            <a:endParaRPr lang="en-US" sz="2400" dirty="0">
              <a:solidFill>
                <a:srgbClr val="4D4D4D"/>
              </a:solidFill>
            </a:endParaRPr>
          </a:p>
        </p:txBody>
      </p:sp>
    </p:spTree>
    <p:extLst>
      <p:ext uri="{BB962C8B-B14F-4D97-AF65-F5344CB8AC3E}">
        <p14:creationId xmlns:p14="http://schemas.microsoft.com/office/powerpoint/2010/main" val="58983746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Working with Categorical Features</a:t>
            </a:r>
            <a:endParaRPr lang="ru-RU" sz="3200" b="1" dirty="0">
              <a:solidFill>
                <a:srgbClr val="A26D6A"/>
              </a:solidFill>
            </a:endParaRPr>
          </a:p>
        </p:txBody>
      </p:sp>
    </p:spTree>
    <p:extLst>
      <p:ext uri="{BB962C8B-B14F-4D97-AF65-F5344CB8AC3E}">
        <p14:creationId xmlns:p14="http://schemas.microsoft.com/office/powerpoint/2010/main" val="171295193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Ensembles</a:t>
            </a:r>
            <a:endParaRPr lang="ru-RU" sz="3200" b="1" dirty="0">
              <a:solidFill>
                <a:srgbClr val="A26D6A"/>
              </a:solidFill>
            </a:endParaRPr>
          </a:p>
        </p:txBody>
      </p:sp>
    </p:spTree>
    <p:extLst>
      <p:ext uri="{BB962C8B-B14F-4D97-AF65-F5344CB8AC3E}">
        <p14:creationId xmlns:p14="http://schemas.microsoft.com/office/powerpoint/2010/main" val="339448677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Composition of Decision Trees</a:t>
            </a:r>
            <a:endParaRPr lang="ru-RU" sz="3200" b="1" dirty="0">
              <a:solidFill>
                <a:srgbClr val="A26D6A"/>
              </a:solidFill>
            </a:endParaRPr>
          </a:p>
        </p:txBody>
      </p:sp>
    </p:spTree>
    <p:extLst>
      <p:ext uri="{BB962C8B-B14F-4D97-AF65-F5344CB8AC3E}">
        <p14:creationId xmlns:p14="http://schemas.microsoft.com/office/powerpoint/2010/main" val="190845070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Week Goals</a:t>
            </a:r>
            <a:endParaRPr lang="ru-RU" sz="3200" b="1" dirty="0">
              <a:solidFill>
                <a:srgbClr val="A26D6A"/>
              </a:solidFill>
              <a:cs typeface="Times New Roman" pitchFamily="18" charset="0"/>
            </a:endParaRPr>
          </a:p>
        </p:txBody>
      </p:sp>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What is model composition and why do we need it</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Bagging and Random Forest</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Gradient boosting</a:t>
            </a:r>
          </a:p>
        </p:txBody>
      </p:sp>
    </p:spTree>
    <p:extLst>
      <p:ext uri="{BB962C8B-B14F-4D97-AF65-F5344CB8AC3E}">
        <p14:creationId xmlns:p14="http://schemas.microsoft.com/office/powerpoint/2010/main" val="125248747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Decision Tree on Subsamples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5" name="Picture 4" descr="A close up of a logo&#10;&#10;Description automatically generated">
            <a:extLst>
              <a:ext uri="{FF2B5EF4-FFF2-40B4-BE49-F238E27FC236}">
                <a16:creationId xmlns:a16="http://schemas.microsoft.com/office/drawing/2014/main" id="{EDA08026-C5C3-8F4B-8214-B46586E4B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454" y="836712"/>
            <a:ext cx="4797152" cy="4797152"/>
          </a:xfrm>
          <a:prstGeom prst="rect">
            <a:avLst/>
          </a:prstGeom>
        </p:spPr>
      </p:pic>
      <p:pic>
        <p:nvPicPr>
          <p:cNvPr id="7" name="Picture 6" descr="A close up of a logo&#10;&#10;Description automatically generated">
            <a:extLst>
              <a:ext uri="{FF2B5EF4-FFF2-40B4-BE49-F238E27FC236}">
                <a16:creationId xmlns:a16="http://schemas.microsoft.com/office/drawing/2014/main" id="{810C5C41-E22C-D84D-8AE0-121D98BD7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07" y="864216"/>
            <a:ext cx="4797152" cy="4797152"/>
          </a:xfrm>
          <a:prstGeom prst="rect">
            <a:avLst/>
          </a:prstGeom>
        </p:spPr>
      </p:pic>
    </p:spTree>
    <p:extLst>
      <p:ext uri="{BB962C8B-B14F-4D97-AF65-F5344CB8AC3E}">
        <p14:creationId xmlns:p14="http://schemas.microsoft.com/office/powerpoint/2010/main" val="285831572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5" name="applause.wav"/>
          </p:stSnd>
        </p:sndAc>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Composition of Models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4" name="Picture 3" descr="A close up of a logo&#10;&#10;Description automatically generated">
            <a:extLst>
              <a:ext uri="{FF2B5EF4-FFF2-40B4-BE49-F238E27FC236}">
                <a16:creationId xmlns:a16="http://schemas.microsoft.com/office/drawing/2014/main" id="{B701EB58-B495-5949-93F6-8588B3851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4163091251"/>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6773"/>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 need an efficient algorithm to find non-linear dependency between features and target variables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Decision trees will allow us to do that</a:t>
            </a:r>
          </a:p>
        </p:txBody>
      </p:sp>
    </p:spTree>
    <p:extLst>
      <p:ext uri="{BB962C8B-B14F-4D97-AF65-F5344CB8AC3E}">
        <p14:creationId xmlns:p14="http://schemas.microsoft.com/office/powerpoint/2010/main" val="378008710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Composition of Models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Let us train </a:t>
                </a:r>
                <a14:m>
                  <m:oMath xmlns:m="http://schemas.openxmlformats.org/officeDocument/2006/math">
                    <m:r>
                      <a:rPr lang="en-US" sz="2400" b="0" i="1" dirty="0" smtClean="0">
                        <a:solidFill>
                          <a:srgbClr val="4D4D4D"/>
                        </a:solidFill>
                        <a:latin typeface="Cambria Math" panose="02040503050406030204" pitchFamily="18" charset="0"/>
                      </a:rPr>
                      <m:t>𝑀</m:t>
                    </m:r>
                  </m:oMath>
                </a14:m>
                <a:r>
                  <a:rPr lang="ru-RU" sz="2400" dirty="0">
                    <a:solidFill>
                      <a:srgbClr val="4D4D4D"/>
                    </a:solidFill>
                  </a:rPr>
                  <a:t> </a:t>
                </a:r>
                <a:r>
                  <a:rPr lang="en-US" sz="2400" dirty="0">
                    <a:solidFill>
                      <a:srgbClr val="4D4D4D"/>
                    </a:solidFill>
                  </a:rPr>
                  <a:t>decision trees: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 …,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Combine them through majority vote</a:t>
                </a:r>
                <a:r>
                  <a:rPr lang="ru-RU" sz="2400" dirty="0">
                    <a:solidFill>
                      <a:srgbClr val="4D4D4D"/>
                    </a:solidFill>
                  </a:rPr>
                  <a:t>:</a:t>
                </a:r>
                <a:endParaRPr lang="en-US"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𝑎</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charset="0"/>
                            </a:rPr>
                            <m:t>arg</m:t>
                          </m:r>
                        </m:fName>
                        <m:e>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charset="0"/>
                                    </a:rPr>
                                    <m:t>max</m:t>
                                  </m:r>
                                </m:e>
                                <m:lim>
                                  <m:r>
                                    <a:rPr lang="en-US" sz="2400" i="1">
                                      <a:solidFill>
                                        <a:srgbClr val="4D4D4D"/>
                                      </a:solidFill>
                                      <a:latin typeface="Cambria Math" charset="0"/>
                                    </a:rPr>
                                    <m:t>𝑦</m:t>
                                  </m:r>
                                  <m:r>
                                    <a:rPr lang="en-US" sz="2400" i="1">
                                      <a:solidFill>
                                        <a:srgbClr val="4D4D4D"/>
                                      </a:solidFill>
                                      <a:latin typeface="Cambria Math" charset="0"/>
                                    </a:rPr>
                                    <m:t>∈</m:t>
                                  </m:r>
                                  <m:r>
                                    <a:rPr lang="en-US" sz="2400" i="1">
                                      <a:solidFill>
                                        <a:srgbClr val="4D4D4D"/>
                                      </a:solidFill>
                                      <a:latin typeface="Cambria Math" charset="0"/>
                                      <a:ea typeface="Cambria Math" charset="0"/>
                                      <a:cs typeface="Cambria Math" charset="0"/>
                                    </a:rPr>
                                    <m:t>𝕐</m:t>
                                  </m:r>
                                </m:lim>
                              </m:limLow>
                            </m:fName>
                            <m:e>
                              <m:nary>
                                <m:naryPr>
                                  <m:chr m:val="∑"/>
                                  <m:ctrlPr>
                                    <a:rPr lang="is-I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charset="0"/>
                                    </a:rPr>
                                    <m:t>=1</m:t>
                                  </m:r>
                                </m:sub>
                                <m:sup>
                                  <m:r>
                                    <a:rPr lang="en-US" sz="2400" b="0" i="1" smtClean="0">
                                      <a:solidFill>
                                        <a:srgbClr val="4D4D4D"/>
                                      </a:solidFill>
                                      <a:latin typeface="Cambria Math" panose="02040503050406030204" pitchFamily="18" charset="0"/>
                                    </a:rPr>
                                    <m:t>𝑀</m:t>
                                  </m:r>
                                </m:sup>
                                <m:e>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r>
                                        <a:rPr lang="en-US" sz="2400" i="1">
                                          <a:solidFill>
                                            <a:srgbClr val="4D4D4D"/>
                                          </a:solidFill>
                                          <a:latin typeface="Cambria Math" charset="0"/>
                                        </a:rPr>
                                        <m:t>𝑦</m:t>
                                      </m:r>
                                    </m:e>
                                  </m:d>
                                </m:e>
                              </m:nary>
                            </m:e>
                          </m:func>
                        </m:e>
                      </m:func>
                    </m:oMath>
                  </m:oMathPara>
                </a14:m>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413386658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Composition of Models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4" name="Picture 3" descr="A close up of a logo&#10;&#10;Description automatically generated">
            <a:extLst>
              <a:ext uri="{FF2B5EF4-FFF2-40B4-BE49-F238E27FC236}">
                <a16:creationId xmlns:a16="http://schemas.microsoft.com/office/drawing/2014/main" id="{B701EB58-B495-5949-93F6-8588B3851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980728"/>
            <a:ext cx="4464496" cy="4464496"/>
          </a:xfrm>
          <a:prstGeom prst="rect">
            <a:avLst/>
          </a:prstGeom>
        </p:spPr>
      </p:pic>
      <p:pic>
        <p:nvPicPr>
          <p:cNvPr id="5" name="Picture 4" descr="A close up of a logo&#10;&#10;Description automatically generated">
            <a:extLst>
              <a:ext uri="{FF2B5EF4-FFF2-40B4-BE49-F238E27FC236}">
                <a16:creationId xmlns:a16="http://schemas.microsoft.com/office/drawing/2014/main" id="{63546A0D-A23A-2342-92AD-B6F0790E6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2420" y="980728"/>
            <a:ext cx="4464496" cy="4464496"/>
          </a:xfrm>
          <a:prstGeom prst="rect">
            <a:avLst/>
          </a:prstGeom>
        </p:spPr>
      </p:pic>
    </p:spTree>
    <p:extLst>
      <p:ext uri="{BB962C8B-B14F-4D97-AF65-F5344CB8AC3E}">
        <p14:creationId xmlns:p14="http://schemas.microsoft.com/office/powerpoint/2010/main" val="261964776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5" name="applause.wav"/>
          </p:stSnd>
        </p:sndAc>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General Formulation: Classification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 …,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r>
                  <a:rPr lang="en-US" sz="2400" dirty="0">
                    <a:solidFill>
                      <a:srgbClr val="4D4D4D"/>
                    </a:solidFill>
                  </a:rPr>
                  <a:t> </a:t>
                </a:r>
                <a:r>
                  <a:rPr lang="ru-RU" sz="2400" dirty="0">
                    <a:solidFill>
                      <a:srgbClr val="4D4D4D"/>
                    </a:solidFill>
                  </a:rPr>
                  <a:t>–</a:t>
                </a:r>
                <a:r>
                  <a:rPr lang="en-US" sz="2400" dirty="0">
                    <a:solidFill>
                      <a:srgbClr val="4D4D4D"/>
                    </a:solidFill>
                  </a:rPr>
                  <a:t> base models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Composition through majority vote:</a:t>
                </a: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i="1">
                              <a:solidFill>
                                <a:srgbClr val="4D4D4D"/>
                              </a:solidFill>
                              <a:latin typeface="Cambria Math"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charset="0"/>
                            </a:rPr>
                            <m:t>arg</m:t>
                          </m:r>
                        </m:fName>
                        <m:e>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charset="0"/>
                                    </a:rPr>
                                    <m:t>max</m:t>
                                  </m:r>
                                </m:e>
                                <m:lim>
                                  <m:r>
                                    <a:rPr lang="en-US" sz="2400" i="1">
                                      <a:solidFill>
                                        <a:srgbClr val="4D4D4D"/>
                                      </a:solidFill>
                                      <a:latin typeface="Cambria Math" charset="0"/>
                                    </a:rPr>
                                    <m:t>𝑦</m:t>
                                  </m:r>
                                  <m:r>
                                    <a:rPr lang="en-US" sz="2400" i="1">
                                      <a:solidFill>
                                        <a:srgbClr val="4D4D4D"/>
                                      </a:solidFill>
                                      <a:latin typeface="Cambria Math" charset="0"/>
                                    </a:rPr>
                                    <m:t>∈</m:t>
                                  </m:r>
                                  <m:r>
                                    <a:rPr lang="en-US" sz="2400" i="1">
                                      <a:solidFill>
                                        <a:srgbClr val="4D4D4D"/>
                                      </a:solidFill>
                                      <a:latin typeface="Cambria Math" charset="0"/>
                                      <a:ea typeface="Cambria Math" charset="0"/>
                                      <a:cs typeface="Cambria Math" charset="0"/>
                                    </a:rPr>
                                    <m:t>𝕐</m:t>
                                  </m:r>
                                </m:lim>
                              </m:limLow>
                            </m:fName>
                            <m:e>
                              <m:nary>
                                <m:naryPr>
                                  <m:chr m:val="∑"/>
                                  <m:ctrlPr>
                                    <a:rPr lang="is-I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charset="0"/>
                                    </a:rPr>
                                    <m:t>=1</m:t>
                                  </m:r>
                                </m:sub>
                                <m:sup>
                                  <m:r>
                                    <a:rPr lang="en-US" sz="2400" b="0" i="1" smtClean="0">
                                      <a:solidFill>
                                        <a:srgbClr val="4D4D4D"/>
                                      </a:solidFill>
                                      <a:latin typeface="Cambria Math" panose="02040503050406030204" pitchFamily="18" charset="0"/>
                                    </a:rPr>
                                    <m:t>𝑀</m:t>
                                  </m:r>
                                </m:sup>
                                <m:e>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r>
                                        <a:rPr lang="en-US" sz="2400" i="1">
                                          <a:solidFill>
                                            <a:srgbClr val="4D4D4D"/>
                                          </a:solidFill>
                                          <a:latin typeface="Cambria Math" charset="0"/>
                                        </a:rPr>
                                        <m:t>𝑦</m:t>
                                      </m:r>
                                    </m:e>
                                  </m:d>
                                </m:e>
                              </m:nary>
                            </m:e>
                          </m:func>
                        </m:e>
                      </m:func>
                    </m:oMath>
                  </m:oMathPara>
                </a14:m>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45905575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General Formulation: Regression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 …,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r>
                  <a:rPr lang="en-US" sz="2400" dirty="0">
                    <a:solidFill>
                      <a:srgbClr val="4D4D4D"/>
                    </a:solidFill>
                  </a:rPr>
                  <a:t> </a:t>
                </a:r>
                <a:r>
                  <a:rPr lang="ru-RU" sz="2400" dirty="0">
                    <a:solidFill>
                      <a:srgbClr val="4D4D4D"/>
                    </a:solidFill>
                  </a:rPr>
                  <a:t>–</a:t>
                </a:r>
                <a:r>
                  <a:rPr lang="en-US" sz="2400" dirty="0">
                    <a:solidFill>
                      <a:srgbClr val="4D4D4D"/>
                    </a:solidFill>
                  </a:rPr>
                  <a:t> base models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Composition through averaging:</a:t>
                </a: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f>
                        <m:fPr>
                          <m:ctrlPr>
                            <a:rPr lang="bg-BG" sz="2400" i="1">
                              <a:solidFill>
                                <a:srgbClr val="4D4D4D"/>
                              </a:solidFill>
                              <a:latin typeface="Cambria Math" panose="02040503050406030204" pitchFamily="18" charset="0"/>
                            </a:rPr>
                          </m:ctrlPr>
                        </m:fPr>
                        <m:num>
                          <m:r>
                            <a:rPr lang="en-US" sz="2400" i="1">
                              <a:solidFill>
                                <a:srgbClr val="4D4D4D"/>
                              </a:solidFill>
                              <a:latin typeface="Cambria Math" charset="0"/>
                            </a:rPr>
                            <m:t>1</m:t>
                          </m:r>
                        </m:num>
                        <m:den>
                          <m:r>
                            <a:rPr lang="en-US" sz="2400" b="0" i="1" smtClean="0">
                              <a:solidFill>
                                <a:srgbClr val="4D4D4D"/>
                              </a:solidFill>
                              <a:latin typeface="Cambria Math" panose="02040503050406030204" pitchFamily="18" charset="0"/>
                            </a:rPr>
                            <m:t>𝑀</m:t>
                          </m:r>
                        </m:den>
                      </m:f>
                      <m:nary>
                        <m:naryPr>
                          <m:chr m:val="∑"/>
                          <m:ctrlPr>
                            <a:rPr lang="is-I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charset="0"/>
                            </a:rPr>
                            <m:t>=1</m:t>
                          </m:r>
                        </m:sub>
                        <m:sup>
                          <m:r>
                            <a:rPr lang="en-US" sz="2400" b="0" i="1" smtClean="0">
                              <a:solidFill>
                                <a:srgbClr val="4D4D4D"/>
                              </a:solidFill>
                              <a:latin typeface="Cambria Math" panose="02040503050406030204" pitchFamily="18" charset="0"/>
                            </a:rPr>
                            <m:t>𝑀</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e>
                      </m:nary>
                    </m:oMath>
                  </m:oMathPara>
                </a14:m>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922229871"/>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Base Models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 …,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r>
                  <a:rPr lang="en-US" sz="2400" dirty="0">
                    <a:solidFill>
                      <a:srgbClr val="4D4D4D"/>
                    </a:solidFill>
                  </a:rPr>
                  <a:t> </a:t>
                </a:r>
                <a:r>
                  <a:rPr lang="ru-RU" sz="2400" dirty="0">
                    <a:solidFill>
                      <a:srgbClr val="4D4D4D"/>
                    </a:solidFill>
                  </a:rPr>
                  <a:t>–</a:t>
                </a:r>
                <a:r>
                  <a:rPr lang="en-US" sz="2400" dirty="0">
                    <a:solidFill>
                      <a:srgbClr val="4D4D4D"/>
                    </a:solidFill>
                  </a:rPr>
                  <a:t> base models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How to build </a:t>
                </a:r>
                <a14:m>
                  <m:oMath xmlns:m="http://schemas.openxmlformats.org/officeDocument/2006/math">
                    <m:r>
                      <m:rPr>
                        <m:sty m:val="p"/>
                      </m:rPr>
                      <a:rPr lang="en-US" sz="2400" b="0" i="0" dirty="0" smtClean="0">
                        <a:solidFill>
                          <a:srgbClr val="4D4D4D"/>
                        </a:solidFill>
                        <a:latin typeface="Cambria Math" panose="02040503050406030204" pitchFamily="18" charset="0"/>
                      </a:rPr>
                      <m:t>M</m:t>
                    </m:r>
                  </m:oMath>
                </a14:m>
                <a:r>
                  <a:rPr lang="en-US" sz="2400" dirty="0">
                    <a:solidFill>
                      <a:srgbClr val="4D4D4D"/>
                    </a:solidFill>
                  </a:rPr>
                  <a:t> </a:t>
                </a:r>
                <a:r>
                  <a:rPr lang="en-US" sz="2400" b="1" dirty="0">
                    <a:solidFill>
                      <a:srgbClr val="4D4D4D"/>
                    </a:solidFill>
                  </a:rPr>
                  <a:t>different</a:t>
                </a:r>
                <a:r>
                  <a:rPr lang="en-US" sz="2400" dirty="0">
                    <a:solidFill>
                      <a:srgbClr val="4D4D4D"/>
                    </a:solidFill>
                  </a:rPr>
                  <a:t> models using only </a:t>
                </a:r>
                <a:r>
                  <a:rPr lang="en-US" sz="2400" b="1" dirty="0">
                    <a:solidFill>
                      <a:srgbClr val="4D4D4D"/>
                    </a:solidFill>
                  </a:rPr>
                  <a:t>1</a:t>
                </a:r>
                <a:r>
                  <a:rPr lang="en-US" sz="2400" dirty="0">
                    <a:solidFill>
                      <a:srgbClr val="4D4D4D"/>
                    </a:solidFill>
                  </a:rPr>
                  <a:t> training </a:t>
                </a:r>
                <a:r>
                  <a:rPr lang="en-US" sz="2400" b="1" dirty="0">
                    <a:solidFill>
                      <a:srgbClr val="4D4D4D"/>
                    </a:solidFill>
                  </a:rPr>
                  <a:t>dataset</a:t>
                </a:r>
                <a:r>
                  <a:rPr lang="ru-RU" sz="2400" dirty="0">
                    <a:solidFill>
                      <a:srgbClr val="4D4D4D"/>
                    </a:solidFill>
                  </a:rPr>
                  <a:t>?</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052" t="-1538" r="-71"/>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58800827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Base Models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 …,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r>
                  <a:rPr lang="en-US" sz="2400" dirty="0">
                    <a:solidFill>
                      <a:srgbClr val="4D4D4D"/>
                    </a:solidFill>
                  </a:rPr>
                  <a:t> </a:t>
                </a:r>
                <a:r>
                  <a:rPr lang="ru-RU" sz="2400" dirty="0">
                    <a:solidFill>
                      <a:srgbClr val="4D4D4D"/>
                    </a:solidFill>
                  </a:rPr>
                  <a:t>–</a:t>
                </a:r>
                <a:r>
                  <a:rPr lang="en-US" sz="2400" dirty="0">
                    <a:solidFill>
                      <a:srgbClr val="4D4D4D"/>
                    </a:solidFill>
                  </a:rPr>
                  <a:t> base models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How to build </a:t>
                </a:r>
                <a14:m>
                  <m:oMath xmlns:m="http://schemas.openxmlformats.org/officeDocument/2006/math">
                    <m:r>
                      <m:rPr>
                        <m:sty m:val="p"/>
                      </m:rPr>
                      <a:rPr lang="en-US" sz="2400" b="0" i="0" dirty="0" smtClean="0">
                        <a:solidFill>
                          <a:srgbClr val="4D4D4D"/>
                        </a:solidFill>
                        <a:latin typeface="Cambria Math" panose="02040503050406030204" pitchFamily="18" charset="0"/>
                      </a:rPr>
                      <m:t>M</m:t>
                    </m:r>
                  </m:oMath>
                </a14:m>
                <a:r>
                  <a:rPr lang="en-US" sz="2400" dirty="0">
                    <a:solidFill>
                      <a:srgbClr val="4D4D4D"/>
                    </a:solidFill>
                  </a:rPr>
                  <a:t> </a:t>
                </a:r>
                <a:r>
                  <a:rPr lang="en-US" sz="2400" b="1" dirty="0">
                    <a:solidFill>
                      <a:srgbClr val="4D4D4D"/>
                    </a:solidFill>
                  </a:rPr>
                  <a:t>different</a:t>
                </a:r>
                <a:r>
                  <a:rPr lang="en-US" sz="2400" dirty="0">
                    <a:solidFill>
                      <a:srgbClr val="4D4D4D"/>
                    </a:solidFill>
                  </a:rPr>
                  <a:t> models using only </a:t>
                </a:r>
                <a:r>
                  <a:rPr lang="en-US" sz="2400" b="1" dirty="0">
                    <a:solidFill>
                      <a:srgbClr val="4D4D4D"/>
                    </a:solidFill>
                  </a:rPr>
                  <a:t>1</a:t>
                </a:r>
                <a:r>
                  <a:rPr lang="en-US" sz="2400" dirty="0">
                    <a:solidFill>
                      <a:srgbClr val="4D4D4D"/>
                    </a:solidFill>
                  </a:rPr>
                  <a:t> training </a:t>
                </a:r>
                <a:r>
                  <a:rPr lang="en-US" sz="2400" b="1" dirty="0">
                    <a:solidFill>
                      <a:srgbClr val="4D4D4D"/>
                    </a:solidFill>
                  </a:rPr>
                  <a:t>dataset</a:t>
                </a:r>
                <a:r>
                  <a:rPr lang="ru-RU" sz="2400" dirty="0">
                    <a:solidFill>
                      <a:srgbClr val="4D4D4D"/>
                    </a:solidFill>
                  </a:rPr>
                  <a:t>?</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a:spcAft>
                    <a:spcPts val="1800"/>
                  </a:spcAft>
                  <a:buClr>
                    <a:srgbClr val="9CA5A2"/>
                  </a:buClr>
                </a:pPr>
                <a:r>
                  <a:rPr lang="en-US" sz="2400" dirty="0">
                    <a:solidFill>
                      <a:srgbClr val="4D4D4D"/>
                    </a:solidFill>
                  </a:rPr>
                  <a:t>Two options:</a:t>
                </a:r>
              </a:p>
              <a:p>
                <a:pPr marL="342900" indent="-342900">
                  <a:spcAft>
                    <a:spcPts val="1800"/>
                  </a:spcAft>
                  <a:buClr>
                    <a:srgbClr val="9CA5A2"/>
                  </a:buClr>
                  <a:buFont typeface="Arial" panose="020B0604020202020204" pitchFamily="34" charset="0"/>
                  <a:buChar char="•"/>
                </a:pPr>
                <a:r>
                  <a:rPr lang="en-US" sz="2400" dirty="0">
                    <a:solidFill>
                      <a:srgbClr val="4D4D4D"/>
                    </a:solidFill>
                  </a:rPr>
                  <a:t>Train independently on different subsamples</a:t>
                </a:r>
              </a:p>
              <a:p>
                <a:pPr marL="800100" lvl="1" indent="-342900">
                  <a:spcAft>
                    <a:spcPts val="1800"/>
                  </a:spcAft>
                  <a:buClr>
                    <a:srgbClr val="9CA5A2"/>
                  </a:buClr>
                  <a:buFont typeface="Myriad Pro" pitchFamily="34" charset="0"/>
                  <a:buChar char="–"/>
                </a:pPr>
                <a:r>
                  <a:rPr lang="en-US" sz="2400" dirty="0">
                    <a:solidFill>
                      <a:srgbClr val="4D4D4D"/>
                    </a:solidFill>
                  </a:rPr>
                  <a:t>Bagging</a:t>
                </a:r>
              </a:p>
              <a:p>
                <a:pPr marL="800100" lvl="1" indent="-342900">
                  <a:spcAft>
                    <a:spcPts val="1800"/>
                  </a:spcAft>
                  <a:buClr>
                    <a:srgbClr val="9CA5A2"/>
                  </a:buClr>
                  <a:buFont typeface="Myriad Pro" pitchFamily="34" charset="0"/>
                  <a:buChar char="–"/>
                </a:pPr>
                <a:r>
                  <a:rPr lang="en-US" sz="2400" dirty="0">
                    <a:solidFill>
                      <a:srgbClr val="4D4D4D"/>
                    </a:solidFill>
                  </a:rPr>
                  <a:t>Random subspaces </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Train successively to correct error of the previous algorithm</a:t>
                </a:r>
              </a:p>
              <a:p>
                <a:pPr marL="800100" lvl="1" indent="-342900">
                  <a:spcAft>
                    <a:spcPts val="1800"/>
                  </a:spcAft>
                  <a:buClr>
                    <a:srgbClr val="9CA5A2"/>
                  </a:buClr>
                  <a:buFont typeface="Myriad Pro" pitchFamily="34" charset="0"/>
                  <a:buChar char="–"/>
                </a:pPr>
                <a:r>
                  <a:rPr lang="en-US" sz="2400" dirty="0">
                    <a:solidFill>
                      <a:srgbClr val="4D4D4D"/>
                    </a:solidFill>
                  </a:rPr>
                  <a:t>Boosting</a:t>
                </a: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194" t="-1650" r="-71"/>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58421868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Bagging</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Bagging (</a:t>
            </a:r>
            <a:r>
              <a:rPr lang="en-US" sz="2400" u="sng" dirty="0">
                <a:solidFill>
                  <a:srgbClr val="4D4D4D"/>
                </a:solidFill>
              </a:rPr>
              <a:t>b</a:t>
            </a:r>
            <a:r>
              <a:rPr lang="en-US" sz="2400" dirty="0">
                <a:solidFill>
                  <a:srgbClr val="4D4D4D"/>
                </a:solidFill>
              </a:rPr>
              <a:t>ootstrap </a:t>
            </a:r>
            <a:r>
              <a:rPr lang="en-US" sz="2400" u="sng" dirty="0">
                <a:solidFill>
                  <a:srgbClr val="4D4D4D"/>
                </a:solidFill>
              </a:rPr>
              <a:t>agg</a:t>
            </a:r>
            <a:r>
              <a:rPr lang="en-US" sz="2400" dirty="0">
                <a:solidFill>
                  <a:srgbClr val="4D4D4D"/>
                </a:solidFill>
              </a:rPr>
              <a:t>regat</a:t>
            </a:r>
            <a:r>
              <a:rPr lang="en-US" sz="2400" u="sng" dirty="0">
                <a:solidFill>
                  <a:srgbClr val="4D4D4D"/>
                </a:solidFill>
              </a:rPr>
              <a:t>ing</a:t>
            </a:r>
            <a:r>
              <a:rPr lang="en-US" sz="2400" dirty="0">
                <a:solidFill>
                  <a:srgbClr val="4D4D4D"/>
                </a:solidFill>
              </a:rPr>
              <a: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Base algorithms are trained independently</a:t>
            </a:r>
          </a:p>
          <a:p>
            <a:pPr marL="342900" indent="-342900">
              <a:spcAft>
                <a:spcPts val="1800"/>
              </a:spcAft>
              <a:buClr>
                <a:srgbClr val="9CA5A2"/>
              </a:buClr>
              <a:buFont typeface="Arial" panose="020B0604020202020204" pitchFamily="34" charset="0"/>
              <a:buChar char="•"/>
            </a:pPr>
            <a:r>
              <a:rPr lang="en-US" sz="2400" dirty="0">
                <a:solidFill>
                  <a:srgbClr val="4D4D4D"/>
                </a:solidFill>
              </a:rPr>
              <a:t>Each models is trained on the subsample of the training dataset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 subsample is obtained by bootstrap.</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p:spTree>
    <p:extLst>
      <p:ext uri="{BB962C8B-B14F-4D97-AF65-F5344CB8AC3E}">
        <p14:creationId xmlns:p14="http://schemas.microsoft.com/office/powerpoint/2010/main" val="128491688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Bootstrap</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Sample with replacement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Select</a:t>
                </a:r>
                <a:r>
                  <a:rPr lang="ru-RU" sz="2400" dirty="0">
                    <a:solidFill>
                      <a:srgbClr val="4D4D4D"/>
                    </a:solidFill>
                  </a:rPr>
                  <a:t> </a:t>
                </a:r>
                <a14:m>
                  <m:oMath xmlns:m="http://schemas.openxmlformats.org/officeDocument/2006/math">
                    <m:r>
                      <a:rPr lang="en-US" sz="2400" b="0" i="1" smtClean="0">
                        <a:solidFill>
                          <a:srgbClr val="4D4D4D"/>
                        </a:solidFill>
                        <a:latin typeface="Cambria Math" panose="02040503050406030204" pitchFamily="18" charset="0"/>
                      </a:rPr>
                      <m:t>𝑁</m:t>
                    </m:r>
                  </m:oMath>
                </a14:m>
                <a:r>
                  <a:rPr lang="en-US" sz="2400" dirty="0">
                    <a:solidFill>
                      <a:srgbClr val="4D4D4D"/>
                    </a:solidFill>
                  </a:rPr>
                  <a:t> elements from</a:t>
                </a:r>
                <a:r>
                  <a:rPr lang="ru-RU" sz="2400" dirty="0">
                    <a:solidFill>
                      <a:srgbClr val="4D4D4D"/>
                    </a:solidFill>
                  </a:rPr>
                  <a:t> </a:t>
                </a:r>
                <a14:m>
                  <m:oMath xmlns:m="http://schemas.openxmlformats.org/officeDocument/2006/math">
                    <m:r>
                      <a:rPr lang="en-US" sz="2400" b="0" i="1" smtClean="0">
                        <a:solidFill>
                          <a:srgbClr val="4D4D4D"/>
                        </a:solidFill>
                        <a:latin typeface="Cambria Math" panose="02040503050406030204" pitchFamily="18" charset="0"/>
                      </a:rPr>
                      <m:t>𝑋</m:t>
                    </m:r>
                  </m:oMath>
                </a14:m>
                <a:r>
                  <a:rPr lang="en-US" sz="2400" dirty="0">
                    <a:solidFill>
                      <a:srgbClr val="4D4D4D"/>
                    </a:solidFill>
                  </a:rPr>
                  <a:t> (where </a:t>
                </a:r>
                <a14:m>
                  <m:oMath xmlns:m="http://schemas.openxmlformats.org/officeDocument/2006/math">
                    <m:r>
                      <a:rPr lang="en-US" sz="2400" i="1">
                        <a:solidFill>
                          <a:srgbClr val="4D4D4D"/>
                        </a:solidFill>
                        <a:latin typeface="Cambria Math" panose="02040503050406030204" pitchFamily="18" charset="0"/>
                      </a:rPr>
                      <m:t>𝑁</m:t>
                    </m:r>
                  </m:oMath>
                </a14:m>
                <a:r>
                  <a:rPr lang="en-US" sz="2400" dirty="0">
                    <a:solidFill>
                      <a:srgbClr val="4D4D4D"/>
                    </a:solidFill>
                  </a:rPr>
                  <a:t> is the size of the training dataset)</a:t>
                </a:r>
                <a:endParaRPr lang="ru-RU" sz="2400" dirty="0">
                  <a:solidFill>
                    <a:srgbClr val="4D4D4D"/>
                  </a:solidFill>
                </a:endParaRPr>
              </a:p>
              <a:p>
                <a:pPr marL="800100" lvl="1" indent="-342900">
                  <a:spcAft>
                    <a:spcPts val="1800"/>
                  </a:spcAft>
                  <a:buClr>
                    <a:srgbClr val="9CA5A2"/>
                  </a:buClr>
                  <a:buFont typeface="Cambria Math" panose="02040503050406030204" pitchFamily="18" charset="0"/>
                  <a:buChar char="–"/>
                </a:pPr>
                <a:r>
                  <a:rPr lang="en-US" sz="2400" dirty="0">
                    <a:solidFill>
                      <a:srgbClr val="4D4D4D"/>
                    </a:solidFill>
                  </a:rPr>
                  <a:t>E.g.</a:t>
                </a:r>
                <a:r>
                  <a:rPr lang="ru-RU" sz="2400" dirty="0">
                    <a:solidFill>
                      <a:srgbClr val="4D4D4D"/>
                    </a:solidFill>
                  </a:rPr>
                  <a:t>: </a:t>
                </a:r>
                <a14:m>
                  <m:oMath xmlns:m="http://schemas.openxmlformats.org/officeDocument/2006/math">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1</m:t>
                            </m:r>
                          </m:sub>
                        </m:sSub>
                        <m:r>
                          <a:rPr lang="en-US" sz="2400" i="1">
                            <a:solidFill>
                              <a:srgbClr val="4D4D4D"/>
                            </a:solidFill>
                            <a:latin typeface="Cambria Math"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2</m:t>
                            </m:r>
                          </m:sub>
                        </m:sSub>
                        <m:r>
                          <a:rPr lang="en-US" sz="2400" i="1">
                            <a:solidFill>
                              <a:srgbClr val="4D4D4D"/>
                            </a:solidFill>
                            <a:latin typeface="Cambria Math"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3</m:t>
                            </m:r>
                          </m:sub>
                        </m:sSub>
                        <m:r>
                          <a:rPr lang="en-US" sz="2400" i="1">
                            <a:solidFill>
                              <a:srgbClr val="4D4D4D"/>
                            </a:solidFill>
                            <a:latin typeface="Cambria Math"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4</m:t>
                            </m:r>
                          </m:sub>
                        </m:sSub>
                      </m:e>
                    </m:d>
                    <m:r>
                      <a:rPr lang="en-US" sz="2400" i="1">
                        <a:solidFill>
                          <a:srgbClr val="4D4D4D"/>
                        </a:solidFill>
                        <a:latin typeface="Cambria Math" charset="0"/>
                      </a:rPr>
                      <m:t>→</m:t>
                    </m:r>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1</m:t>
                            </m:r>
                          </m:sub>
                        </m:sSub>
                        <m:r>
                          <a:rPr lang="en-US" sz="2400" i="1">
                            <a:solidFill>
                              <a:srgbClr val="4D4D4D"/>
                            </a:solidFill>
                            <a:latin typeface="Cambria Math"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2</m:t>
                            </m:r>
                          </m:sub>
                        </m:sSub>
                        <m:r>
                          <a:rPr lang="en-US" sz="2400" i="1">
                            <a:solidFill>
                              <a:srgbClr val="4D4D4D"/>
                            </a:solidFill>
                            <a:latin typeface="Cambria Math"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2</m:t>
                            </m:r>
                          </m:sub>
                        </m:sSub>
                        <m:r>
                          <a:rPr lang="en-US" sz="2400" i="1">
                            <a:solidFill>
                              <a:srgbClr val="4D4D4D"/>
                            </a:solidFill>
                            <a:latin typeface="Cambria Math"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4</m:t>
                            </m:r>
                          </m:sub>
                        </m:sSub>
                      </m:e>
                    </m:d>
                  </m:oMath>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Our subsample will have approximately </a:t>
                </a:r>
                <a:r>
                  <a:rPr lang="ru-RU" sz="2400" dirty="0">
                    <a:solidFill>
                      <a:srgbClr val="4D4D4D"/>
                    </a:solidFill>
                  </a:rPr>
                  <a:t>63</a:t>
                </a:r>
                <a:r>
                  <a:rPr lang="en-US" sz="2400" dirty="0">
                    <a:solidFill>
                      <a:srgbClr val="4D4D4D"/>
                    </a:solidFill>
                  </a:rPr>
                  <a:t>.2% unique observations </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645"/>
                <a:ext cx="8616008" cy="5544715"/>
              </a:xfrm>
              <a:prstGeom prst="rect">
                <a:avLst/>
              </a:prstGeom>
              <a:blipFill>
                <a:blip r:embed="rId3"/>
                <a:stretch>
                  <a:fillRect l="-2062" t="-159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50009392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Random Subspaces</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Base algorithms are trained independently</a:t>
            </a:r>
          </a:p>
          <a:p>
            <a:pPr marL="342900" indent="-342900">
              <a:spcAft>
                <a:spcPts val="1800"/>
              </a:spcAft>
              <a:buClr>
                <a:srgbClr val="9CA5A2"/>
              </a:buClr>
              <a:buFont typeface="Arial" panose="020B0604020202020204" pitchFamily="34" charset="0"/>
              <a:buChar char="•"/>
            </a:pPr>
            <a:r>
              <a:rPr lang="en-US" sz="2400" dirty="0">
                <a:solidFill>
                  <a:srgbClr val="4D4D4D"/>
                </a:solidFill>
              </a:rPr>
              <a:t>Use random subset of features for each model</a:t>
            </a:r>
          </a:p>
          <a:p>
            <a:pPr marL="342900" indent="-342900">
              <a:spcAft>
                <a:spcPts val="1800"/>
              </a:spcAft>
              <a:buClr>
                <a:srgbClr val="9CA5A2"/>
              </a:buClr>
              <a:buFont typeface="Arial" panose="020B0604020202020204" pitchFamily="34" charset="0"/>
              <a:buChar char="•"/>
            </a:pPr>
            <a:r>
              <a:rPr lang="en-US" sz="2400" dirty="0">
                <a:solidFill>
                  <a:srgbClr val="4D4D4D"/>
                </a:solidFill>
              </a:rPr>
              <a:t>May work poorly if some feature is crucial for a reasonable model</a:t>
            </a:r>
          </a:p>
          <a:p>
            <a:pPr>
              <a:spcAft>
                <a:spcPts val="1800"/>
              </a:spcAft>
              <a:buClr>
                <a:srgbClr val="9CA5A2"/>
              </a:buClr>
            </a:pPr>
            <a:endParaRPr lang="en-US" sz="2400" dirty="0">
              <a:solidFill>
                <a:srgbClr val="4D4D4D"/>
              </a:solidFill>
            </a:endParaRPr>
          </a:p>
        </p:txBody>
      </p:sp>
    </p:spTree>
    <p:extLst>
      <p:ext uri="{BB962C8B-B14F-4D97-AF65-F5344CB8AC3E}">
        <p14:creationId xmlns:p14="http://schemas.microsoft.com/office/powerpoint/2010/main" val="180277898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Sources of Randomness</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Bagging</a:t>
            </a:r>
            <a:r>
              <a:rPr lang="ru-RU" sz="2400" dirty="0">
                <a:solidFill>
                  <a:srgbClr val="4D4D4D"/>
                </a:solidFill>
              </a:rPr>
              <a:t>: </a:t>
            </a:r>
            <a:r>
              <a:rPr lang="en-US" sz="2400" dirty="0">
                <a:solidFill>
                  <a:srgbClr val="4D4D4D"/>
                </a:solidFill>
              </a:rPr>
              <a:t>random subset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Random subspaces</a:t>
            </a:r>
            <a:r>
              <a:rPr lang="ru-RU" sz="2400" dirty="0">
                <a:solidFill>
                  <a:srgbClr val="4D4D4D"/>
                </a:solidFill>
              </a:rPr>
              <a:t>: </a:t>
            </a:r>
            <a:r>
              <a:rPr lang="en-US" sz="2400" dirty="0">
                <a:solidFill>
                  <a:srgbClr val="4D4D4D"/>
                </a:solidFill>
              </a:rPr>
              <a:t>random set of features</a:t>
            </a:r>
          </a:p>
        </p:txBody>
      </p:sp>
      <p:sp>
        <p:nvSpPr>
          <p:cNvPr id="4" name="Rectangle 3">
            <a:extLst>
              <a:ext uri="{FF2B5EF4-FFF2-40B4-BE49-F238E27FC236}">
                <a16:creationId xmlns:a16="http://schemas.microsoft.com/office/drawing/2014/main" id="{C8174104-1623-7446-8E74-C050EA5F763A}"/>
              </a:ext>
            </a:extLst>
          </p:cNvPr>
          <p:cNvSpPr/>
          <p:nvPr/>
        </p:nvSpPr>
        <p:spPr>
          <a:xfrm>
            <a:off x="2807247" y="2924409"/>
            <a:ext cx="3253839" cy="317071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69805DCB-65C6-504E-B966-620BA0534756}"/>
              </a:ext>
            </a:extLst>
          </p:cNvPr>
          <p:cNvSpPr/>
          <p:nvPr/>
        </p:nvSpPr>
        <p:spPr>
          <a:xfrm>
            <a:off x="2830998" y="4005064"/>
            <a:ext cx="3206337" cy="1104405"/>
          </a:xfrm>
          <a:prstGeom prst="rect">
            <a:avLst/>
          </a:prstGeom>
          <a:solidFill>
            <a:srgbClr val="466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F4C6CF-C0C0-FC48-B896-A7E53F8ED5F2}"/>
              </a:ext>
            </a:extLst>
          </p:cNvPr>
          <p:cNvSpPr/>
          <p:nvPr/>
        </p:nvSpPr>
        <p:spPr>
          <a:xfrm>
            <a:off x="3131840" y="2944016"/>
            <a:ext cx="1682337" cy="3151105"/>
          </a:xfrm>
          <a:prstGeom prst="rect">
            <a:avLst/>
          </a:prstGeom>
          <a:solidFill>
            <a:srgbClr val="466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12AC8B-97FC-4544-BE2D-C9717B958A15}"/>
              </a:ext>
            </a:extLst>
          </p:cNvPr>
          <p:cNvSpPr/>
          <p:nvPr/>
        </p:nvSpPr>
        <p:spPr>
          <a:xfrm>
            <a:off x="3131840" y="4005064"/>
            <a:ext cx="1682337" cy="1104405"/>
          </a:xfrm>
          <a:prstGeom prst="rect">
            <a:avLst/>
          </a:prstGeom>
          <a:gradFill>
            <a:gsLst>
              <a:gs pos="0">
                <a:srgbClr val="F36D31"/>
              </a:gs>
              <a:gs pos="68000">
                <a:srgbClr val="F58352"/>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42000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Decision Trees</a:t>
            </a:r>
            <a:endParaRPr lang="ru-RU" sz="3200" b="1" dirty="0">
              <a:solidFill>
                <a:srgbClr val="A26D6A"/>
              </a:solidFill>
            </a:endParaRPr>
          </a:p>
        </p:txBody>
      </p:sp>
    </p:spTree>
    <p:extLst>
      <p:ext uri="{BB962C8B-B14F-4D97-AF65-F5344CB8AC3E}">
        <p14:creationId xmlns:p14="http://schemas.microsoft.com/office/powerpoint/2010/main" val="260297931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 can create compositions of models through averaging and majority voting</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Bagging</a:t>
            </a:r>
            <a:r>
              <a:rPr lang="ru-RU" sz="2400" dirty="0">
                <a:solidFill>
                  <a:srgbClr val="4D4D4D"/>
                </a:solidFill>
              </a:rPr>
              <a:t> —</a:t>
            </a:r>
            <a:r>
              <a:rPr lang="en-US" sz="2400" dirty="0">
                <a:solidFill>
                  <a:srgbClr val="4D4D4D"/>
                </a:solidFill>
              </a:rPr>
              <a:t> ensemble of methods trained independently on random subsets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can also select random subsets of features</a:t>
            </a:r>
          </a:p>
          <a:p>
            <a:pPr>
              <a:spcAft>
                <a:spcPts val="1800"/>
              </a:spcAft>
              <a:buClr>
                <a:srgbClr val="9CA5A2"/>
              </a:buClr>
            </a:pPr>
            <a:endParaRPr lang="ru-RU" sz="2400" dirty="0">
              <a:solidFill>
                <a:srgbClr val="4D4D4D"/>
              </a:solidFill>
            </a:endParaRPr>
          </a:p>
        </p:txBody>
      </p:sp>
    </p:spTree>
    <p:extLst>
      <p:ext uri="{BB962C8B-B14F-4D97-AF65-F5344CB8AC3E}">
        <p14:creationId xmlns:p14="http://schemas.microsoft.com/office/powerpoint/2010/main" val="407732028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Random Forest</a:t>
            </a:r>
            <a:endParaRPr lang="ru-RU" sz="3200" b="1" dirty="0">
              <a:solidFill>
                <a:srgbClr val="A26D6A"/>
              </a:solidFill>
            </a:endParaRPr>
          </a:p>
        </p:txBody>
      </p:sp>
    </p:spTree>
    <p:extLst>
      <p:ext uri="{BB962C8B-B14F-4D97-AF65-F5344CB8AC3E}">
        <p14:creationId xmlns:p14="http://schemas.microsoft.com/office/powerpoint/2010/main" val="167180468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МАКЕТЫ\HSE\Презентации\Кузина Анна (дегри)\Иллюстрации\DAY 02__S-23-0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8801"/>
          <a:stretch/>
        </p:blipFill>
        <p:spPr bwMode="auto">
          <a:xfrm>
            <a:off x="7296" y="171400"/>
            <a:ext cx="9144000" cy="62544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45794" y="2477256"/>
            <a:ext cx="553998" cy="712439"/>
          </a:xfrm>
          <a:prstGeom prst="rect">
            <a:avLst/>
          </a:prstGeom>
          <a:noFill/>
        </p:spPr>
        <p:txBody>
          <a:bodyPr vert="vert270" wrap="none" rtlCol="0">
            <a:spAutoFit/>
          </a:bodyPr>
          <a:lstStyle/>
          <a:p>
            <a:r>
              <a:rPr lang="en-US" sz="2400" dirty="0">
                <a:solidFill>
                  <a:srgbClr val="4D4D4D"/>
                </a:solidFill>
              </a:rPr>
              <a:t>Error</a:t>
            </a:r>
            <a:endParaRPr lang="ru-RU" sz="2400" dirty="0">
              <a:solidFill>
                <a:srgbClr val="4D4D4D"/>
              </a:solidFill>
            </a:endParaRPr>
          </a:p>
        </p:txBody>
      </p:sp>
      <p:sp>
        <p:nvSpPr>
          <p:cNvPr id="10" name="TextBox 9"/>
          <p:cNvSpPr txBox="1"/>
          <p:nvPr/>
        </p:nvSpPr>
        <p:spPr>
          <a:xfrm>
            <a:off x="7092280" y="3073449"/>
            <a:ext cx="1279966" cy="830997"/>
          </a:xfrm>
          <a:prstGeom prst="rect">
            <a:avLst/>
          </a:prstGeom>
          <a:noFill/>
        </p:spPr>
        <p:txBody>
          <a:bodyPr wrap="none" rtlCol="0">
            <a:spAutoFit/>
          </a:bodyPr>
          <a:lstStyle/>
          <a:p>
            <a:r>
              <a:rPr lang="en-US" sz="2400" dirty="0">
                <a:solidFill>
                  <a:srgbClr val="4D4D4D"/>
                </a:solidFill>
              </a:rPr>
              <a:t>Bias</a:t>
            </a:r>
            <a:r>
              <a:rPr lang="en-US" sz="2400" baseline="30000" dirty="0">
                <a:solidFill>
                  <a:srgbClr val="4D4D4D"/>
                </a:solidFill>
              </a:rPr>
              <a:t>2</a:t>
            </a:r>
          </a:p>
          <a:p>
            <a:r>
              <a:rPr lang="en-US" sz="2400" dirty="0">
                <a:solidFill>
                  <a:srgbClr val="4D4D4D"/>
                </a:solidFill>
              </a:rPr>
              <a:t>Variance</a:t>
            </a:r>
            <a:endParaRPr lang="ru-RU" sz="2400" dirty="0">
              <a:solidFill>
                <a:srgbClr val="4D4D4D"/>
              </a:solidFill>
            </a:endParaRPr>
          </a:p>
        </p:txBody>
      </p:sp>
      <p:sp>
        <p:nvSpPr>
          <p:cNvPr id="13" name="TextBox 12"/>
          <p:cNvSpPr txBox="1"/>
          <p:nvPr/>
        </p:nvSpPr>
        <p:spPr>
          <a:xfrm>
            <a:off x="4427984" y="5611492"/>
            <a:ext cx="2530180" cy="461665"/>
          </a:xfrm>
          <a:prstGeom prst="rect">
            <a:avLst/>
          </a:prstGeom>
          <a:noFill/>
        </p:spPr>
        <p:txBody>
          <a:bodyPr wrap="none" rtlCol="0">
            <a:spAutoFit/>
          </a:bodyPr>
          <a:lstStyle/>
          <a:p>
            <a:r>
              <a:rPr lang="en-US" sz="2400" dirty="0">
                <a:solidFill>
                  <a:srgbClr val="4D4D4D"/>
                </a:solidFill>
              </a:rPr>
              <a:t>Model Complexity</a:t>
            </a:r>
            <a:endParaRPr lang="ru-RU" sz="2400" dirty="0">
              <a:solidFill>
                <a:srgbClr val="4D4D4D"/>
              </a:solidFill>
            </a:endParaRPr>
          </a:p>
        </p:txBody>
      </p:sp>
      <p:cxnSp>
        <p:nvCxnSpPr>
          <p:cNvPr id="14" name="Прямая соединительная линия 13"/>
          <p:cNvCxnSpPr/>
          <p:nvPr/>
        </p:nvCxnSpPr>
        <p:spPr>
          <a:xfrm>
            <a:off x="6732240" y="3289473"/>
            <a:ext cx="288032" cy="0"/>
          </a:xfrm>
          <a:prstGeom prst="line">
            <a:avLst/>
          </a:prstGeom>
          <a:ln w="38100">
            <a:solidFill>
              <a:srgbClr val="D74B55"/>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6732240" y="3627676"/>
            <a:ext cx="288032" cy="0"/>
          </a:xfrm>
          <a:prstGeom prst="line">
            <a:avLst/>
          </a:prstGeom>
          <a:ln w="38100">
            <a:solidFill>
              <a:srgbClr val="A1B98A"/>
            </a:solidFill>
          </a:ln>
        </p:spPr>
        <p:style>
          <a:lnRef idx="1">
            <a:schemeClr val="accent1"/>
          </a:lnRef>
          <a:fillRef idx="0">
            <a:schemeClr val="accent1"/>
          </a:fillRef>
          <a:effectRef idx="0">
            <a:schemeClr val="accent1"/>
          </a:effectRef>
          <a:fontRef idx="minor">
            <a:schemeClr val="tx1"/>
          </a:fontRef>
        </p:style>
      </p:cxnSp>
      <p:sp>
        <p:nvSpPr>
          <p:cNvPr id="16" name="Прямоугольник 15"/>
          <p:cNvSpPr/>
          <p:nvPr/>
        </p:nvSpPr>
        <p:spPr>
          <a:xfrm>
            <a:off x="395288" y="836613"/>
            <a:ext cx="8616008" cy="5544715"/>
          </a:xfrm>
          <a:prstGeom prst="rect">
            <a:avLst/>
          </a:prstGeom>
          <a:noFill/>
          <a:ln w="28575">
            <a:noFill/>
          </a:ln>
        </p:spPr>
        <p:txBody>
          <a:bodyPr wrap="square" lIns="0" tIns="0" rIns="0" bIns="0" anchor="t">
            <a:noAutofit/>
          </a:bodyPr>
          <a:lstStyle/>
          <a:p>
            <a:pPr>
              <a:spcAft>
                <a:spcPts val="1800"/>
              </a:spcAft>
            </a:pPr>
            <a:endParaRPr lang="en-US" sz="2400" dirty="0"/>
          </a:p>
        </p:txBody>
      </p:sp>
      <p:sp>
        <p:nvSpPr>
          <p:cNvPr id="17" name="Заголовок 1">
            <a:extLst>
              <a:ext uri="{FF2B5EF4-FFF2-40B4-BE49-F238E27FC236}">
                <a16:creationId xmlns:a16="http://schemas.microsoft.com/office/drawing/2014/main" id="{C64479D9-23A7-A446-9703-55B64893E652}"/>
              </a:ext>
            </a:extLst>
          </p:cNvPr>
          <p:cNvSpPr txBox="1">
            <a:spLocks/>
          </p:cNvSpPr>
          <p:nvPr/>
        </p:nvSpPr>
        <p:spPr>
          <a:xfrm>
            <a:off x="0" y="0"/>
            <a:ext cx="9144000" cy="620688"/>
          </a:xfrm>
          <a:prstGeom prst="rect">
            <a:avLst/>
          </a:prstGeom>
        </p:spPr>
        <p:txBody>
          <a:bodyPr vert="horz" lIns="91440" tIns="45720" rIns="0" bIns="0" rtlCol="0" anchor="t">
            <a:noAutofit/>
          </a:bodyPr>
          <a:lstStyle>
            <a:lvl1pPr>
              <a:spcBef>
                <a:spcPct val="0"/>
              </a:spcBef>
              <a:buNone/>
              <a:defRPr sz="3200" b="1">
                <a:solidFill>
                  <a:srgbClr val="A26D6A"/>
                </a:solidFill>
                <a:ea typeface="+mj-ea"/>
                <a:cs typeface="Times New Roman" pitchFamily="18" charset="0"/>
              </a:defRPr>
            </a:lvl1pPr>
          </a:lstStyle>
          <a:p>
            <a:r>
              <a:rPr lang="en-US" dirty="0"/>
              <a:t>Bias-variance trade-off</a:t>
            </a:r>
            <a:endParaRPr lang="ru-RU"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EF7F13-EE1D-BA42-935D-C87B68BCF317}"/>
                  </a:ext>
                </a:extLst>
              </p:cNvPr>
              <p:cNvSpPr txBox="1"/>
              <p:nvPr/>
            </p:nvSpPr>
            <p:spPr>
              <a:xfrm>
                <a:off x="395288" y="1124744"/>
                <a:ext cx="864076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4D4D4D"/>
                              </a:solidFill>
                              <a:latin typeface="Cambria Math" panose="02040503050406030204" pitchFamily="18" charset="0"/>
                            </a:rPr>
                          </m:ctrlPr>
                        </m:sSupPr>
                        <m:e>
                          <m:r>
                            <a:rPr lang="en-US" sz="2400" i="1">
                              <a:solidFill>
                                <a:srgbClr val="4D4D4D"/>
                              </a:solidFill>
                              <a:latin typeface="Cambria Math" panose="02040503050406030204" pitchFamily="18" charset="0"/>
                              <a:ea typeface="Cambria Math" panose="02040503050406030204" pitchFamily="18" charset="0"/>
                            </a:rPr>
                            <m:t>𝔼</m:t>
                          </m:r>
                          <m:sSup>
                            <m:sSupPr>
                              <m:ctrlPr>
                                <a:rPr lang="en-US" sz="2400" i="1">
                                  <a:solidFill>
                                    <a:srgbClr val="4D4D4D"/>
                                  </a:solidFill>
                                  <a:latin typeface="Cambria Math" panose="02040503050406030204" pitchFamily="18" charset="0"/>
                                  <a:ea typeface="Cambria Math" panose="02040503050406030204" pitchFamily="18" charset="0"/>
                                </a:rPr>
                              </m:ctrlPr>
                            </m:sSupPr>
                            <m:e>
                              <m:r>
                                <a:rPr lang="en-US" sz="2400" b="0" i="1" smtClean="0">
                                  <a:solidFill>
                                    <a:srgbClr val="4D4D4D"/>
                                  </a:solidFill>
                                  <a:latin typeface="Cambria Math" panose="02040503050406030204" pitchFamily="18" charset="0"/>
                                  <a:ea typeface="Cambria Math" panose="02040503050406030204" pitchFamily="18" charset="0"/>
                                </a:rPr>
                                <m:t>[</m:t>
                              </m:r>
                              <m:r>
                                <a:rPr lang="en-US" sz="2400" i="1">
                                  <a:solidFill>
                                    <a:srgbClr val="4D4D4D"/>
                                  </a:solidFill>
                                  <a:latin typeface="Cambria Math" panose="02040503050406030204" pitchFamily="18" charset="0"/>
                                  <a:ea typeface="Cambria Math" panose="02040503050406030204" pitchFamily="18" charset="0"/>
                                </a:rPr>
                                <m:t>𝑦</m:t>
                              </m:r>
                              <m:r>
                                <a:rPr lang="en-US" sz="2400" i="1">
                                  <a:solidFill>
                                    <a:srgbClr val="4D4D4D"/>
                                  </a:solidFill>
                                  <a:latin typeface="Cambria Math" panose="02040503050406030204" pitchFamily="18" charset="0"/>
                                  <a:ea typeface="Cambria Math" panose="02040503050406030204" pitchFamily="18" charset="0"/>
                                </a:rPr>
                                <m:t> −</m:t>
                              </m:r>
                              <m:r>
                                <a:rPr lang="en-US" sz="2400" i="1" smtClean="0">
                                  <a:solidFill>
                                    <a:srgbClr val="4D4D4D"/>
                                  </a:solidFill>
                                  <a:latin typeface="Cambria Math" panose="02040503050406030204" pitchFamily="18" charset="0"/>
                                  <a:ea typeface="Cambria Math" panose="02040503050406030204" pitchFamily="18" charset="0"/>
                                </a:rPr>
                                <m:t>𝑎</m:t>
                              </m:r>
                              <m:d>
                                <m:dPr>
                                  <m:ctrlPr>
                                    <a:rPr lang="en-US" sz="2400" i="1">
                                      <a:solidFill>
                                        <a:srgbClr val="4D4D4D"/>
                                      </a:solidFill>
                                      <a:latin typeface="Cambria Math" panose="02040503050406030204" pitchFamily="18" charset="0"/>
                                      <a:ea typeface="Cambria Math" panose="02040503050406030204" pitchFamily="18" charset="0"/>
                                    </a:rPr>
                                  </m:ctrlPr>
                                </m:dPr>
                                <m:e>
                                  <m:r>
                                    <a:rPr lang="en-US" sz="2400" i="1">
                                      <a:solidFill>
                                        <a:srgbClr val="4D4D4D"/>
                                      </a:solidFill>
                                      <a:latin typeface="Cambria Math" panose="02040503050406030204" pitchFamily="18" charset="0"/>
                                      <a:ea typeface="Cambria Math" panose="02040503050406030204" pitchFamily="18" charset="0"/>
                                    </a:rPr>
                                    <m:t>𝑥</m:t>
                                  </m:r>
                                </m:e>
                              </m:d>
                              <m:r>
                                <a:rPr lang="en-US" sz="2400" b="0" i="1" smtClean="0">
                                  <a:solidFill>
                                    <a:srgbClr val="4D4D4D"/>
                                  </a:solidFill>
                                  <a:latin typeface="Cambria Math" panose="02040503050406030204" pitchFamily="18" charset="0"/>
                                  <a:ea typeface="Cambria Math" panose="02040503050406030204" pitchFamily="18" charset="0"/>
                                </a:rPr>
                                <m:t>]</m:t>
                              </m:r>
                            </m:e>
                            <m:sup>
                              <m:r>
                                <a:rPr lang="en-US" sz="2400" i="1">
                                  <a:solidFill>
                                    <a:srgbClr val="4D4D4D"/>
                                  </a:solidFill>
                                  <a:latin typeface="Cambria Math" panose="02040503050406030204" pitchFamily="18" charset="0"/>
                                  <a:ea typeface="Cambria Math" panose="02040503050406030204" pitchFamily="18" charset="0"/>
                                </a:rPr>
                                <m:t>2</m:t>
                              </m:r>
                            </m:sup>
                          </m:sSup>
                          <m:r>
                            <a:rPr lang="en-US" sz="2400" b="0" i="1" smtClean="0">
                              <a:solidFill>
                                <a:srgbClr val="4D4D4D"/>
                              </a:solidFill>
                              <a:latin typeface="Cambria Math" panose="02040503050406030204" pitchFamily="18" charset="0"/>
                              <a:ea typeface="Cambria Math" panose="02040503050406030204" pitchFamily="18" charset="0"/>
                            </a:rPr>
                            <m:t>= </m:t>
                          </m:r>
                          <m:r>
                            <a:rPr lang="en-US" sz="2400" i="1">
                              <a:solidFill>
                                <a:srgbClr val="4D4D4D"/>
                              </a:solidFill>
                              <a:latin typeface="Cambria Math" panose="02040503050406030204" pitchFamily="18" charset="0"/>
                            </a:rPr>
                            <m:t>𝑏𝑖𝑎𝑠</m:t>
                          </m:r>
                        </m:e>
                        <m:sup>
                          <m:r>
                            <a:rPr lang="en-US" sz="2400" i="1">
                              <a:solidFill>
                                <a:srgbClr val="4D4D4D"/>
                              </a:solidFill>
                              <a:latin typeface="Cambria Math" panose="02040503050406030204" pitchFamily="18" charset="0"/>
                            </a:rPr>
                            <m:t>2</m:t>
                          </m:r>
                        </m:sup>
                      </m:sSup>
                      <m: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𝑉𝑎𝑟𝑖𝑎𝑛𝑐𝑒</m:t>
                      </m:r>
                    </m:oMath>
                  </m:oMathPara>
                </a14:m>
                <a:endParaRPr lang="ru-RU" sz="2400" dirty="0">
                  <a:solidFill>
                    <a:srgbClr val="4D4D4D"/>
                  </a:solidFill>
                </a:endParaRPr>
              </a:p>
            </p:txBody>
          </p:sp>
        </mc:Choice>
        <mc:Fallback xmlns="">
          <p:sp>
            <p:nvSpPr>
              <p:cNvPr id="18" name="TextBox 17">
                <a:extLst>
                  <a:ext uri="{FF2B5EF4-FFF2-40B4-BE49-F238E27FC236}">
                    <a16:creationId xmlns:a16="http://schemas.microsoft.com/office/drawing/2014/main" xmlns="" xmlns:a14="http://schemas.microsoft.com/office/drawing/2010/main" id="{3CEF7F13-EE1D-BA42-935D-C87B68BCF317}"/>
                  </a:ext>
                </a:extLst>
              </p:cNvPr>
              <p:cNvSpPr txBox="1">
                <a:spLocks noRot="1" noChangeAspect="1" noMove="1" noResize="1" noEditPoints="1" noAdjustHandles="1" noChangeArrowheads="1" noChangeShapeType="1" noTextEdit="1"/>
              </p:cNvSpPr>
              <p:nvPr/>
            </p:nvSpPr>
            <p:spPr>
              <a:xfrm>
                <a:off x="395288" y="1124744"/>
                <a:ext cx="8640762" cy="461665"/>
              </a:xfrm>
              <a:prstGeom prst="rect">
                <a:avLst/>
              </a:prstGeom>
              <a:blipFill rotWithShape="1">
                <a:blip r:embed="rId5"/>
                <a:stretch>
                  <a:fillRect b="-20000"/>
                </a:stretch>
              </a:blipFill>
            </p:spPr>
            <p:txBody>
              <a:bodyPr/>
              <a:lstStyle/>
              <a:p>
                <a:r>
                  <a:rPr lang="ru-RU">
                    <a:noFill/>
                  </a:rPr>
                  <a:t> </a:t>
                </a:r>
              </a:p>
            </p:txBody>
          </p:sp>
        </mc:Fallback>
      </mc:AlternateContent>
    </p:spTree>
    <p:extLst>
      <p:ext uri="{BB962C8B-B14F-4D97-AF65-F5344CB8AC3E}">
        <p14:creationId xmlns:p14="http://schemas.microsoft.com/office/powerpoint/2010/main" val="2642042454"/>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Linear Models: High Bias and Low Variance</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en-US" sz="2400" dirty="0"/>
          </a:p>
        </p:txBody>
      </p:sp>
      <p:pic>
        <p:nvPicPr>
          <p:cNvPr id="7" name="Picture 6" descr="A picture containing night, water, large, plane&#10;&#10;Description automatically generated">
            <a:extLst>
              <a:ext uri="{FF2B5EF4-FFF2-40B4-BE49-F238E27FC236}">
                <a16:creationId xmlns:a16="http://schemas.microsoft.com/office/drawing/2014/main" id="{DEE5224E-4CCD-824E-A815-9C0A8988D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310356417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r>
              <a:rPr lang="ru-RU" sz="3200" b="1" dirty="0">
                <a:solidFill>
                  <a:srgbClr val="A26D6A"/>
                </a:solidFill>
                <a:cs typeface="Times New Roman" pitchFamily="18" charset="0"/>
              </a:rPr>
              <a:t>:</a:t>
            </a:r>
            <a:r>
              <a:rPr lang="en-US" sz="3200" b="1" dirty="0">
                <a:solidFill>
                  <a:srgbClr val="A26D6A"/>
                </a:solidFill>
                <a:cs typeface="Times New Roman" pitchFamily="18" charset="0"/>
              </a:rPr>
              <a:t> Low Bias and High Variance</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4EEE3A7D-36DB-F04B-9231-4E519EB7D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26659859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Composition of Algorithms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 …,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r>
                  <a:rPr lang="en-US" sz="2400" dirty="0">
                    <a:solidFill>
                      <a:srgbClr val="4D4D4D"/>
                    </a:solidFill>
                  </a:rPr>
                  <a:t> — base models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Composition through averaging:</a:t>
                </a: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f>
                        <m:fPr>
                          <m:ctrlPr>
                            <a:rPr lang="bg-BG" sz="2400" i="1">
                              <a:solidFill>
                                <a:srgbClr val="4D4D4D"/>
                              </a:solidFill>
                              <a:latin typeface="Cambria Math" panose="02040503050406030204" pitchFamily="18" charset="0"/>
                            </a:rPr>
                          </m:ctrlPr>
                        </m:fPr>
                        <m:num>
                          <m:r>
                            <a:rPr lang="en-US" sz="2400" i="1">
                              <a:solidFill>
                                <a:srgbClr val="4D4D4D"/>
                              </a:solidFill>
                              <a:latin typeface="Cambria Math" charset="0"/>
                            </a:rPr>
                            <m:t>1</m:t>
                          </m:r>
                        </m:num>
                        <m:den>
                          <m:r>
                            <a:rPr lang="en-US" sz="2400" b="0" i="1" smtClean="0">
                              <a:solidFill>
                                <a:srgbClr val="4D4D4D"/>
                              </a:solidFill>
                              <a:latin typeface="Cambria Math" panose="02040503050406030204" pitchFamily="18" charset="0"/>
                            </a:rPr>
                            <m:t>𝑀</m:t>
                          </m:r>
                        </m:den>
                      </m:f>
                      <m:nary>
                        <m:naryPr>
                          <m:chr m:val="∑"/>
                          <m:ctrlPr>
                            <a:rPr lang="is-I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charset="0"/>
                            </a:rPr>
                            <m:t>=1</m:t>
                          </m:r>
                        </m:sub>
                        <m:sup>
                          <m:r>
                            <a:rPr lang="en-US" sz="2400" b="0" i="1" smtClean="0">
                              <a:solidFill>
                                <a:srgbClr val="4D4D4D"/>
                              </a:solidFill>
                              <a:latin typeface="Cambria Math" panose="02040503050406030204" pitchFamily="18" charset="0"/>
                            </a:rPr>
                            <m:t>𝑀</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e>
                      </m:nary>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Composition through majority vote:</a:t>
                </a: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charset="0"/>
                            </a:rPr>
                            <m:t>arg</m:t>
                          </m:r>
                        </m:fName>
                        <m:e>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charset="0"/>
                                    </a:rPr>
                                    <m:t>max</m:t>
                                  </m:r>
                                </m:e>
                                <m:lim>
                                  <m:r>
                                    <a:rPr lang="en-US" sz="2400" i="1">
                                      <a:solidFill>
                                        <a:srgbClr val="4D4D4D"/>
                                      </a:solidFill>
                                      <a:latin typeface="Cambria Math" charset="0"/>
                                    </a:rPr>
                                    <m:t>𝑦</m:t>
                                  </m:r>
                                  <m:r>
                                    <a:rPr lang="en-US" sz="2400" i="1">
                                      <a:solidFill>
                                        <a:srgbClr val="4D4D4D"/>
                                      </a:solidFill>
                                      <a:latin typeface="Cambria Math" charset="0"/>
                                    </a:rPr>
                                    <m:t>∈</m:t>
                                  </m:r>
                                  <m:r>
                                    <a:rPr lang="en-US" sz="2400" i="1">
                                      <a:solidFill>
                                        <a:srgbClr val="4D4D4D"/>
                                      </a:solidFill>
                                      <a:latin typeface="Cambria Math" charset="0"/>
                                      <a:ea typeface="Cambria Math" charset="0"/>
                                      <a:cs typeface="Cambria Math" charset="0"/>
                                    </a:rPr>
                                    <m:t>𝕐</m:t>
                                  </m:r>
                                </m:lim>
                              </m:limLow>
                            </m:fName>
                            <m:e>
                              <m:nary>
                                <m:naryPr>
                                  <m:chr m:val="∑"/>
                                  <m:ctrlPr>
                                    <a:rPr lang="is-I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charset="0"/>
                                    </a:rPr>
                                    <m:t>=1</m:t>
                                  </m:r>
                                </m:sub>
                                <m:sup>
                                  <m:r>
                                    <a:rPr lang="en-US" sz="2400" b="0" i="1" smtClean="0">
                                      <a:solidFill>
                                        <a:srgbClr val="4D4D4D"/>
                                      </a:solidFill>
                                      <a:latin typeface="Cambria Math" panose="02040503050406030204" pitchFamily="18" charset="0"/>
                                    </a:rPr>
                                    <m:t>𝑀</m:t>
                                  </m:r>
                                </m:sup>
                                <m:e>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r>
                                        <a:rPr lang="en-US" sz="2400" i="1">
                                          <a:solidFill>
                                            <a:srgbClr val="4D4D4D"/>
                                          </a:solidFill>
                                          <a:latin typeface="Cambria Math" charset="0"/>
                                        </a:rPr>
                                        <m:t>𝑦</m:t>
                                      </m:r>
                                    </m:e>
                                  </m:d>
                                </m:e>
                              </m:nary>
                            </m:e>
                          </m:func>
                        </m:e>
                      </m:func>
                    </m:oMath>
                  </m:oMathPara>
                </a14:m>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42467206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Bias and Variance for Composition </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5538"/>
                <a:ext cx="8616008" cy="5616724"/>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Bias:</a:t>
                </a:r>
              </a:p>
              <a:p>
                <a:pPr algn="ctr">
                  <a:spcAft>
                    <a:spcPts val="1800"/>
                  </a:spcAft>
                  <a:buClr>
                    <a:srgbClr val="9CA5A2"/>
                  </a:buClr>
                </a:pPr>
                <a:r>
                  <a:rPr lang="ru-RU" sz="2400" dirty="0">
                    <a:solidFill>
                      <a:srgbClr val="4D4D4D"/>
                    </a:solidFill>
                  </a:rPr>
                  <a: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r>
                  <a:rPr lang="en-US" sz="2400" dirty="0">
                    <a:solidFill>
                      <a:srgbClr val="4D4D4D"/>
                    </a:solidFill>
                  </a:rPr>
                  <a:t> h</a:t>
                </a:r>
                <a14:m>
                  <m:oMath xmlns:m="http://schemas.openxmlformats.org/officeDocument/2006/math">
                    <m:r>
                      <m:rPr>
                        <m:sty m:val="p"/>
                      </m:rPr>
                      <a:rPr lang="en-US" sz="2400" b="0" i="0" smtClean="0">
                        <a:solidFill>
                          <a:srgbClr val="4D4D4D"/>
                        </a:solidFill>
                        <a:latin typeface="Cambria Math" panose="02040503050406030204" pitchFamily="18" charset="0"/>
                      </a:rPr>
                      <m:t>as</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the</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same</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bias</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as</m:t>
                    </m:r>
                    <m:r>
                      <a:rPr lang="en-US" sz="2400" b="0" i="0"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Variance</a:t>
                </a:r>
                <a:r>
                  <a:rPr lang="ru-RU" sz="2400" dirty="0">
                    <a:solidFill>
                      <a:srgbClr val="4D4D4D"/>
                    </a:solidFill>
                  </a:rPr>
                  <a:t>:</a:t>
                </a:r>
                <a:endParaRPr lang="en-US"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dirty="0" smtClean="0">
                          <a:solidFill>
                            <a:srgbClr val="4D4D4D"/>
                          </a:solidFill>
                          <a:latin typeface="Cambria Math" panose="02040503050406030204" pitchFamily="18" charset="0"/>
                        </a:rPr>
                        <m:t>𝑉𝑎𝑟</m:t>
                      </m:r>
                      <m:d>
                        <m:dPr>
                          <m:ctrlPr>
                            <a:rPr lang="en-US" sz="2400" b="0" i="1" dirty="0" smtClean="0">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e>
                      </m:d>
                      <m:r>
                        <a:rPr lang="en-US" sz="2400" b="0" i="1" smtClean="0">
                          <a:solidFill>
                            <a:srgbClr val="4D4D4D"/>
                          </a:solidFill>
                          <a:latin typeface="Cambria Math" panose="02040503050406030204" pitchFamily="18" charset="0"/>
                        </a:rPr>
                        <m:t>=</m:t>
                      </m:r>
                      <m:f>
                        <m:fPr>
                          <m:ctrlPr>
                            <a:rPr lang="en-US" sz="2400" b="0" i="1" dirty="0" smtClean="0">
                              <a:solidFill>
                                <a:srgbClr val="4D4D4D"/>
                              </a:solidFill>
                              <a:latin typeface="Cambria Math" panose="02040503050406030204" pitchFamily="18" charset="0"/>
                            </a:rPr>
                          </m:ctrlPr>
                        </m:fPr>
                        <m:num>
                          <m:r>
                            <a:rPr lang="en-US" sz="2400" b="0" i="1" dirty="0" smtClean="0">
                              <a:solidFill>
                                <a:srgbClr val="4D4D4D"/>
                              </a:solidFill>
                              <a:latin typeface="Cambria Math" panose="02040503050406030204" pitchFamily="18" charset="0"/>
                            </a:rPr>
                            <m:t>1</m:t>
                          </m:r>
                        </m:num>
                        <m:den>
                          <m:r>
                            <a:rPr lang="en-US" sz="2400" b="0" i="1" dirty="0" smtClean="0">
                              <a:solidFill>
                                <a:srgbClr val="4D4D4D"/>
                              </a:solidFill>
                              <a:latin typeface="Cambria Math" panose="02040503050406030204" pitchFamily="18" charset="0"/>
                            </a:rPr>
                            <m:t>𝑀</m:t>
                          </m:r>
                        </m:den>
                      </m:f>
                      <m:d>
                        <m:dPr>
                          <m:ctrlPr>
                            <a:rPr lang="en-US" sz="2400" b="0" i="1" dirty="0" smtClean="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𝑉𝑎𝑟</m:t>
                          </m:r>
                          <m:r>
                            <a:rPr lang="en-US" sz="2400" b="0" i="1" dirty="0" smtClean="0">
                              <a:solidFill>
                                <a:srgbClr val="4D4D4D"/>
                              </a:solidFill>
                              <a:latin typeface="Cambria Math" panose="02040503050406030204" pitchFamily="18" charset="0"/>
                            </a:rPr>
                            <m:t> </m:t>
                          </m:r>
                          <m:sSub>
                            <m:sSubPr>
                              <m:ctrlPr>
                                <a:rPr lang="en-US" sz="2400" b="0" i="1" dirty="0" smtClean="0">
                                  <a:solidFill>
                                    <a:srgbClr val="4D4D4D"/>
                                  </a:solidFill>
                                  <a:latin typeface="Cambria Math" panose="02040503050406030204" pitchFamily="18" charset="0"/>
                                </a:rPr>
                              </m:ctrlPr>
                            </m:sSubPr>
                            <m:e>
                              <m:r>
                                <a:rPr lang="en-US" sz="2400" b="0" i="1" dirty="0" smtClean="0">
                                  <a:solidFill>
                                    <a:srgbClr val="4D4D4D"/>
                                  </a:solidFill>
                                  <a:latin typeface="Cambria Math" panose="02040503050406030204" pitchFamily="18" charset="0"/>
                                </a:rPr>
                                <m:t>𝑏</m:t>
                              </m:r>
                            </m:e>
                            <m:sub>
                              <m:r>
                                <a:rPr lang="en-US" sz="2400" b="0" i="1" dirty="0" smtClean="0">
                                  <a:solidFill>
                                    <a:srgbClr val="4D4D4D"/>
                                  </a:solidFill>
                                  <a:latin typeface="Cambria Math" panose="02040503050406030204" pitchFamily="18" charset="0"/>
                                </a:rPr>
                                <m:t>𝑚</m:t>
                              </m:r>
                            </m:sub>
                          </m:sSub>
                          <m:d>
                            <m:dPr>
                              <m:ctrlPr>
                                <a:rPr lang="en-US" sz="2400" b="0" i="1" dirty="0" smtClean="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𝑥</m:t>
                              </m:r>
                            </m:e>
                          </m:d>
                        </m:e>
                      </m:d>
                      <m:r>
                        <a:rPr lang="en-US" sz="2400" b="0" i="1" dirty="0" smtClean="0">
                          <a:solidFill>
                            <a:srgbClr val="4D4D4D"/>
                          </a:solidFill>
                          <a:latin typeface="Cambria Math" panose="02040503050406030204" pitchFamily="18" charset="0"/>
                        </a:rPr>
                        <m:t>+</m:t>
                      </m:r>
                      <m:r>
                        <a:rPr lang="en-US" sz="2400" b="0" i="1" dirty="0" smtClean="0">
                          <a:solidFill>
                            <a:srgbClr val="4D4D4D"/>
                          </a:solidFill>
                          <a:latin typeface="Cambria Math" panose="02040503050406030204" pitchFamily="18" charset="0"/>
                        </a:rPr>
                        <m:t>𝐶𝑜𝑣</m:t>
                      </m:r>
                      <m:d>
                        <m:dPr>
                          <m:ctrlPr>
                            <a:rPr lang="ru-RU" sz="2400" b="0" i="1" dirty="0" smtClean="0">
                              <a:solidFill>
                                <a:srgbClr val="4D4D4D"/>
                              </a:solidFill>
                              <a:latin typeface="Cambria Math" panose="02040503050406030204" pitchFamily="18" charset="0"/>
                            </a:rPr>
                          </m:ctrlPr>
                        </m:dPr>
                        <m:e>
                          <m:sSub>
                            <m:sSubPr>
                              <m:ctrlPr>
                                <a:rPr lang="en-US" sz="2400" b="0" i="1" dirty="0" smtClean="0">
                                  <a:solidFill>
                                    <a:srgbClr val="4D4D4D"/>
                                  </a:solidFill>
                                  <a:latin typeface="Cambria Math" panose="02040503050406030204" pitchFamily="18" charset="0"/>
                                </a:rPr>
                              </m:ctrlPr>
                            </m:sSubPr>
                            <m:e>
                              <m:r>
                                <a:rPr lang="en-US" sz="2400" b="0" i="1" dirty="0" smtClean="0">
                                  <a:solidFill>
                                    <a:srgbClr val="4D4D4D"/>
                                  </a:solidFill>
                                  <a:latin typeface="Cambria Math" panose="02040503050406030204" pitchFamily="18" charset="0"/>
                                </a:rPr>
                                <m:t>𝑏</m:t>
                              </m:r>
                            </m:e>
                            <m:sub>
                              <m:r>
                                <a:rPr lang="en-US" sz="2400" b="0" i="1" dirty="0" smtClean="0">
                                  <a:solidFill>
                                    <a:srgbClr val="4D4D4D"/>
                                  </a:solidFill>
                                  <a:latin typeface="Cambria Math" panose="02040503050406030204" pitchFamily="18" charset="0"/>
                                </a:rPr>
                                <m:t>𝑚</m:t>
                              </m:r>
                            </m:sub>
                          </m:sSub>
                          <m:d>
                            <m:dPr>
                              <m:ctrlPr>
                                <a:rPr lang="en-US" sz="2400" b="0" i="1" dirty="0" smtClean="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𝑥</m:t>
                              </m:r>
                            </m:e>
                          </m:d>
                          <m:r>
                            <a:rPr lang="en-US" sz="2400" b="0" i="1" dirty="0" smtClean="0">
                              <a:solidFill>
                                <a:srgbClr val="4D4D4D"/>
                              </a:solidFill>
                              <a:latin typeface="Cambria Math" panose="02040503050406030204" pitchFamily="18" charset="0"/>
                            </a:rPr>
                            <m:t>, </m:t>
                          </m:r>
                          <m:sSub>
                            <m:sSubPr>
                              <m:ctrlPr>
                                <a:rPr lang="en-US" sz="2400" b="0" i="1" dirty="0" smtClean="0">
                                  <a:solidFill>
                                    <a:srgbClr val="4D4D4D"/>
                                  </a:solidFill>
                                  <a:latin typeface="Cambria Math" panose="02040503050406030204" pitchFamily="18" charset="0"/>
                                </a:rPr>
                              </m:ctrlPr>
                            </m:sSubPr>
                            <m:e>
                              <m:r>
                                <a:rPr lang="en-US" sz="2400" b="0" i="1" dirty="0" smtClean="0">
                                  <a:solidFill>
                                    <a:srgbClr val="4D4D4D"/>
                                  </a:solidFill>
                                  <a:latin typeface="Cambria Math" panose="02040503050406030204" pitchFamily="18" charset="0"/>
                                </a:rPr>
                                <m:t>𝑏</m:t>
                              </m:r>
                            </m:e>
                            <m:sub>
                              <m:r>
                                <a:rPr lang="en-US" sz="2400" b="0" i="1" dirty="0" smtClean="0">
                                  <a:solidFill>
                                    <a:srgbClr val="4D4D4D"/>
                                  </a:solidFill>
                                  <a:latin typeface="Cambria Math" panose="02040503050406030204" pitchFamily="18" charset="0"/>
                                </a:rPr>
                                <m:t>𝑘</m:t>
                              </m:r>
                            </m:sub>
                          </m:sSub>
                          <m:d>
                            <m:dPr>
                              <m:ctrlPr>
                                <a:rPr lang="en-US" sz="2400" b="0" i="1" dirty="0" smtClean="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𝑥</m:t>
                              </m:r>
                            </m:e>
                          </m:d>
                        </m:e>
                      </m:d>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5538"/>
                <a:ext cx="8616008" cy="5616724"/>
              </a:xfrm>
              <a:prstGeom prst="rect">
                <a:avLst/>
              </a:prstGeom>
              <a:blipFill rotWithShape="1">
                <a:blip r:embed="rId3"/>
                <a:stretch>
                  <a:fillRect l="-2052" t="-1629"/>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77716343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Bias and Variance for Composition </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616724"/>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Bias:</a:t>
                </a:r>
              </a:p>
              <a:p>
                <a:pPr algn="ctr">
                  <a:spcAft>
                    <a:spcPts val="1800"/>
                  </a:spcAft>
                  <a:buClr>
                    <a:srgbClr val="9CA5A2"/>
                  </a:buClr>
                </a:pPr>
                <a:r>
                  <a:rPr lang="ru-RU" sz="2400" dirty="0">
                    <a:solidFill>
                      <a:srgbClr val="4D4D4D"/>
                    </a:solidFill>
                  </a:rPr>
                  <a: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r>
                  <a:rPr lang="en-US" sz="2400" dirty="0">
                    <a:solidFill>
                      <a:srgbClr val="4D4D4D"/>
                    </a:solidFill>
                  </a:rPr>
                  <a:t> h</a:t>
                </a:r>
                <a14:m>
                  <m:oMath xmlns:m="http://schemas.openxmlformats.org/officeDocument/2006/math">
                    <m:r>
                      <m:rPr>
                        <m:sty m:val="p"/>
                      </m:rPr>
                      <a:rPr lang="en-US" sz="2400" b="0" i="0" smtClean="0">
                        <a:solidFill>
                          <a:srgbClr val="4D4D4D"/>
                        </a:solidFill>
                        <a:latin typeface="Cambria Math" panose="02040503050406030204" pitchFamily="18" charset="0"/>
                      </a:rPr>
                      <m:t>as</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the</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same</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bias</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as</m:t>
                    </m:r>
                    <m:r>
                      <a:rPr lang="en-US" sz="2400" b="0" i="0"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Variance</a:t>
                </a:r>
                <a:r>
                  <a:rPr lang="ru-RU" sz="2400" dirty="0">
                    <a:solidFill>
                      <a:srgbClr val="4D4D4D"/>
                    </a:solidFill>
                  </a:rPr>
                  <a:t>:</a:t>
                </a:r>
                <a:endParaRPr lang="en-US"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dirty="0" smtClean="0">
                          <a:solidFill>
                            <a:srgbClr val="4D4D4D"/>
                          </a:solidFill>
                          <a:latin typeface="Cambria Math" panose="02040503050406030204" pitchFamily="18" charset="0"/>
                        </a:rPr>
                        <m:t>𝑉𝑎𝑟</m:t>
                      </m:r>
                      <m:d>
                        <m:dPr>
                          <m:ctrlPr>
                            <a:rPr lang="en-US" sz="2400" b="0" i="1" dirty="0" smtClean="0">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e>
                      </m:d>
                      <m:r>
                        <a:rPr lang="en-US" sz="2400" b="0" i="1" smtClean="0">
                          <a:solidFill>
                            <a:srgbClr val="4D4D4D"/>
                          </a:solidFill>
                          <a:latin typeface="Cambria Math" panose="02040503050406030204" pitchFamily="18" charset="0"/>
                        </a:rPr>
                        <m:t>=</m:t>
                      </m:r>
                      <m:f>
                        <m:fPr>
                          <m:ctrlPr>
                            <a:rPr lang="en-US" sz="2400" b="0" i="1" dirty="0" smtClean="0">
                              <a:solidFill>
                                <a:srgbClr val="4D4D4D"/>
                              </a:solidFill>
                              <a:latin typeface="Cambria Math" panose="02040503050406030204" pitchFamily="18" charset="0"/>
                            </a:rPr>
                          </m:ctrlPr>
                        </m:fPr>
                        <m:num>
                          <m:r>
                            <a:rPr lang="en-US" sz="2400" b="0" i="1" dirty="0" smtClean="0">
                              <a:solidFill>
                                <a:srgbClr val="4D4D4D"/>
                              </a:solidFill>
                              <a:latin typeface="Cambria Math" panose="02040503050406030204" pitchFamily="18" charset="0"/>
                            </a:rPr>
                            <m:t>1</m:t>
                          </m:r>
                        </m:num>
                        <m:den>
                          <m:r>
                            <a:rPr lang="en-US" sz="2400" b="0" i="1" dirty="0" smtClean="0">
                              <a:solidFill>
                                <a:srgbClr val="4D4D4D"/>
                              </a:solidFill>
                              <a:latin typeface="Cambria Math" panose="02040503050406030204" pitchFamily="18" charset="0"/>
                            </a:rPr>
                            <m:t>𝑀</m:t>
                          </m:r>
                        </m:den>
                      </m:f>
                      <m:d>
                        <m:dPr>
                          <m:ctrlPr>
                            <a:rPr lang="en-US" sz="2400" b="0" i="1" dirty="0" smtClean="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𝑉𝑎𝑟</m:t>
                          </m:r>
                          <m:r>
                            <a:rPr lang="en-US" sz="2400" b="0" i="1" dirty="0" smtClean="0">
                              <a:solidFill>
                                <a:srgbClr val="4D4D4D"/>
                              </a:solidFill>
                              <a:latin typeface="Cambria Math" panose="02040503050406030204" pitchFamily="18" charset="0"/>
                            </a:rPr>
                            <m:t> </m:t>
                          </m:r>
                          <m:sSub>
                            <m:sSubPr>
                              <m:ctrlPr>
                                <a:rPr lang="en-US" sz="2400" b="0" i="1" dirty="0" smtClean="0">
                                  <a:solidFill>
                                    <a:srgbClr val="4D4D4D"/>
                                  </a:solidFill>
                                  <a:latin typeface="Cambria Math" panose="02040503050406030204" pitchFamily="18" charset="0"/>
                                </a:rPr>
                              </m:ctrlPr>
                            </m:sSubPr>
                            <m:e>
                              <m:r>
                                <a:rPr lang="en-US" sz="2400" b="0" i="1" dirty="0" smtClean="0">
                                  <a:solidFill>
                                    <a:srgbClr val="4D4D4D"/>
                                  </a:solidFill>
                                  <a:latin typeface="Cambria Math" panose="02040503050406030204" pitchFamily="18" charset="0"/>
                                </a:rPr>
                                <m:t>𝑏</m:t>
                              </m:r>
                            </m:e>
                            <m:sub>
                              <m:r>
                                <a:rPr lang="en-US" sz="2400" b="0" i="1" dirty="0" smtClean="0">
                                  <a:solidFill>
                                    <a:srgbClr val="4D4D4D"/>
                                  </a:solidFill>
                                  <a:latin typeface="Cambria Math" panose="02040503050406030204" pitchFamily="18" charset="0"/>
                                </a:rPr>
                                <m:t>𝑚</m:t>
                              </m:r>
                            </m:sub>
                          </m:sSub>
                          <m:d>
                            <m:dPr>
                              <m:ctrlPr>
                                <a:rPr lang="en-US" sz="2400" b="0" i="1" dirty="0" smtClean="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𝑥</m:t>
                              </m:r>
                            </m:e>
                          </m:d>
                        </m:e>
                      </m:d>
                      <m:r>
                        <a:rPr lang="en-US" sz="2400" b="0" i="1" dirty="0" smtClean="0">
                          <a:solidFill>
                            <a:srgbClr val="4D4D4D"/>
                          </a:solidFill>
                          <a:latin typeface="Cambria Math" panose="02040503050406030204" pitchFamily="18" charset="0"/>
                        </a:rPr>
                        <m:t>+</m:t>
                      </m:r>
                      <m:r>
                        <a:rPr lang="en-US" sz="2400" b="0" i="1" dirty="0" smtClean="0">
                          <a:solidFill>
                            <a:srgbClr val="4D4D4D"/>
                          </a:solidFill>
                          <a:latin typeface="Cambria Math" panose="02040503050406030204" pitchFamily="18" charset="0"/>
                        </a:rPr>
                        <m:t>𝐶𝑜𝑣</m:t>
                      </m:r>
                      <m:d>
                        <m:dPr>
                          <m:ctrlPr>
                            <a:rPr lang="ru-RU" sz="2400" b="0" i="1" dirty="0" smtClean="0">
                              <a:solidFill>
                                <a:srgbClr val="4D4D4D"/>
                              </a:solidFill>
                              <a:latin typeface="Cambria Math" panose="02040503050406030204" pitchFamily="18" charset="0"/>
                            </a:rPr>
                          </m:ctrlPr>
                        </m:dPr>
                        <m:e>
                          <m:sSub>
                            <m:sSubPr>
                              <m:ctrlPr>
                                <a:rPr lang="en-US" sz="2400" b="0" i="1" dirty="0" smtClean="0">
                                  <a:solidFill>
                                    <a:srgbClr val="4D4D4D"/>
                                  </a:solidFill>
                                  <a:latin typeface="Cambria Math" panose="02040503050406030204" pitchFamily="18" charset="0"/>
                                </a:rPr>
                              </m:ctrlPr>
                            </m:sSubPr>
                            <m:e>
                              <m:r>
                                <a:rPr lang="en-US" sz="2400" b="0" i="1" dirty="0" smtClean="0">
                                  <a:solidFill>
                                    <a:srgbClr val="4D4D4D"/>
                                  </a:solidFill>
                                  <a:latin typeface="Cambria Math" panose="02040503050406030204" pitchFamily="18" charset="0"/>
                                </a:rPr>
                                <m:t>𝑏</m:t>
                              </m:r>
                            </m:e>
                            <m:sub>
                              <m:r>
                                <a:rPr lang="en-US" sz="2400" b="0" i="1" dirty="0" smtClean="0">
                                  <a:solidFill>
                                    <a:srgbClr val="4D4D4D"/>
                                  </a:solidFill>
                                  <a:latin typeface="Cambria Math" panose="02040503050406030204" pitchFamily="18" charset="0"/>
                                </a:rPr>
                                <m:t>𝑚</m:t>
                              </m:r>
                            </m:sub>
                          </m:sSub>
                          <m:d>
                            <m:dPr>
                              <m:ctrlPr>
                                <a:rPr lang="en-US" sz="2400" b="0" i="1" dirty="0" smtClean="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𝑥</m:t>
                              </m:r>
                            </m:e>
                          </m:d>
                          <m:r>
                            <a:rPr lang="en-US" sz="2400" b="0" i="1" dirty="0" smtClean="0">
                              <a:solidFill>
                                <a:srgbClr val="4D4D4D"/>
                              </a:solidFill>
                              <a:latin typeface="Cambria Math" panose="02040503050406030204" pitchFamily="18" charset="0"/>
                            </a:rPr>
                            <m:t>, </m:t>
                          </m:r>
                          <m:sSub>
                            <m:sSubPr>
                              <m:ctrlPr>
                                <a:rPr lang="en-US" sz="2400" b="0" i="1" dirty="0" smtClean="0">
                                  <a:solidFill>
                                    <a:srgbClr val="4D4D4D"/>
                                  </a:solidFill>
                                  <a:latin typeface="Cambria Math" panose="02040503050406030204" pitchFamily="18" charset="0"/>
                                </a:rPr>
                              </m:ctrlPr>
                            </m:sSubPr>
                            <m:e>
                              <m:r>
                                <a:rPr lang="en-US" sz="2400" b="0" i="1" dirty="0" smtClean="0">
                                  <a:solidFill>
                                    <a:srgbClr val="4D4D4D"/>
                                  </a:solidFill>
                                  <a:latin typeface="Cambria Math" panose="02040503050406030204" pitchFamily="18" charset="0"/>
                                </a:rPr>
                                <m:t>𝑏</m:t>
                              </m:r>
                            </m:e>
                            <m:sub>
                              <m:r>
                                <a:rPr lang="en-US" sz="2400" b="0" i="1" dirty="0" smtClean="0">
                                  <a:solidFill>
                                    <a:srgbClr val="4D4D4D"/>
                                  </a:solidFill>
                                  <a:latin typeface="Cambria Math" panose="02040503050406030204" pitchFamily="18" charset="0"/>
                                </a:rPr>
                                <m:t>𝑘</m:t>
                              </m:r>
                            </m:sub>
                          </m:sSub>
                          <m:d>
                            <m:dPr>
                              <m:ctrlPr>
                                <a:rPr lang="en-US" sz="2400" b="0" i="1" dirty="0" smtClean="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𝑥</m:t>
                              </m:r>
                            </m:e>
                          </m:d>
                        </m:e>
                      </m:d>
                    </m:oMath>
                  </m:oMathPara>
                </a14:m>
                <a:endParaRPr lang="en-US" sz="2400" b="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If base models are independent, variance is </a:t>
                </a:r>
                <a14:m>
                  <m:oMath xmlns:m="http://schemas.openxmlformats.org/officeDocument/2006/math">
                    <m:r>
                      <a:rPr lang="en-US" sz="2400" b="0" i="1" smtClean="0">
                        <a:solidFill>
                          <a:srgbClr val="4D4D4D"/>
                        </a:solidFill>
                        <a:latin typeface="Cambria Math" panose="02040503050406030204" pitchFamily="18" charset="0"/>
                      </a:rPr>
                      <m:t>𝑀</m:t>
                    </m:r>
                  </m:oMath>
                </a14:m>
                <a:r>
                  <a:rPr lang="en-US" sz="2400" dirty="0">
                    <a:solidFill>
                      <a:srgbClr val="4D4D4D"/>
                    </a:solidFill>
                  </a:rPr>
                  <a:t> time smaller</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 more correlated models are, the less is effect of the  ensemble</a:t>
                </a:r>
              </a:p>
              <a:p>
                <a:pPr>
                  <a:spcAft>
                    <a:spcPts val="1800"/>
                  </a:spcAft>
                  <a:buClr>
                    <a:srgbClr val="9CA5A2"/>
                  </a:buCl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616724"/>
              </a:xfrm>
              <a:prstGeom prst="rect">
                <a:avLst/>
              </a:prstGeom>
              <a:blipFill rotWithShape="1">
                <a:blip r:embed="rId3"/>
                <a:stretch>
                  <a:fillRect l="-2052" t="-1629"/>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53108942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7F5379-D2D4-F744-A2F8-13FA9551FF0D}"/>
              </a:ext>
            </a:extLst>
          </p:cNvPr>
          <p:cNvPicPr>
            <a:picLocks noChangeAspect="1"/>
          </p:cNvPicPr>
          <p:nvPr/>
        </p:nvPicPr>
        <p:blipFill rotWithShape="1">
          <a:blip r:embed="rId3">
            <a:extLst>
              <a:ext uri="{28A0092B-C50C-407E-A947-70E740481C1C}">
                <a14:useLocalDpi xmlns:a14="http://schemas.microsoft.com/office/drawing/2010/main" val="0"/>
              </a:ext>
            </a:extLst>
          </a:blip>
          <a:srcRect t="9152"/>
          <a:stretch/>
        </p:blipFill>
        <p:spPr>
          <a:xfrm>
            <a:off x="0" y="1556792"/>
            <a:ext cx="9144000" cy="4984328"/>
          </a:xfrm>
          <a:prstGeom prst="rect">
            <a:avLst/>
          </a:prstGeom>
        </p:spPr>
      </p:pic>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Composition of Decision Trees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en-US" sz="2400" dirty="0"/>
          </a:p>
        </p:txBody>
      </p:sp>
      <p:sp>
        <p:nvSpPr>
          <p:cNvPr id="5" name="Прямоугольник 5">
            <a:extLst>
              <a:ext uri="{FF2B5EF4-FFF2-40B4-BE49-F238E27FC236}">
                <a16:creationId xmlns:a16="http://schemas.microsoft.com/office/drawing/2014/main" id="{719CBF24-455E-B540-8FBB-C14178911A2F}"/>
              </a:ext>
            </a:extLst>
          </p:cNvPr>
          <p:cNvSpPr/>
          <p:nvPr/>
        </p:nvSpPr>
        <p:spPr>
          <a:xfrm>
            <a:off x="395288" y="1124644"/>
            <a:ext cx="8616008" cy="5616724"/>
          </a:xfrm>
          <a:prstGeom prst="rect">
            <a:avLst/>
          </a:prstGeom>
          <a:noFill/>
          <a:ln w="28575">
            <a:noFill/>
          </a:ln>
        </p:spPr>
        <p:txBody>
          <a:bodyPr wrap="square" lIns="0" tIns="0" rIns="0" bIns="0" anchor="t">
            <a:noAutofit/>
          </a:bodyPr>
          <a:lstStyle/>
          <a:p>
            <a:pPr>
              <a:spcAft>
                <a:spcPts val="1800"/>
              </a:spcAft>
            </a:pPr>
            <a:r>
              <a:rPr lang="en-US" sz="2400" dirty="0"/>
              <a:t>We need base models with low bias – decision trees</a:t>
            </a:r>
            <a:endParaRPr lang="ru-RU" sz="2400" dirty="0"/>
          </a:p>
        </p:txBody>
      </p:sp>
    </p:spTree>
    <p:extLst>
      <p:ext uri="{BB962C8B-B14F-4D97-AF65-F5344CB8AC3E}">
        <p14:creationId xmlns:p14="http://schemas.microsoft.com/office/powerpoint/2010/main" val="161941402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 Greedy Algorithm</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4744"/>
                <a:ext cx="8616008" cy="5301328"/>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left"/>
                    </m:oMathParaPr>
                    <m:oMath xmlns:m="http://schemas.openxmlformats.org/officeDocument/2006/math">
                      <m:r>
                        <m:rPr>
                          <m:nor/>
                        </m:rPr>
                        <a:rPr lang="en-US" sz="2400" dirty="0" smtClean="0">
                          <a:solidFill>
                            <a:srgbClr val="4D4D4D"/>
                          </a:solidFill>
                          <a:latin typeface="Cambria Math" panose="02040503050406030204" pitchFamily="18" charset="0"/>
                        </a:rPr>
                        <m:t>SplitNode</m:t>
                      </m:r>
                      <m:d>
                        <m:dPr>
                          <m:ctrlPr>
                            <a:rPr lang="en-US" sz="2400" i="1" dirty="0">
                              <a:solidFill>
                                <a:srgbClr val="4D4D4D"/>
                              </a:solidFill>
                              <a:latin typeface="Cambria Math" panose="02040503050406030204" pitchFamily="18" charset="0"/>
                            </a:rPr>
                          </m:ctrlPr>
                        </m:dPr>
                        <m:e>
                          <m:r>
                            <a:rPr lang="en-US" sz="2400" i="1" dirty="0">
                              <a:solidFill>
                                <a:srgbClr val="4D4D4D"/>
                              </a:solidFill>
                              <a:latin typeface="Cambria Math" panose="02040503050406030204" pitchFamily="18" charset="0"/>
                            </a:rPr>
                            <m:t>𝑚</m:t>
                          </m:r>
                          <m:r>
                            <a:rPr lang="en-US" sz="2400" i="1" dirty="0">
                              <a:solidFill>
                                <a:srgbClr val="4D4D4D"/>
                              </a:solidFill>
                              <a:latin typeface="Cambria Math" panose="02040503050406030204" pitchFamily="18" charset="0"/>
                            </a:rPr>
                            <m:t>, </m:t>
                          </m:r>
                          <m:sSub>
                            <m:sSubPr>
                              <m:ctrlPr>
                                <a:rPr lang="en-US" sz="2400" i="1" dirty="0" err="1">
                                  <a:solidFill>
                                    <a:srgbClr val="4D4D4D"/>
                                  </a:solidFill>
                                  <a:latin typeface="Cambria Math" panose="02040503050406030204" pitchFamily="18" charset="0"/>
                                </a:rPr>
                              </m:ctrlPr>
                            </m:sSubPr>
                            <m:e>
                              <m:r>
                                <a:rPr lang="en-US" sz="2400" i="1" dirty="0" err="1">
                                  <a:solidFill>
                                    <a:srgbClr val="4D4D4D"/>
                                  </a:solidFill>
                                  <a:latin typeface="Cambria Math" panose="02040503050406030204" pitchFamily="18" charset="0"/>
                                </a:rPr>
                                <m:t>𝑅</m:t>
                              </m:r>
                            </m:e>
                            <m:sub>
                              <m:r>
                                <a:rPr lang="en-US" sz="2400" i="1" dirty="0" err="1">
                                  <a:solidFill>
                                    <a:srgbClr val="4D4D4D"/>
                                  </a:solidFill>
                                  <a:latin typeface="Cambria Math" panose="02040503050406030204" pitchFamily="18" charset="0"/>
                                </a:rPr>
                                <m:t>𝑚</m:t>
                              </m:r>
                            </m:sub>
                          </m:sSub>
                        </m:e>
                      </m:d>
                    </m:oMath>
                  </m:oMathPara>
                </a14:m>
                <a:endParaRPr lang="en-US" sz="2400" dirty="0">
                  <a:solidFill>
                    <a:srgbClr val="4D4D4D"/>
                  </a:solidFill>
                </a:endParaRPr>
              </a:p>
              <a:p>
                <a:pPr marL="457200" indent="-457200">
                  <a:spcAft>
                    <a:spcPts val="1800"/>
                  </a:spcAft>
                  <a:buFont typeface="+mj-lt"/>
                  <a:buAutoNum type="arabicPeriod"/>
                </a:pPr>
                <a:r>
                  <a:rPr lang="en-US" sz="2400" dirty="0">
                    <a:solidFill>
                      <a:srgbClr val="4D4D4D"/>
                    </a:solidFill>
                  </a:rPr>
                  <a:t>If stopping criterion is satisfied, then quit</a:t>
                </a:r>
                <a:endParaRPr lang="ru-RU" sz="2400" dirty="0">
                  <a:solidFill>
                    <a:srgbClr val="4D4D4D"/>
                  </a:solidFill>
                </a:endParaRPr>
              </a:p>
              <a:p>
                <a:pPr marL="457200" indent="-457200">
                  <a:spcAft>
                    <a:spcPts val="1800"/>
                  </a:spcAft>
                  <a:buFont typeface="+mj-lt"/>
                  <a:buAutoNum type="arabicPeriod"/>
                </a:pPr>
                <a:r>
                  <a:rPr lang="en-US" sz="2400" dirty="0">
                    <a:solidFill>
                      <a:srgbClr val="4D4D4D"/>
                    </a:solidFill>
                  </a:rPr>
                  <a:t>Find the best split (feature and threshold):</a:t>
                </a:r>
                <a:r>
                  <a:rPr lang="ru-RU" sz="2400" dirty="0">
                    <a:solidFill>
                      <a:srgbClr val="4D4D4D"/>
                    </a:solidFill>
                  </a:rPr>
                  <a:t> </a:t>
                </a:r>
                <a:endParaRPr lang="en-US" sz="2400" dirty="0">
                  <a:solidFill>
                    <a:srgbClr val="4D4D4D"/>
                  </a:solidFill>
                </a:endParaRPr>
              </a:p>
              <a:p>
                <a:pPr lvl="1">
                  <a:spcAft>
                    <a:spcPts val="1800"/>
                  </a:spcAft>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𝑗</m:t>
                      </m:r>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𝑡</m:t>
                      </m:r>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arg</m:t>
                          </m:r>
                        </m:fName>
                        <m:e>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max</m:t>
                                  </m:r>
                                </m:e>
                                <m:lim>
                                  <m:r>
                                    <m:rPr>
                                      <m:sty m:val="p"/>
                                    </m:rPr>
                                    <a:rPr lang="en-US" sz="2400" b="0" i="0" smtClean="0">
                                      <a:solidFill>
                                        <a:srgbClr val="4D4D4D"/>
                                      </a:solidFill>
                                      <a:latin typeface="Cambria Math" panose="02040503050406030204" pitchFamily="18" charset="0"/>
                                    </a:rPr>
                                    <m:t>j</m:t>
                                  </m:r>
                                  <m:r>
                                    <a:rPr lang="en-US" sz="2400" b="0" i="0" smtClean="0">
                                      <a:solidFill>
                                        <a:srgbClr val="4D4D4D"/>
                                      </a:solidFill>
                                      <a:latin typeface="Cambria Math" panose="02040503050406030204" pitchFamily="18" charset="0"/>
                                    </a:rPr>
                                    <m:t>,</m:t>
                                  </m:r>
                                  <m:r>
                                    <m:rPr>
                                      <m:sty m:val="p"/>
                                    </m:rPr>
                                    <a:rPr lang="en-US" sz="2400" b="0" i="0" smtClean="0">
                                      <a:solidFill>
                                        <a:srgbClr val="4D4D4D"/>
                                      </a:solidFill>
                                      <a:latin typeface="Cambria Math" panose="02040503050406030204" pitchFamily="18" charset="0"/>
                                    </a:rPr>
                                    <m:t>t</m:t>
                                  </m:r>
                                </m:lim>
                              </m:limLow>
                            </m:fName>
                            <m:e>
                              <m:r>
                                <a:rPr lang="en-US" sz="2400" b="0" i="1" smtClean="0">
                                  <a:solidFill>
                                    <a:srgbClr val="4D4D4D"/>
                                  </a:solidFill>
                                  <a:latin typeface="Cambria Math" panose="02040503050406030204" pitchFamily="18" charset="0"/>
                                </a:rPr>
                                <m:t>𝑄</m:t>
                              </m:r>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𝑚</m:t>
                                  </m:r>
                                </m:sub>
                              </m:sSub>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𝑗</m:t>
                              </m:r>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𝑡</m:t>
                              </m:r>
                              <m:r>
                                <a:rPr lang="en-US" sz="2400" b="0" i="1" smtClean="0">
                                  <a:solidFill>
                                    <a:srgbClr val="4D4D4D"/>
                                  </a:solidFill>
                                  <a:latin typeface="Cambria Math" panose="02040503050406030204" pitchFamily="18" charset="0"/>
                                </a:rPr>
                                <m:t>)</m:t>
                              </m:r>
                            </m:e>
                          </m:func>
                        </m:e>
                      </m:func>
                    </m:oMath>
                  </m:oMathPara>
                </a14:m>
                <a:endParaRPr lang="en-US" sz="2400" dirty="0">
                  <a:solidFill>
                    <a:srgbClr val="4D4D4D"/>
                  </a:solidFill>
                </a:endParaRPr>
              </a:p>
              <a:p>
                <a:pPr marL="457200" indent="-457200">
                  <a:spcAft>
                    <a:spcPts val="1800"/>
                  </a:spcAft>
                  <a:buFont typeface="+mj-lt"/>
                  <a:buAutoNum type="arabicPeriod"/>
                </a:pPr>
                <a:r>
                  <a:rPr lang="en-US" sz="2400" dirty="0">
                    <a:solidFill>
                      <a:srgbClr val="4D4D4D"/>
                    </a:solidFill>
                  </a:rPr>
                  <a:t>Split the objects:</a:t>
                </a:r>
                <a:br>
                  <a:rPr lang="en-US" sz="2400" dirty="0">
                    <a:solidFill>
                      <a:srgbClr val="4D4D4D"/>
                    </a:solidFill>
                  </a:rPr>
                </a:b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ℓ</m:t>
                        </m:r>
                      </m:sub>
                    </m:sSub>
                    <m:r>
                      <a:rPr lang="en-US" sz="2400" b="0" i="1" smtClean="0">
                        <a:solidFill>
                          <a:srgbClr val="4D4D4D"/>
                        </a:solidFill>
                        <a:latin typeface="Cambria Math" panose="02040503050406030204" pitchFamily="18" charset="0"/>
                      </a:rPr>
                      <m:t>=</m:t>
                    </m:r>
                    <m:d>
                      <m:dPr>
                        <m:begChr m:val="{"/>
                        <m:endChr m:val="}"/>
                        <m:ctrlPr>
                          <a:rPr lang="en-US" sz="2400" b="0" i="1" smtClean="0">
                            <a:solidFill>
                              <a:srgbClr val="4D4D4D"/>
                            </a:solidFill>
                            <a:latin typeface="Cambria Math" panose="02040503050406030204" pitchFamily="18" charset="0"/>
                          </a:rPr>
                        </m:ctrlPr>
                      </m:dPr>
                      <m:e>
                        <m:d>
                          <m:dPr>
                            <m:begChr m:val="{"/>
                            <m:endChr m:val="|"/>
                            <m:ctrlPr>
                              <a:rPr lang="en-US" sz="2400" i="1">
                                <a:solidFill>
                                  <a:srgbClr val="4D4D4D"/>
                                </a:solidFill>
                                <a:latin typeface="Cambria Math" panose="02040503050406030204" pitchFamily="18" charset="0"/>
                              </a:rPr>
                            </m:ctrlPr>
                          </m:dPr>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𝑦</m:t>
                                </m:r>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𝑚</m:t>
                                </m:r>
                              </m:sub>
                            </m:sSub>
                          </m:e>
                        </m:d>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𝑗</m:t>
                                </m:r>
                              </m:sub>
                            </m:sSub>
                            <m:r>
                              <a:rPr lang="en-US" sz="2400" i="1">
                                <a:solidFill>
                                  <a:srgbClr val="4D4D4D"/>
                                </a:solidFill>
                                <a:latin typeface="Cambria Math" panose="02040503050406030204" pitchFamily="18" charset="0"/>
                              </a:rPr>
                              <m:t>&lt;</m:t>
                            </m:r>
                            <m:r>
                              <a:rPr lang="en-US" sz="2400" i="1">
                                <a:solidFill>
                                  <a:srgbClr val="4D4D4D"/>
                                </a:solidFill>
                                <a:latin typeface="Cambria Math" panose="02040503050406030204" pitchFamily="18" charset="0"/>
                              </a:rPr>
                              <m:t>𝑡</m:t>
                            </m:r>
                          </m:e>
                        </m:d>
                      </m:e>
                    </m:d>
                    <m:r>
                      <a:rPr lang="en-US" sz="2400" b="0" i="1" smtClean="0">
                        <a:solidFill>
                          <a:srgbClr val="4D4D4D"/>
                        </a:solidFill>
                        <a:latin typeface="Cambria Math" panose="02040503050406030204" pitchFamily="18" charset="0"/>
                      </a:rPr>
                      <m:t> </m:t>
                    </m:r>
                  </m:oMath>
                </a14:m>
                <a:r>
                  <a:rPr lang="en-US"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𝑟</m:t>
                        </m:r>
                      </m:sub>
                    </m:sSub>
                    <m:r>
                      <a:rPr lang="en-US" sz="2400" i="1">
                        <a:solidFill>
                          <a:srgbClr val="4D4D4D"/>
                        </a:solidFill>
                        <a:latin typeface="Cambria Math" panose="02040503050406030204" pitchFamily="18" charset="0"/>
                      </a:rPr>
                      <m:t>=</m:t>
                    </m:r>
                    <m:d>
                      <m:dPr>
                        <m:begChr m:val="{"/>
                        <m:endChr m:val="}"/>
                        <m:ctrlPr>
                          <a:rPr lang="en-US" sz="2400" i="1">
                            <a:solidFill>
                              <a:srgbClr val="4D4D4D"/>
                            </a:solidFill>
                            <a:latin typeface="Cambria Math" panose="02040503050406030204" pitchFamily="18" charset="0"/>
                          </a:rPr>
                        </m:ctrlPr>
                      </m:dPr>
                      <m:e>
                        <m:d>
                          <m:dPr>
                            <m:begChr m:val="{"/>
                            <m:endChr m:val="|"/>
                            <m:ctrlPr>
                              <a:rPr lang="en-US" sz="2400" i="1">
                                <a:solidFill>
                                  <a:srgbClr val="4D4D4D"/>
                                </a:solidFill>
                                <a:latin typeface="Cambria Math" panose="02040503050406030204" pitchFamily="18" charset="0"/>
                              </a:rPr>
                            </m:ctrlPr>
                          </m:dPr>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𝑦</m:t>
                                </m:r>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𝑚</m:t>
                                </m:r>
                              </m:sub>
                            </m:sSub>
                          </m:e>
                        </m:d>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𝑗</m:t>
                                </m:r>
                              </m:sub>
                            </m:sSub>
                            <m:r>
                              <a:rPr lang="en-US" sz="2400" b="0" i="1" smtClean="0">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𝑡</m:t>
                            </m:r>
                          </m:e>
                        </m:d>
                      </m:e>
                    </m:d>
                    <m:r>
                      <a:rPr lang="en-US" sz="2400" i="1">
                        <a:solidFill>
                          <a:srgbClr val="4D4D4D"/>
                        </a:solidFill>
                        <a:latin typeface="Cambria Math" panose="02040503050406030204" pitchFamily="18" charset="0"/>
                      </a:rPr>
                      <m:t> </m:t>
                    </m:r>
                  </m:oMath>
                </a14:m>
                <a:endParaRPr lang="en-US" sz="2400" dirty="0">
                  <a:solidFill>
                    <a:srgbClr val="4D4D4D"/>
                  </a:solidFill>
                </a:endParaRPr>
              </a:p>
              <a:p>
                <a:pPr marL="457200" indent="-457200">
                  <a:spcAft>
                    <a:spcPts val="1800"/>
                  </a:spcAft>
                  <a:buFont typeface="+mj-lt"/>
                  <a:buAutoNum type="arabicPeriod"/>
                </a:pPr>
                <a:r>
                  <a:rPr lang="en-US" sz="2400" dirty="0">
                    <a:solidFill>
                      <a:srgbClr val="4D4D4D"/>
                    </a:solidFill>
                  </a:rPr>
                  <a:t>Repeat for the child nodes</a:t>
                </a:r>
                <a:r>
                  <a:rPr lang="ru-RU" sz="2400" dirty="0">
                    <a:solidFill>
                      <a:srgbClr val="4D4D4D"/>
                    </a:solidFill>
                  </a:rPr>
                  <a:t>: </a:t>
                </a:r>
                <a:endParaRPr lang="en-US" sz="2400" dirty="0">
                  <a:solidFill>
                    <a:srgbClr val="4D4D4D"/>
                  </a:solidFill>
                </a:endParaRPr>
              </a:p>
              <a:p>
                <a:pPr algn="ctr">
                  <a:spcAft>
                    <a:spcPts val="1800"/>
                  </a:spcAft>
                </a:pPr>
                <a14:m>
                  <m:oMath xmlns:m="http://schemas.openxmlformats.org/officeDocument/2006/math">
                    <m:r>
                      <m:rPr>
                        <m:nor/>
                      </m:rPr>
                      <a:rPr lang="en-US" sz="2400" dirty="0">
                        <a:solidFill>
                          <a:srgbClr val="4D4D4D"/>
                        </a:solidFill>
                        <a:latin typeface="Cambria Math" panose="02040503050406030204" pitchFamily="18" charset="0"/>
                      </a:rPr>
                      <m:t>SplitNode</m:t>
                    </m:r>
                    <m:d>
                      <m:dPr>
                        <m:ctrlPr>
                          <a:rPr lang="en-US" sz="2400" i="1" dirty="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ℓ</m:t>
                        </m:r>
                        <m:r>
                          <a:rPr lang="en-US" sz="2400" i="1" dirty="0">
                            <a:solidFill>
                              <a:srgbClr val="4D4D4D"/>
                            </a:solidFill>
                            <a:latin typeface="Cambria Math" panose="02040503050406030204" pitchFamily="18" charset="0"/>
                          </a:rPr>
                          <m:t>, </m:t>
                        </m:r>
                        <m:sSub>
                          <m:sSubPr>
                            <m:ctrlPr>
                              <a:rPr lang="en-US" sz="2400" i="1" dirty="0" err="1">
                                <a:solidFill>
                                  <a:srgbClr val="4D4D4D"/>
                                </a:solidFill>
                                <a:latin typeface="Cambria Math" panose="02040503050406030204" pitchFamily="18" charset="0"/>
                              </a:rPr>
                            </m:ctrlPr>
                          </m:sSubPr>
                          <m:e>
                            <m:r>
                              <a:rPr lang="en-US" sz="2400" i="1" dirty="0" err="1">
                                <a:solidFill>
                                  <a:srgbClr val="4D4D4D"/>
                                </a:solidFill>
                                <a:latin typeface="Cambria Math" panose="02040503050406030204" pitchFamily="18" charset="0"/>
                              </a:rPr>
                              <m:t>𝑅</m:t>
                            </m:r>
                          </m:e>
                          <m:sub>
                            <m:r>
                              <a:rPr lang="en-US" sz="2400" b="0" i="1" dirty="0" smtClean="0">
                                <a:solidFill>
                                  <a:srgbClr val="4D4D4D"/>
                                </a:solidFill>
                                <a:latin typeface="Cambria Math" panose="02040503050406030204" pitchFamily="18" charset="0"/>
                              </a:rPr>
                              <m:t>ℓ</m:t>
                            </m:r>
                          </m:sub>
                        </m:sSub>
                      </m:e>
                    </m:d>
                  </m:oMath>
                </a14:m>
                <a:r>
                  <a:rPr lang="en-US" sz="2400" dirty="0">
                    <a:solidFill>
                      <a:srgbClr val="4D4D4D"/>
                    </a:solidFill>
                  </a:rPr>
                  <a:t> and</a:t>
                </a:r>
                <a:r>
                  <a:rPr lang="ru-RU" sz="2400" dirty="0">
                    <a:solidFill>
                      <a:srgbClr val="4D4D4D"/>
                    </a:solidFill>
                  </a:rPr>
                  <a:t> </a:t>
                </a:r>
                <a14:m>
                  <m:oMath xmlns:m="http://schemas.openxmlformats.org/officeDocument/2006/math">
                    <m:r>
                      <m:rPr>
                        <m:nor/>
                      </m:rPr>
                      <a:rPr lang="en-US" sz="2400" dirty="0">
                        <a:solidFill>
                          <a:srgbClr val="4D4D4D"/>
                        </a:solidFill>
                        <a:latin typeface="Cambria Math" panose="02040503050406030204" pitchFamily="18" charset="0"/>
                      </a:rPr>
                      <m:t>SplitNode</m:t>
                    </m:r>
                    <m:d>
                      <m:dPr>
                        <m:ctrlPr>
                          <a:rPr lang="en-US" sz="2400" i="1" dirty="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𝑟</m:t>
                        </m:r>
                        <m:r>
                          <a:rPr lang="en-US" sz="2400" i="1" dirty="0">
                            <a:solidFill>
                              <a:srgbClr val="4D4D4D"/>
                            </a:solidFill>
                            <a:latin typeface="Cambria Math" panose="02040503050406030204" pitchFamily="18" charset="0"/>
                          </a:rPr>
                          <m:t>, </m:t>
                        </m:r>
                        <m:sSub>
                          <m:sSubPr>
                            <m:ctrlPr>
                              <a:rPr lang="en-US" sz="2400" i="1" dirty="0" err="1">
                                <a:solidFill>
                                  <a:srgbClr val="4D4D4D"/>
                                </a:solidFill>
                                <a:latin typeface="Cambria Math" panose="02040503050406030204" pitchFamily="18" charset="0"/>
                              </a:rPr>
                            </m:ctrlPr>
                          </m:sSubPr>
                          <m:e>
                            <m:r>
                              <a:rPr lang="en-US" sz="2400" i="1" dirty="0" err="1">
                                <a:solidFill>
                                  <a:srgbClr val="4D4D4D"/>
                                </a:solidFill>
                                <a:latin typeface="Cambria Math" panose="02040503050406030204" pitchFamily="18" charset="0"/>
                              </a:rPr>
                              <m:t>𝑅</m:t>
                            </m:r>
                          </m:e>
                          <m:sub>
                            <m:r>
                              <a:rPr lang="en-US" sz="2400" b="0" i="1" dirty="0" smtClean="0">
                                <a:solidFill>
                                  <a:srgbClr val="4D4D4D"/>
                                </a:solidFill>
                                <a:latin typeface="Cambria Math" panose="02040503050406030204" pitchFamily="18" charset="0"/>
                              </a:rPr>
                              <m:t>𝑟</m:t>
                            </m:r>
                          </m:sub>
                        </m:sSub>
                      </m:e>
                    </m:d>
                  </m:oMath>
                </a14:m>
                <a:endParaRPr lang="ru-RU" sz="2400" dirty="0">
                  <a:solidFill>
                    <a:srgbClr val="4D4D4D"/>
                  </a:solidFill>
                </a:endParaRPr>
              </a:p>
              <a:p>
                <a:pPr>
                  <a:spcAft>
                    <a:spcPts val="1800"/>
                  </a:spcAft>
                </a:pPr>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4744"/>
                <a:ext cx="8616008" cy="5301328"/>
              </a:xfrm>
              <a:prstGeom prst="rect">
                <a:avLst/>
              </a:prstGeom>
              <a:blipFill rotWithShape="1">
                <a:blip r:embed="rId4"/>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85109352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Logical Rule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d>
                        <m:dPr>
                          <m:begChr m:val="["/>
                          <m:endChr m:val="]"/>
                          <m:ctrlPr>
                            <a:rPr lang="en-US" sz="2000" i="1" smtClean="0">
                              <a:solidFill>
                                <a:srgbClr val="4D4D4D"/>
                              </a:solidFill>
                              <a:latin typeface="Cambria Math" panose="02040503050406030204" pitchFamily="18" charset="0"/>
                            </a:rPr>
                          </m:ctrlPr>
                        </m:dPr>
                        <m:e>
                          <m:r>
                            <a:rPr lang="en-US" sz="2000" i="1">
                              <a:solidFill>
                                <a:srgbClr val="4D4D4D"/>
                              </a:solidFill>
                              <a:latin typeface="Cambria Math" panose="02040503050406030204" pitchFamily="18" charset="0"/>
                            </a:rPr>
                            <m:t>30&lt;</m:t>
                          </m:r>
                          <m:r>
                            <a:rPr lang="en-US" sz="2000" b="0" i="1" smtClean="0">
                              <a:solidFill>
                                <a:srgbClr val="4D4D4D"/>
                              </a:solidFill>
                              <a:latin typeface="Cambria Math" panose="02040503050406030204" pitchFamily="18" charset="0"/>
                            </a:rPr>
                            <m:t>𝑎𝑟𝑒𝑎</m:t>
                          </m:r>
                          <m:r>
                            <a:rPr lang="en-US" sz="2000" i="1">
                              <a:solidFill>
                                <a:srgbClr val="4D4D4D"/>
                              </a:solidFill>
                              <a:latin typeface="Cambria Math" panose="02040503050406030204" pitchFamily="18" charset="0"/>
                            </a:rPr>
                            <m:t>&lt;50</m:t>
                          </m:r>
                        </m:e>
                      </m:d>
                      <m:d>
                        <m:dPr>
                          <m:begChr m:val="["/>
                          <m:endChr m:val="]"/>
                          <m:ctrlPr>
                            <a:rPr lang="en-US" sz="2000" i="1">
                              <a:solidFill>
                                <a:srgbClr val="4D4D4D"/>
                              </a:solidFill>
                              <a:latin typeface="Cambria Math" panose="02040503050406030204" pitchFamily="18" charset="0"/>
                            </a:rPr>
                          </m:ctrlPr>
                        </m:dPr>
                        <m:e>
                          <m:r>
                            <a:rPr lang="en-US" sz="2000" i="1">
                              <a:solidFill>
                                <a:srgbClr val="4D4D4D"/>
                              </a:solidFill>
                              <a:latin typeface="Cambria Math" panose="02040503050406030204" pitchFamily="18" charset="0"/>
                            </a:rPr>
                            <m:t>2&lt;</m:t>
                          </m:r>
                          <m:r>
                            <a:rPr lang="en-US" sz="2000" b="0" i="1" smtClean="0">
                              <a:solidFill>
                                <a:srgbClr val="4D4D4D"/>
                              </a:solidFill>
                              <a:latin typeface="Cambria Math" panose="02040503050406030204" pitchFamily="18" charset="0"/>
                            </a:rPr>
                            <m:t>𝑓𝑙𝑜𝑜𝑟</m:t>
                          </m:r>
                          <m:r>
                            <a:rPr lang="en-US" sz="2000" i="1">
                              <a:solidFill>
                                <a:srgbClr val="4D4D4D"/>
                              </a:solidFill>
                              <a:latin typeface="Cambria Math" panose="02040503050406030204" pitchFamily="18" charset="0"/>
                            </a:rPr>
                            <m:t>&lt;5</m:t>
                          </m:r>
                        </m:e>
                      </m:d>
                      <m:r>
                        <a:rPr lang="en-US" sz="2000" b="0" i="1" smtClean="0">
                          <a:solidFill>
                            <a:srgbClr val="4D4D4D"/>
                          </a:solidFill>
                          <a:latin typeface="Cambria Math" panose="02040503050406030204" pitchFamily="18" charset="0"/>
                        </a:rPr>
                        <m:t>[500&lt;</m:t>
                      </m:r>
                      <m:r>
                        <a:rPr lang="en-US" sz="2000" b="0" i="1" smtClean="0">
                          <a:solidFill>
                            <a:srgbClr val="4D4D4D"/>
                          </a:solidFill>
                          <a:latin typeface="Cambria Math" panose="02040503050406030204" pitchFamily="18" charset="0"/>
                        </a:rPr>
                        <m:t>𝑑𝑖𝑠𝑡</m:t>
                      </m:r>
                      <m:r>
                        <a:rPr lang="en-US" sz="2000" b="0" i="1" smtClean="0">
                          <a:solidFill>
                            <a:srgbClr val="4D4D4D"/>
                          </a:solidFill>
                          <a:latin typeface="Cambria Math" panose="02040503050406030204" pitchFamily="18" charset="0"/>
                        </a:rPr>
                        <m:t>.&lt;1000]</m:t>
                      </m:r>
                    </m:oMath>
                  </m:oMathPara>
                </a14:m>
                <a:endParaRPr lang="en-US" sz="20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Easy to explain</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Find non-linear dependencies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need to find good logical rules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need to build models out of them</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717312347"/>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 Greedy Algorithm</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744"/>
                <a:ext cx="8616008" cy="5301328"/>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left"/>
                    </m:oMathParaPr>
                    <m:oMath xmlns:m="http://schemas.openxmlformats.org/officeDocument/2006/math">
                      <m:r>
                        <m:rPr>
                          <m:nor/>
                        </m:rPr>
                        <a:rPr lang="en-US" sz="2400" dirty="0" smtClean="0">
                          <a:solidFill>
                            <a:srgbClr val="4D4D4D"/>
                          </a:solidFill>
                          <a:latin typeface="Cambria Math" panose="02040503050406030204" pitchFamily="18" charset="0"/>
                        </a:rPr>
                        <m:t>SplitNode</m:t>
                      </m:r>
                      <m:d>
                        <m:dPr>
                          <m:ctrlPr>
                            <a:rPr lang="en-US" sz="2400" i="1" dirty="0">
                              <a:solidFill>
                                <a:srgbClr val="4D4D4D"/>
                              </a:solidFill>
                              <a:latin typeface="Cambria Math" panose="02040503050406030204" pitchFamily="18" charset="0"/>
                            </a:rPr>
                          </m:ctrlPr>
                        </m:dPr>
                        <m:e>
                          <m:r>
                            <a:rPr lang="en-US" sz="2400" i="1" dirty="0">
                              <a:solidFill>
                                <a:srgbClr val="4D4D4D"/>
                              </a:solidFill>
                              <a:latin typeface="Cambria Math" panose="02040503050406030204" pitchFamily="18" charset="0"/>
                            </a:rPr>
                            <m:t>𝑚</m:t>
                          </m:r>
                          <m:r>
                            <a:rPr lang="en-US" sz="2400" i="1" dirty="0">
                              <a:solidFill>
                                <a:srgbClr val="4D4D4D"/>
                              </a:solidFill>
                              <a:latin typeface="Cambria Math" panose="02040503050406030204" pitchFamily="18" charset="0"/>
                            </a:rPr>
                            <m:t>, </m:t>
                          </m:r>
                          <m:sSub>
                            <m:sSubPr>
                              <m:ctrlPr>
                                <a:rPr lang="en-US" sz="2400" i="1" dirty="0" err="1">
                                  <a:solidFill>
                                    <a:srgbClr val="4D4D4D"/>
                                  </a:solidFill>
                                  <a:latin typeface="Cambria Math" panose="02040503050406030204" pitchFamily="18" charset="0"/>
                                </a:rPr>
                              </m:ctrlPr>
                            </m:sSubPr>
                            <m:e>
                              <m:r>
                                <a:rPr lang="en-US" sz="2400" i="1" dirty="0" err="1">
                                  <a:solidFill>
                                    <a:srgbClr val="4D4D4D"/>
                                  </a:solidFill>
                                  <a:latin typeface="Cambria Math" panose="02040503050406030204" pitchFamily="18" charset="0"/>
                                </a:rPr>
                                <m:t>𝑅</m:t>
                              </m:r>
                            </m:e>
                            <m:sub>
                              <m:r>
                                <a:rPr lang="en-US" sz="2400" i="1" dirty="0" err="1">
                                  <a:solidFill>
                                    <a:srgbClr val="4D4D4D"/>
                                  </a:solidFill>
                                  <a:latin typeface="Cambria Math" panose="02040503050406030204" pitchFamily="18" charset="0"/>
                                </a:rPr>
                                <m:t>𝑚</m:t>
                              </m:r>
                            </m:sub>
                          </m:sSub>
                        </m:e>
                      </m:d>
                    </m:oMath>
                  </m:oMathPara>
                </a14:m>
                <a:endParaRPr lang="en-US" sz="2400" dirty="0">
                  <a:solidFill>
                    <a:srgbClr val="4D4D4D"/>
                  </a:solidFill>
                </a:endParaRPr>
              </a:p>
              <a:p>
                <a:pPr marL="457200" indent="-457200">
                  <a:spcAft>
                    <a:spcPts val="1800"/>
                  </a:spcAft>
                  <a:buFont typeface="+mj-lt"/>
                  <a:buAutoNum type="arabicPeriod"/>
                </a:pPr>
                <a:r>
                  <a:rPr lang="en-US" sz="2400" dirty="0">
                    <a:solidFill>
                      <a:srgbClr val="4D4D4D"/>
                    </a:solidFill>
                  </a:rPr>
                  <a:t>If stopping criterion is satisfied, then quit</a:t>
                </a:r>
                <a:endParaRPr lang="ru-RU" sz="2400" dirty="0">
                  <a:solidFill>
                    <a:srgbClr val="4D4D4D"/>
                  </a:solidFill>
                </a:endParaRPr>
              </a:p>
              <a:p>
                <a:pPr marL="457200" indent="-457200">
                  <a:spcAft>
                    <a:spcPts val="1800"/>
                  </a:spcAft>
                  <a:buFont typeface="+mj-lt"/>
                  <a:buAutoNum type="arabicPeriod"/>
                </a:pPr>
                <a:r>
                  <a:rPr lang="en-US" sz="2400" dirty="0">
                    <a:solidFill>
                      <a:srgbClr val="4D4D4D"/>
                    </a:solidFill>
                  </a:rPr>
                  <a:t>Find the best split (feature and threshold):</a:t>
                </a:r>
                <a:r>
                  <a:rPr lang="ru-RU" sz="2400" dirty="0">
                    <a:solidFill>
                      <a:srgbClr val="4D4D4D"/>
                    </a:solidFill>
                  </a:rPr>
                  <a:t> </a:t>
                </a:r>
                <a:endParaRPr lang="en-US" sz="2400" dirty="0">
                  <a:solidFill>
                    <a:srgbClr val="4D4D4D"/>
                  </a:solidFill>
                </a:endParaRPr>
              </a:p>
              <a:p>
                <a:pPr lvl="1">
                  <a:spcAft>
                    <a:spcPts val="1800"/>
                  </a:spcAft>
                </a:pPr>
                <a14:m>
                  <m:oMathPara xmlns:m="http://schemas.openxmlformats.org/officeDocument/2006/math">
                    <m:oMathParaPr>
                      <m:jc m:val="centerGroup"/>
                    </m:oMathParaPr>
                    <m:oMath xmlns:m="http://schemas.openxmlformats.org/officeDocument/2006/math">
                      <m:r>
                        <a:rPr lang="en-US" sz="2400" b="0" i="1" smtClean="0">
                          <a:solidFill>
                            <a:srgbClr val="D74B55"/>
                          </a:solidFill>
                          <a:latin typeface="Cambria Math" panose="02040503050406030204" pitchFamily="18" charset="0"/>
                        </a:rPr>
                        <m:t>𝑗</m:t>
                      </m:r>
                      <m:r>
                        <a:rPr lang="en-US" sz="2400" b="0" i="1" smtClean="0">
                          <a:solidFill>
                            <a:srgbClr val="D74B55"/>
                          </a:solidFill>
                          <a:latin typeface="Cambria Math" panose="02040503050406030204" pitchFamily="18" charset="0"/>
                        </a:rPr>
                        <m:t>, </m:t>
                      </m:r>
                      <m:r>
                        <a:rPr lang="en-US" sz="2400" b="0" i="1" smtClean="0">
                          <a:solidFill>
                            <a:srgbClr val="D74B55"/>
                          </a:solidFill>
                          <a:latin typeface="Cambria Math" panose="02040503050406030204" pitchFamily="18" charset="0"/>
                        </a:rPr>
                        <m:t>𝑡</m:t>
                      </m:r>
                      <m:r>
                        <a:rPr lang="en-US" sz="2400" b="0" i="1" smtClean="0">
                          <a:solidFill>
                            <a:srgbClr val="D74B55"/>
                          </a:solidFill>
                          <a:latin typeface="Cambria Math" panose="02040503050406030204" pitchFamily="18" charset="0"/>
                        </a:rPr>
                        <m:t>=</m:t>
                      </m:r>
                      <m:func>
                        <m:funcPr>
                          <m:ctrlPr>
                            <a:rPr lang="en-US" sz="2400" b="0" i="1" smtClean="0">
                              <a:solidFill>
                                <a:srgbClr val="D74B55"/>
                              </a:solidFill>
                              <a:latin typeface="Cambria Math" panose="02040503050406030204" pitchFamily="18" charset="0"/>
                            </a:rPr>
                          </m:ctrlPr>
                        </m:funcPr>
                        <m:fName>
                          <m:r>
                            <m:rPr>
                              <m:sty m:val="p"/>
                            </m:rPr>
                            <a:rPr lang="en-US" sz="2400" b="0" i="0" smtClean="0">
                              <a:solidFill>
                                <a:srgbClr val="D74B55"/>
                              </a:solidFill>
                              <a:latin typeface="Cambria Math" panose="02040503050406030204" pitchFamily="18" charset="0"/>
                            </a:rPr>
                            <m:t>arg</m:t>
                          </m:r>
                        </m:fName>
                        <m:e>
                          <m:func>
                            <m:funcPr>
                              <m:ctrlPr>
                                <a:rPr lang="en-US" sz="2400" b="0" i="1" smtClean="0">
                                  <a:solidFill>
                                    <a:srgbClr val="D74B55"/>
                                  </a:solidFill>
                                  <a:latin typeface="Cambria Math" panose="02040503050406030204" pitchFamily="18" charset="0"/>
                                </a:rPr>
                              </m:ctrlPr>
                            </m:funcPr>
                            <m:fName>
                              <m:limLow>
                                <m:limLowPr>
                                  <m:ctrlPr>
                                    <a:rPr lang="en-US" sz="2400" b="0" i="1" smtClean="0">
                                      <a:solidFill>
                                        <a:srgbClr val="D74B55"/>
                                      </a:solidFill>
                                      <a:latin typeface="Cambria Math" panose="02040503050406030204" pitchFamily="18" charset="0"/>
                                    </a:rPr>
                                  </m:ctrlPr>
                                </m:limLowPr>
                                <m:e>
                                  <m:r>
                                    <m:rPr>
                                      <m:sty m:val="p"/>
                                    </m:rPr>
                                    <a:rPr lang="en-US" sz="2400" b="0" i="0" smtClean="0">
                                      <a:solidFill>
                                        <a:srgbClr val="D74B55"/>
                                      </a:solidFill>
                                      <a:latin typeface="Cambria Math" panose="02040503050406030204" pitchFamily="18" charset="0"/>
                                    </a:rPr>
                                    <m:t>max</m:t>
                                  </m:r>
                                </m:e>
                                <m:lim>
                                  <m:r>
                                    <m:rPr>
                                      <m:sty m:val="p"/>
                                    </m:rPr>
                                    <a:rPr lang="en-US" sz="2400" b="0" i="0" smtClean="0">
                                      <a:solidFill>
                                        <a:srgbClr val="D74B55"/>
                                      </a:solidFill>
                                      <a:latin typeface="Cambria Math" panose="02040503050406030204" pitchFamily="18" charset="0"/>
                                    </a:rPr>
                                    <m:t>j</m:t>
                                  </m:r>
                                  <m:r>
                                    <a:rPr lang="en-US" sz="2400" b="0" i="0" smtClean="0">
                                      <a:solidFill>
                                        <a:srgbClr val="D74B55"/>
                                      </a:solidFill>
                                      <a:latin typeface="Cambria Math" panose="02040503050406030204" pitchFamily="18" charset="0"/>
                                    </a:rPr>
                                    <m:t>,</m:t>
                                  </m:r>
                                  <m:r>
                                    <m:rPr>
                                      <m:sty m:val="p"/>
                                    </m:rPr>
                                    <a:rPr lang="en-US" sz="2400" b="0" i="0" smtClean="0">
                                      <a:solidFill>
                                        <a:srgbClr val="D74B55"/>
                                      </a:solidFill>
                                      <a:latin typeface="Cambria Math" panose="02040503050406030204" pitchFamily="18" charset="0"/>
                                    </a:rPr>
                                    <m:t>t</m:t>
                                  </m:r>
                                </m:lim>
                              </m:limLow>
                            </m:fName>
                            <m:e>
                              <m:r>
                                <a:rPr lang="en-US" sz="2400" b="0" i="1" smtClean="0">
                                  <a:solidFill>
                                    <a:srgbClr val="D74B55"/>
                                  </a:solidFill>
                                  <a:latin typeface="Cambria Math" panose="02040503050406030204" pitchFamily="18" charset="0"/>
                                </a:rPr>
                                <m:t>𝑄</m:t>
                              </m:r>
                              <m:r>
                                <a:rPr lang="en-US" sz="2400" b="0" i="1" smtClean="0">
                                  <a:solidFill>
                                    <a:srgbClr val="D74B55"/>
                                  </a:solidFill>
                                  <a:latin typeface="Cambria Math" panose="02040503050406030204" pitchFamily="18" charset="0"/>
                                </a:rPr>
                                <m:t>(</m:t>
                              </m:r>
                              <m:sSub>
                                <m:sSubPr>
                                  <m:ctrlPr>
                                    <a:rPr lang="en-US" sz="2400" b="0" i="1" smtClean="0">
                                      <a:solidFill>
                                        <a:srgbClr val="D74B55"/>
                                      </a:solidFill>
                                      <a:latin typeface="Cambria Math" panose="02040503050406030204" pitchFamily="18" charset="0"/>
                                    </a:rPr>
                                  </m:ctrlPr>
                                </m:sSubPr>
                                <m:e>
                                  <m:r>
                                    <a:rPr lang="en-US" sz="2400" b="0" i="1" smtClean="0">
                                      <a:solidFill>
                                        <a:srgbClr val="D74B55"/>
                                      </a:solidFill>
                                      <a:latin typeface="Cambria Math" panose="02040503050406030204" pitchFamily="18" charset="0"/>
                                    </a:rPr>
                                    <m:t>𝑅</m:t>
                                  </m:r>
                                </m:e>
                                <m:sub>
                                  <m:r>
                                    <a:rPr lang="en-US" sz="2400" b="0" i="1" smtClean="0">
                                      <a:solidFill>
                                        <a:srgbClr val="D74B55"/>
                                      </a:solidFill>
                                      <a:latin typeface="Cambria Math" panose="02040503050406030204" pitchFamily="18" charset="0"/>
                                    </a:rPr>
                                    <m:t>𝑚</m:t>
                                  </m:r>
                                </m:sub>
                              </m:sSub>
                              <m:r>
                                <a:rPr lang="en-US" sz="2400" b="0" i="1" smtClean="0">
                                  <a:solidFill>
                                    <a:srgbClr val="D74B55"/>
                                  </a:solidFill>
                                  <a:latin typeface="Cambria Math" panose="02040503050406030204" pitchFamily="18" charset="0"/>
                                </a:rPr>
                                <m:t>, </m:t>
                              </m:r>
                              <m:r>
                                <a:rPr lang="en-US" sz="2400" b="0" i="1" smtClean="0">
                                  <a:solidFill>
                                    <a:srgbClr val="D74B55"/>
                                  </a:solidFill>
                                  <a:latin typeface="Cambria Math" panose="02040503050406030204" pitchFamily="18" charset="0"/>
                                </a:rPr>
                                <m:t>𝑗</m:t>
                              </m:r>
                              <m:r>
                                <a:rPr lang="en-US" sz="2400" b="0" i="1" smtClean="0">
                                  <a:solidFill>
                                    <a:srgbClr val="D74B55"/>
                                  </a:solidFill>
                                  <a:latin typeface="Cambria Math" panose="02040503050406030204" pitchFamily="18" charset="0"/>
                                </a:rPr>
                                <m:t>, </m:t>
                              </m:r>
                              <m:r>
                                <a:rPr lang="en-US" sz="2400" b="0" i="1" smtClean="0">
                                  <a:solidFill>
                                    <a:srgbClr val="D74B55"/>
                                  </a:solidFill>
                                  <a:latin typeface="Cambria Math" panose="02040503050406030204" pitchFamily="18" charset="0"/>
                                </a:rPr>
                                <m:t>𝑡</m:t>
                              </m:r>
                              <m:r>
                                <a:rPr lang="en-US" sz="2400" b="0" i="1" smtClean="0">
                                  <a:solidFill>
                                    <a:srgbClr val="D74B55"/>
                                  </a:solidFill>
                                  <a:latin typeface="Cambria Math" panose="02040503050406030204" pitchFamily="18" charset="0"/>
                                </a:rPr>
                                <m:t>)</m:t>
                              </m:r>
                            </m:e>
                          </m:func>
                        </m:e>
                      </m:func>
                    </m:oMath>
                  </m:oMathPara>
                </a14:m>
                <a:endParaRPr lang="en-US" sz="2400" dirty="0">
                  <a:solidFill>
                    <a:srgbClr val="4D4D4D"/>
                  </a:solidFill>
                </a:endParaRPr>
              </a:p>
              <a:p>
                <a:pPr marL="457200" indent="-457200">
                  <a:spcAft>
                    <a:spcPts val="1800"/>
                  </a:spcAft>
                  <a:buFont typeface="+mj-lt"/>
                  <a:buAutoNum type="arabicPeriod"/>
                </a:pPr>
                <a:r>
                  <a:rPr lang="en-US" sz="2400" dirty="0">
                    <a:solidFill>
                      <a:srgbClr val="4D4D4D"/>
                    </a:solidFill>
                  </a:rPr>
                  <a:t>Split the objects:</a:t>
                </a:r>
                <a:br>
                  <a:rPr lang="en-US" sz="2400" dirty="0">
                    <a:solidFill>
                      <a:srgbClr val="4D4D4D"/>
                    </a:solidFill>
                  </a:rPr>
                </a:b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ℓ</m:t>
                        </m:r>
                      </m:sub>
                    </m:sSub>
                    <m:r>
                      <a:rPr lang="en-US" sz="2400" b="0" i="1" smtClean="0">
                        <a:solidFill>
                          <a:srgbClr val="4D4D4D"/>
                        </a:solidFill>
                        <a:latin typeface="Cambria Math" panose="02040503050406030204" pitchFamily="18" charset="0"/>
                      </a:rPr>
                      <m:t>=</m:t>
                    </m:r>
                    <m:d>
                      <m:dPr>
                        <m:begChr m:val="{"/>
                        <m:endChr m:val="}"/>
                        <m:ctrlPr>
                          <a:rPr lang="en-US" sz="2400" b="0" i="1" smtClean="0">
                            <a:solidFill>
                              <a:srgbClr val="4D4D4D"/>
                            </a:solidFill>
                            <a:latin typeface="Cambria Math" panose="02040503050406030204" pitchFamily="18" charset="0"/>
                          </a:rPr>
                        </m:ctrlPr>
                      </m:dPr>
                      <m:e>
                        <m:d>
                          <m:dPr>
                            <m:begChr m:val="{"/>
                            <m:endChr m:val="|"/>
                            <m:ctrlPr>
                              <a:rPr lang="en-US" sz="2400" i="1">
                                <a:solidFill>
                                  <a:srgbClr val="4D4D4D"/>
                                </a:solidFill>
                                <a:latin typeface="Cambria Math" panose="02040503050406030204" pitchFamily="18" charset="0"/>
                              </a:rPr>
                            </m:ctrlPr>
                          </m:dPr>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𝑦</m:t>
                                </m:r>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𝑚</m:t>
                                </m:r>
                              </m:sub>
                            </m:sSub>
                          </m:e>
                        </m:d>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𝑗</m:t>
                                </m:r>
                              </m:sub>
                            </m:sSub>
                            <m:r>
                              <a:rPr lang="en-US" sz="2400" i="1">
                                <a:solidFill>
                                  <a:srgbClr val="4D4D4D"/>
                                </a:solidFill>
                                <a:latin typeface="Cambria Math" panose="02040503050406030204" pitchFamily="18" charset="0"/>
                              </a:rPr>
                              <m:t>&lt;</m:t>
                            </m:r>
                            <m:r>
                              <a:rPr lang="en-US" sz="2400" i="1">
                                <a:solidFill>
                                  <a:srgbClr val="4D4D4D"/>
                                </a:solidFill>
                                <a:latin typeface="Cambria Math" panose="02040503050406030204" pitchFamily="18" charset="0"/>
                              </a:rPr>
                              <m:t>𝑡</m:t>
                            </m:r>
                          </m:e>
                        </m:d>
                      </m:e>
                    </m:d>
                    <m:r>
                      <a:rPr lang="en-US" sz="2400" b="0" i="1" smtClean="0">
                        <a:solidFill>
                          <a:srgbClr val="4D4D4D"/>
                        </a:solidFill>
                        <a:latin typeface="Cambria Math" panose="02040503050406030204" pitchFamily="18" charset="0"/>
                      </a:rPr>
                      <m:t> </m:t>
                    </m:r>
                  </m:oMath>
                </a14:m>
                <a:r>
                  <a:rPr lang="en-US"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𝑟</m:t>
                        </m:r>
                      </m:sub>
                    </m:sSub>
                    <m:r>
                      <a:rPr lang="en-US" sz="2400" i="1">
                        <a:solidFill>
                          <a:srgbClr val="4D4D4D"/>
                        </a:solidFill>
                        <a:latin typeface="Cambria Math" panose="02040503050406030204" pitchFamily="18" charset="0"/>
                      </a:rPr>
                      <m:t>=</m:t>
                    </m:r>
                    <m:d>
                      <m:dPr>
                        <m:begChr m:val="{"/>
                        <m:endChr m:val="}"/>
                        <m:ctrlPr>
                          <a:rPr lang="en-US" sz="2400" i="1">
                            <a:solidFill>
                              <a:srgbClr val="4D4D4D"/>
                            </a:solidFill>
                            <a:latin typeface="Cambria Math" panose="02040503050406030204" pitchFamily="18" charset="0"/>
                          </a:rPr>
                        </m:ctrlPr>
                      </m:dPr>
                      <m:e>
                        <m:d>
                          <m:dPr>
                            <m:begChr m:val="{"/>
                            <m:endChr m:val="|"/>
                            <m:ctrlPr>
                              <a:rPr lang="en-US" sz="2400" i="1">
                                <a:solidFill>
                                  <a:srgbClr val="4D4D4D"/>
                                </a:solidFill>
                                <a:latin typeface="Cambria Math" panose="02040503050406030204" pitchFamily="18" charset="0"/>
                              </a:rPr>
                            </m:ctrlPr>
                          </m:dPr>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𝑦</m:t>
                                </m:r>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𝑚</m:t>
                                </m:r>
                              </m:sub>
                            </m:sSub>
                          </m:e>
                        </m:d>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𝑗</m:t>
                                </m:r>
                              </m:sub>
                            </m:sSub>
                            <m:r>
                              <a:rPr lang="en-US" sz="2400" b="0" i="1" smtClean="0">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𝑡</m:t>
                            </m:r>
                          </m:e>
                        </m:d>
                      </m:e>
                    </m:d>
                    <m:r>
                      <a:rPr lang="en-US" sz="2400" i="1">
                        <a:solidFill>
                          <a:srgbClr val="4D4D4D"/>
                        </a:solidFill>
                        <a:latin typeface="Cambria Math" panose="02040503050406030204" pitchFamily="18" charset="0"/>
                      </a:rPr>
                      <m:t> </m:t>
                    </m:r>
                  </m:oMath>
                </a14:m>
                <a:endParaRPr lang="en-US" sz="2400" dirty="0">
                  <a:solidFill>
                    <a:srgbClr val="4D4D4D"/>
                  </a:solidFill>
                </a:endParaRPr>
              </a:p>
              <a:p>
                <a:pPr marL="457200" indent="-457200">
                  <a:spcAft>
                    <a:spcPts val="1800"/>
                  </a:spcAft>
                  <a:buFont typeface="+mj-lt"/>
                  <a:buAutoNum type="arabicPeriod"/>
                </a:pPr>
                <a:r>
                  <a:rPr lang="en-US" sz="2400" dirty="0">
                    <a:solidFill>
                      <a:srgbClr val="4D4D4D"/>
                    </a:solidFill>
                  </a:rPr>
                  <a:t>Repeat for the child nodes</a:t>
                </a:r>
                <a:r>
                  <a:rPr lang="ru-RU" sz="2400" dirty="0">
                    <a:solidFill>
                      <a:srgbClr val="4D4D4D"/>
                    </a:solidFill>
                  </a:rPr>
                  <a:t>: </a:t>
                </a:r>
                <a:endParaRPr lang="en-US" sz="2400" dirty="0">
                  <a:solidFill>
                    <a:srgbClr val="4D4D4D"/>
                  </a:solidFill>
                </a:endParaRPr>
              </a:p>
              <a:p>
                <a:pPr algn="ctr">
                  <a:spcAft>
                    <a:spcPts val="1800"/>
                  </a:spcAft>
                </a:pPr>
                <a14:m>
                  <m:oMath xmlns:m="http://schemas.openxmlformats.org/officeDocument/2006/math">
                    <m:r>
                      <m:rPr>
                        <m:nor/>
                      </m:rPr>
                      <a:rPr lang="en-US" sz="2400" dirty="0">
                        <a:solidFill>
                          <a:srgbClr val="4D4D4D"/>
                        </a:solidFill>
                        <a:latin typeface="Cambria Math" panose="02040503050406030204" pitchFamily="18" charset="0"/>
                      </a:rPr>
                      <m:t>SplitNode</m:t>
                    </m:r>
                    <m:d>
                      <m:dPr>
                        <m:ctrlPr>
                          <a:rPr lang="en-US" sz="2400" i="1" dirty="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ℓ</m:t>
                        </m:r>
                        <m:r>
                          <a:rPr lang="en-US" sz="2400" i="1" dirty="0">
                            <a:solidFill>
                              <a:srgbClr val="4D4D4D"/>
                            </a:solidFill>
                            <a:latin typeface="Cambria Math" panose="02040503050406030204" pitchFamily="18" charset="0"/>
                          </a:rPr>
                          <m:t>, </m:t>
                        </m:r>
                        <m:sSub>
                          <m:sSubPr>
                            <m:ctrlPr>
                              <a:rPr lang="en-US" sz="2400" i="1" dirty="0" err="1">
                                <a:solidFill>
                                  <a:srgbClr val="4D4D4D"/>
                                </a:solidFill>
                                <a:latin typeface="Cambria Math" panose="02040503050406030204" pitchFamily="18" charset="0"/>
                              </a:rPr>
                            </m:ctrlPr>
                          </m:sSubPr>
                          <m:e>
                            <m:r>
                              <a:rPr lang="en-US" sz="2400" i="1" dirty="0" err="1">
                                <a:solidFill>
                                  <a:srgbClr val="4D4D4D"/>
                                </a:solidFill>
                                <a:latin typeface="Cambria Math" panose="02040503050406030204" pitchFamily="18" charset="0"/>
                              </a:rPr>
                              <m:t>𝑅</m:t>
                            </m:r>
                          </m:e>
                          <m:sub>
                            <m:r>
                              <a:rPr lang="en-US" sz="2400" b="0" i="1" dirty="0" smtClean="0">
                                <a:solidFill>
                                  <a:srgbClr val="4D4D4D"/>
                                </a:solidFill>
                                <a:latin typeface="Cambria Math" panose="02040503050406030204" pitchFamily="18" charset="0"/>
                              </a:rPr>
                              <m:t>ℓ</m:t>
                            </m:r>
                          </m:sub>
                        </m:sSub>
                      </m:e>
                    </m:d>
                  </m:oMath>
                </a14:m>
                <a:r>
                  <a:rPr lang="en-US" sz="2400" dirty="0">
                    <a:solidFill>
                      <a:srgbClr val="4D4D4D"/>
                    </a:solidFill>
                  </a:rPr>
                  <a:t> and</a:t>
                </a:r>
                <a:r>
                  <a:rPr lang="ru-RU" sz="2400" dirty="0">
                    <a:solidFill>
                      <a:srgbClr val="4D4D4D"/>
                    </a:solidFill>
                  </a:rPr>
                  <a:t> </a:t>
                </a:r>
                <a14:m>
                  <m:oMath xmlns:m="http://schemas.openxmlformats.org/officeDocument/2006/math">
                    <m:r>
                      <m:rPr>
                        <m:nor/>
                      </m:rPr>
                      <a:rPr lang="en-US" sz="2400" dirty="0">
                        <a:solidFill>
                          <a:srgbClr val="4D4D4D"/>
                        </a:solidFill>
                        <a:latin typeface="Cambria Math" panose="02040503050406030204" pitchFamily="18" charset="0"/>
                      </a:rPr>
                      <m:t>SplitNode</m:t>
                    </m:r>
                    <m:d>
                      <m:dPr>
                        <m:ctrlPr>
                          <a:rPr lang="en-US" sz="2400" i="1" dirty="0">
                            <a:solidFill>
                              <a:srgbClr val="4D4D4D"/>
                            </a:solidFill>
                            <a:latin typeface="Cambria Math" panose="02040503050406030204" pitchFamily="18" charset="0"/>
                          </a:rPr>
                        </m:ctrlPr>
                      </m:dPr>
                      <m:e>
                        <m:r>
                          <a:rPr lang="en-US" sz="2400" b="0" i="1" dirty="0" smtClean="0">
                            <a:solidFill>
                              <a:srgbClr val="4D4D4D"/>
                            </a:solidFill>
                            <a:latin typeface="Cambria Math" panose="02040503050406030204" pitchFamily="18" charset="0"/>
                          </a:rPr>
                          <m:t>𝑟</m:t>
                        </m:r>
                        <m:r>
                          <a:rPr lang="en-US" sz="2400" i="1" dirty="0">
                            <a:solidFill>
                              <a:srgbClr val="4D4D4D"/>
                            </a:solidFill>
                            <a:latin typeface="Cambria Math" panose="02040503050406030204" pitchFamily="18" charset="0"/>
                          </a:rPr>
                          <m:t>, </m:t>
                        </m:r>
                        <m:sSub>
                          <m:sSubPr>
                            <m:ctrlPr>
                              <a:rPr lang="en-US" sz="2400" i="1" dirty="0" err="1">
                                <a:solidFill>
                                  <a:srgbClr val="4D4D4D"/>
                                </a:solidFill>
                                <a:latin typeface="Cambria Math" panose="02040503050406030204" pitchFamily="18" charset="0"/>
                              </a:rPr>
                            </m:ctrlPr>
                          </m:sSubPr>
                          <m:e>
                            <m:r>
                              <a:rPr lang="en-US" sz="2400" i="1" dirty="0" err="1">
                                <a:solidFill>
                                  <a:srgbClr val="4D4D4D"/>
                                </a:solidFill>
                                <a:latin typeface="Cambria Math" panose="02040503050406030204" pitchFamily="18" charset="0"/>
                              </a:rPr>
                              <m:t>𝑅</m:t>
                            </m:r>
                          </m:e>
                          <m:sub>
                            <m:r>
                              <a:rPr lang="en-US" sz="2400" b="0" i="1" dirty="0" smtClean="0">
                                <a:solidFill>
                                  <a:srgbClr val="4D4D4D"/>
                                </a:solidFill>
                                <a:latin typeface="Cambria Math" panose="02040503050406030204" pitchFamily="18" charset="0"/>
                              </a:rPr>
                              <m:t>𝑟</m:t>
                            </m:r>
                          </m:sub>
                        </m:sSub>
                      </m:e>
                    </m:d>
                  </m:oMath>
                </a14:m>
                <a:endParaRPr lang="ru-RU" sz="2400" dirty="0">
                  <a:solidFill>
                    <a:srgbClr val="4D4D4D"/>
                  </a:solidFill>
                </a:endParaRPr>
              </a:p>
              <a:p>
                <a:pPr>
                  <a:spcAft>
                    <a:spcPts val="1800"/>
                  </a:spcAft>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744"/>
                <a:ext cx="8616008" cy="5301328"/>
              </a:xfrm>
              <a:prstGeom prst="rect">
                <a:avLst/>
              </a:prstGeom>
              <a:blipFill rotWithShape="1">
                <a:blip r:embed="rId4"/>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449406213"/>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Finding Optimal Split</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9"/>
                <a:ext cx="8616008" cy="2591494"/>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r>
                        <a:rPr lang="en-US" sz="2400" i="1" smtClean="0">
                          <a:solidFill>
                            <a:srgbClr val="4D4D4D"/>
                          </a:solidFill>
                          <a:latin typeface="Cambria Math" panose="02040503050406030204" pitchFamily="18" charset="0"/>
                        </a:rPr>
                        <m:t>𝑗</m:t>
                      </m:r>
                      <m:r>
                        <a:rPr lang="en-US" sz="2400" i="1" smtClean="0">
                          <a:solidFill>
                            <a:srgbClr val="4D4D4D"/>
                          </a:solidFill>
                          <a:latin typeface="Cambria Math" panose="02040503050406030204" pitchFamily="18" charset="0"/>
                        </a:rPr>
                        <m:t>, </m:t>
                      </m:r>
                      <m:r>
                        <a:rPr lang="en-US" sz="2400" i="1" smtClean="0">
                          <a:solidFill>
                            <a:srgbClr val="4D4D4D"/>
                          </a:solidFill>
                          <a:latin typeface="Cambria Math" panose="02040503050406030204" pitchFamily="18" charset="0"/>
                        </a:rPr>
                        <m:t>𝑡</m:t>
                      </m:r>
                      <m:r>
                        <a:rPr lang="en-US" sz="2400" i="1" smtClean="0">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arg</m:t>
                          </m:r>
                        </m:fName>
                        <m:e>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r>
                                    <m:rPr>
                                      <m:sty m:val="p"/>
                                    </m:rPr>
                                    <a:rPr lang="en-US" sz="2400">
                                      <a:solidFill>
                                        <a:srgbClr val="4D4D4D"/>
                                      </a:solidFill>
                                      <a:latin typeface="Cambria Math" panose="02040503050406030204" pitchFamily="18" charset="0"/>
                                    </a:rPr>
                                    <m:t>j</m:t>
                                  </m:r>
                                  <m:r>
                                    <a:rPr lang="en-US" sz="2400">
                                      <a:solidFill>
                                        <a:srgbClr val="4D4D4D"/>
                                      </a:solidFill>
                                      <a:latin typeface="Cambria Math" panose="02040503050406030204" pitchFamily="18" charset="0"/>
                                    </a:rPr>
                                    <m:t>,</m:t>
                                  </m:r>
                                  <m:r>
                                    <m:rPr>
                                      <m:sty m:val="p"/>
                                    </m:rPr>
                                    <a:rPr lang="en-US" sz="2400">
                                      <a:solidFill>
                                        <a:srgbClr val="4D4D4D"/>
                                      </a:solidFill>
                                      <a:latin typeface="Cambria Math" panose="02040503050406030204" pitchFamily="18" charset="0"/>
                                    </a:rPr>
                                    <m:t>t</m:t>
                                  </m:r>
                                </m:lim>
                              </m:limLow>
                            </m:fName>
                            <m:e>
                              <m:r>
                                <a:rPr lang="en-US" sz="2400" i="1">
                                  <a:solidFill>
                                    <a:srgbClr val="4D4D4D"/>
                                  </a:solidFill>
                                  <a:latin typeface="Cambria Math" panose="02040503050406030204" pitchFamily="18" charset="0"/>
                                </a:rPr>
                                <m:t>𝑄</m:t>
                              </m:r>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𝑚</m:t>
                                  </m:r>
                                </m:sub>
                              </m:sSub>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𝑗</m:t>
                              </m:r>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𝑡</m:t>
                              </m:r>
                              <m:r>
                                <a:rPr lang="en-US" sz="2400" i="1">
                                  <a:solidFill>
                                    <a:srgbClr val="4D4D4D"/>
                                  </a:solidFill>
                                  <a:latin typeface="Cambria Math" panose="02040503050406030204" pitchFamily="18" charset="0"/>
                                </a:rPr>
                                <m:t>)</m:t>
                              </m:r>
                            </m:e>
                          </m:func>
                        </m:e>
                      </m:func>
                    </m:oMath>
                  </m:oMathPara>
                </a14:m>
                <a:endParaRPr lang="ru-RU" sz="2400" dirty="0">
                  <a:solidFill>
                    <a:srgbClr val="4D4D4D"/>
                  </a:solidFill>
                </a:endParaRPr>
              </a:p>
              <a:p>
                <a:pPr>
                  <a:spcAft>
                    <a:spcPts val="1800"/>
                  </a:spcAft>
                </a:pPr>
                <a:endParaRPr lang="en-US" sz="2400" dirty="0">
                  <a:solidFill>
                    <a:srgbClr val="4D4D4D"/>
                  </a:solidFill>
                </a:endParaRPr>
              </a:p>
              <a:p>
                <a:pPr>
                  <a:spcAft>
                    <a:spcPts val="1800"/>
                  </a:spcAft>
                </a:pPr>
                <a:r>
                  <a:rPr lang="en-US" sz="2400" dirty="0">
                    <a:solidFill>
                      <a:srgbClr val="4D4D4D"/>
                    </a:solidFill>
                  </a:rPr>
                  <a:t>We will consider random subset of features of size </a:t>
                </a:r>
                <a14:m>
                  <m:oMath xmlns:m="http://schemas.openxmlformats.org/officeDocument/2006/math">
                    <m:r>
                      <a:rPr lang="en-US" sz="2400" i="1">
                        <a:solidFill>
                          <a:srgbClr val="4D4D4D"/>
                        </a:solidFill>
                        <a:latin typeface="Cambria Math" panose="02040503050406030204" pitchFamily="18" charset="0"/>
                      </a:rPr>
                      <m:t>𝑞</m:t>
                    </m:r>
                    <m:r>
                      <a:rPr lang="en-US" sz="2400" b="0" i="0" smtClean="0">
                        <a:solidFill>
                          <a:srgbClr val="4D4D4D"/>
                        </a:solidFill>
                        <a:latin typeface="Cambria Math" panose="02040503050406030204" pitchFamily="18" charset="0"/>
                      </a:rPr>
                      <m:t>,</m:t>
                    </m:r>
                  </m:oMath>
                </a14:m>
                <a:r>
                  <a:rPr lang="en-US" sz="2400" dirty="0">
                    <a:solidFill>
                      <a:srgbClr val="4D4D4D"/>
                    </a:solidFill>
                  </a:rPr>
                  <a:t> selected randomly for each node</a:t>
                </a: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9"/>
                <a:ext cx="8616008" cy="2591494"/>
              </a:xfrm>
              <a:prstGeom prst="rect">
                <a:avLst/>
              </a:prstGeom>
              <a:blipFill rotWithShape="1">
                <a:blip r:embed="rId3"/>
                <a:stretch>
                  <a:fillRect l="-2194"/>
                </a:stretch>
              </a:blipFill>
              <a:ln w="28575">
                <a:noFill/>
              </a:ln>
            </p:spPr>
            <p:txBody>
              <a:bodyPr/>
              <a:lstStyle/>
              <a:p>
                <a:r>
                  <a:rPr lang="ru-RU">
                    <a:noFill/>
                  </a:rPr>
                  <a:t> </a:t>
                </a:r>
              </a:p>
            </p:txBody>
          </p:sp>
        </mc:Fallback>
      </mc:AlternateContent>
      <p:sp>
        <p:nvSpPr>
          <p:cNvPr id="5" name="Rectangle 4">
            <a:extLst>
              <a:ext uri="{FF2B5EF4-FFF2-40B4-BE49-F238E27FC236}">
                <a16:creationId xmlns:a16="http://schemas.microsoft.com/office/drawing/2014/main" id="{71A4C63C-68D5-374A-8B62-0A66650355B3}"/>
              </a:ext>
            </a:extLst>
          </p:cNvPr>
          <p:cNvSpPr/>
          <p:nvPr/>
        </p:nvSpPr>
        <p:spPr>
          <a:xfrm>
            <a:off x="2123728" y="4365106"/>
            <a:ext cx="5384800" cy="1104405"/>
          </a:xfrm>
          <a:prstGeom prst="rect">
            <a:avLst/>
          </a:prstGeom>
          <a:solidFill>
            <a:srgbClr val="466F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405D59-5377-5242-9BF5-11D6C39306BF}"/>
              </a:ext>
            </a:extLst>
          </p:cNvPr>
          <p:cNvSpPr/>
          <p:nvPr/>
        </p:nvSpPr>
        <p:spPr>
          <a:xfrm>
            <a:off x="2664073" y="4365104"/>
            <a:ext cx="1646726" cy="1104405"/>
          </a:xfrm>
          <a:prstGeom prst="rect">
            <a:avLst/>
          </a:prstGeom>
          <a:gradFill>
            <a:gsLst>
              <a:gs pos="0">
                <a:srgbClr val="F36D31"/>
              </a:gs>
              <a:gs pos="68000">
                <a:srgbClr val="F58352"/>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AE185E-2A36-F441-94A4-F756AFF9ECDA}"/>
              </a:ext>
            </a:extLst>
          </p:cNvPr>
          <p:cNvSpPr/>
          <p:nvPr/>
        </p:nvSpPr>
        <p:spPr>
          <a:xfrm>
            <a:off x="6327426" y="4365105"/>
            <a:ext cx="505863" cy="1104405"/>
          </a:xfrm>
          <a:prstGeom prst="rect">
            <a:avLst/>
          </a:prstGeom>
          <a:gradFill>
            <a:gsLst>
              <a:gs pos="0">
                <a:srgbClr val="F36D31"/>
              </a:gs>
              <a:gs pos="68000">
                <a:srgbClr val="F58352"/>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B9B5A2-2DD6-2A48-A35B-60670D9068D8}"/>
              </a:ext>
            </a:extLst>
          </p:cNvPr>
          <p:cNvSpPr/>
          <p:nvPr/>
        </p:nvSpPr>
        <p:spPr>
          <a:xfrm>
            <a:off x="4939920" y="4365104"/>
            <a:ext cx="1004368" cy="1104405"/>
          </a:xfrm>
          <a:prstGeom prst="rect">
            <a:avLst/>
          </a:prstGeom>
          <a:gradFill>
            <a:gsLst>
              <a:gs pos="0">
                <a:srgbClr val="F36D31"/>
              </a:gs>
              <a:gs pos="68000">
                <a:srgbClr val="F58352"/>
              </a:gs>
            </a:gsLs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1590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Correlation Between Trees</a:t>
            </a:r>
            <a:endParaRPr lang="ru-RU" sz="3200" b="1" dirty="0">
              <a:solidFill>
                <a:srgbClr val="A26D6A"/>
              </a:solidFill>
              <a:cs typeface="Times New Roman" pitchFamily="18" charset="0"/>
            </a:endParaRPr>
          </a:p>
        </p:txBody>
      </p:sp>
      <p:pic>
        <p:nvPicPr>
          <p:cNvPr id="3" name="Picture 2">
            <a:extLst>
              <a:ext uri="{FF2B5EF4-FFF2-40B4-BE49-F238E27FC236}">
                <a16:creationId xmlns:a16="http://schemas.microsoft.com/office/drawing/2014/main" id="{A72C331C-B2EA-B14C-AD01-212F8E4B4D40}"/>
              </a:ext>
            </a:extLst>
          </p:cNvPr>
          <p:cNvPicPr>
            <a:picLocks noChangeAspect="1"/>
          </p:cNvPicPr>
          <p:nvPr/>
        </p:nvPicPr>
        <p:blipFill>
          <a:blip r:embed="rId4"/>
          <a:stretch>
            <a:fillRect/>
          </a:stretch>
        </p:blipFill>
        <p:spPr>
          <a:xfrm>
            <a:off x="1519090" y="1120130"/>
            <a:ext cx="6079870" cy="4685134"/>
          </a:xfrm>
          <a:prstGeom prst="rect">
            <a:avLst/>
          </a:prstGeom>
          <a:ln w="63500">
            <a:solidFill>
              <a:srgbClr val="CDD1D0"/>
            </a:solidFill>
            <a:miter lim="800000"/>
          </a:ln>
        </p:spPr>
      </p:pic>
      <p:sp>
        <p:nvSpPr>
          <p:cNvPr id="4" name="TextBox 3">
            <a:extLst>
              <a:ext uri="{FF2B5EF4-FFF2-40B4-BE49-F238E27FC236}">
                <a16:creationId xmlns:a16="http://schemas.microsoft.com/office/drawing/2014/main" id="{467306CC-BA42-884E-BB17-BADF273B4BF3}"/>
              </a:ext>
            </a:extLst>
          </p:cNvPr>
          <p:cNvSpPr txBox="1"/>
          <p:nvPr/>
        </p:nvSpPr>
        <p:spPr>
          <a:xfrm>
            <a:off x="1043608" y="6088566"/>
            <a:ext cx="7030835" cy="400110"/>
          </a:xfrm>
          <a:prstGeom prst="rect">
            <a:avLst/>
          </a:prstGeom>
          <a:noFill/>
        </p:spPr>
        <p:txBody>
          <a:bodyPr wrap="none" rtlCol="0">
            <a:spAutoFit/>
          </a:bodyPr>
          <a:lstStyle/>
          <a:p>
            <a:r>
              <a:rPr lang="x-none" sz="2000" dirty="0">
                <a:solidFill>
                  <a:srgbClr val="4D4D4D"/>
                </a:solidFill>
              </a:rPr>
              <a:t>Hastie, Tibshirani, Friedman. The Elements of Statistical Learning.</a:t>
            </a:r>
          </a:p>
        </p:txBody>
      </p:sp>
    </p:spTree>
    <p:extLst>
      <p:ext uri="{BB962C8B-B14F-4D97-AF65-F5344CB8AC3E}">
        <p14:creationId xmlns:p14="http://schemas.microsoft.com/office/powerpoint/2010/main" val="933977799"/>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Correlation Between Trees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a:spcAft>
                    <a:spcPts val="1800"/>
                  </a:spcAft>
                  <a:buClr>
                    <a:srgbClr val="9CA5A2"/>
                  </a:buClr>
                </a:pPr>
                <a:r>
                  <a:rPr lang="en-US" sz="2400" dirty="0">
                    <a:solidFill>
                      <a:srgbClr val="4D4D4D"/>
                    </a:solidFill>
                  </a:rPr>
                  <a:t>Recommended values of </a:t>
                </a:r>
                <a14:m>
                  <m:oMath xmlns:m="http://schemas.openxmlformats.org/officeDocument/2006/math">
                    <m:r>
                      <a:rPr lang="en-US" sz="2400" i="1">
                        <a:solidFill>
                          <a:srgbClr val="4D4D4D"/>
                        </a:solidFill>
                        <a:latin typeface="Cambria Math" panose="02040503050406030204" pitchFamily="18" charset="0"/>
                      </a:rPr>
                      <m:t>𝑞</m:t>
                    </m:r>
                  </m:oMath>
                </a14:m>
                <a:r>
                  <a:rPr lang="en-US" sz="2400" dirty="0">
                    <a:solidFill>
                      <a:srgbClr val="4D4D4D"/>
                    </a:solidFill>
                  </a:rPr>
                  <a:t>:</a:t>
                </a:r>
              </a:p>
              <a:p>
                <a:pPr marL="800100" lvl="1" indent="-342900">
                  <a:spcAft>
                    <a:spcPts val="1800"/>
                  </a:spcAft>
                  <a:buClr>
                    <a:srgbClr val="9CA5A2"/>
                  </a:buClr>
                  <a:buFont typeface="Arial" panose="020B0604020202020204" pitchFamily="34" charset="0"/>
                  <a:buChar char="•"/>
                </a:pPr>
                <a:r>
                  <a:rPr lang="en-US" sz="2400" dirty="0">
                    <a:solidFill>
                      <a:srgbClr val="4D4D4D"/>
                    </a:solidFill>
                  </a:rPr>
                  <a:t>Regression task</a:t>
                </a:r>
                <a:r>
                  <a:rPr lang="ru-RU" sz="2400" dirty="0">
                    <a:solidFill>
                      <a:srgbClr val="4D4D4D"/>
                    </a:solidFill>
                  </a:rPr>
                  <a:t>: </a:t>
                </a:r>
                <a14:m>
                  <m:oMath xmlns:m="http://schemas.openxmlformats.org/officeDocument/2006/math">
                    <m:r>
                      <a:rPr lang="en-US" sz="2400" b="0" i="1" smtClean="0">
                        <a:solidFill>
                          <a:srgbClr val="4D4D4D"/>
                        </a:solidFill>
                        <a:latin typeface="Cambria Math" panose="02040503050406030204" pitchFamily="18" charset="0"/>
                      </a:rPr>
                      <m:t>𝑞</m:t>
                    </m:r>
                    <m:r>
                      <a:rPr lang="en-US" sz="2400" b="0" i="1" smtClean="0">
                        <a:solidFill>
                          <a:srgbClr val="4D4D4D"/>
                        </a:solidFill>
                        <a:latin typeface="Cambria Math" panose="02040503050406030204" pitchFamily="18" charset="0"/>
                      </a:rPr>
                      <m:t>=</m:t>
                    </m:r>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𝑑</m:t>
                        </m:r>
                      </m:num>
                      <m:den>
                        <m:r>
                          <a:rPr lang="en-US" sz="2400" b="0" i="1" smtClean="0">
                            <a:solidFill>
                              <a:srgbClr val="4D4D4D"/>
                            </a:solidFill>
                            <a:latin typeface="Cambria Math" panose="02040503050406030204" pitchFamily="18" charset="0"/>
                          </a:rPr>
                          <m:t>3</m:t>
                        </m:r>
                      </m:den>
                    </m:f>
                  </m:oMath>
                </a14:m>
                <a:endParaRPr lang="en-US" sz="2400" dirty="0">
                  <a:solidFill>
                    <a:srgbClr val="4D4D4D"/>
                  </a:solidFill>
                </a:endParaRPr>
              </a:p>
              <a:p>
                <a:pPr marL="800100" lvl="1" indent="-342900">
                  <a:spcAft>
                    <a:spcPts val="1800"/>
                  </a:spcAft>
                  <a:buClr>
                    <a:srgbClr val="9CA5A2"/>
                  </a:buClr>
                  <a:buFont typeface="Arial" panose="020B0604020202020204" pitchFamily="34" charset="0"/>
                  <a:buChar char="•"/>
                </a:pPr>
                <a:r>
                  <a:rPr lang="en-US" sz="2400" dirty="0">
                    <a:solidFill>
                      <a:srgbClr val="4D4D4D"/>
                    </a:solidFill>
                  </a:rPr>
                  <a:t>Classification task</a:t>
                </a:r>
                <a:r>
                  <a:rPr lang="ru-RU" sz="2400" dirty="0">
                    <a:solidFill>
                      <a:srgbClr val="4D4D4D"/>
                    </a:solidFill>
                  </a:rPr>
                  <a:t>: </a:t>
                </a:r>
                <a14:m>
                  <m:oMath xmlns:m="http://schemas.openxmlformats.org/officeDocument/2006/math">
                    <m:r>
                      <a:rPr lang="en-US" sz="2400" b="0" i="1" smtClean="0">
                        <a:solidFill>
                          <a:srgbClr val="4D4D4D"/>
                        </a:solidFill>
                        <a:latin typeface="Cambria Math" panose="02040503050406030204" pitchFamily="18" charset="0"/>
                      </a:rPr>
                      <m:t>𝑞</m:t>
                    </m:r>
                    <m:r>
                      <a:rPr lang="en-US" sz="2400" b="0" i="1" smtClean="0">
                        <a:solidFill>
                          <a:srgbClr val="4D4D4D"/>
                        </a:solidFill>
                        <a:latin typeface="Cambria Math" panose="02040503050406030204" pitchFamily="18" charset="0"/>
                      </a:rPr>
                      <m:t>=</m:t>
                    </m:r>
                    <m:rad>
                      <m:radPr>
                        <m:degHide m:val="on"/>
                        <m:ctrlPr>
                          <a:rPr lang="en-US" sz="2400" b="0" i="1" smtClean="0">
                            <a:solidFill>
                              <a:srgbClr val="4D4D4D"/>
                            </a:solidFill>
                            <a:latin typeface="Cambria Math" panose="02040503050406030204" pitchFamily="18" charset="0"/>
                          </a:rPr>
                        </m:ctrlPr>
                      </m:radPr>
                      <m:deg/>
                      <m:e>
                        <m:r>
                          <a:rPr lang="en-US" sz="2400" b="0" i="1" smtClean="0">
                            <a:solidFill>
                              <a:srgbClr val="4D4D4D"/>
                            </a:solidFill>
                            <a:latin typeface="Cambria Math" panose="02040503050406030204" pitchFamily="18" charset="0"/>
                          </a:rPr>
                          <m:t>𝑑</m:t>
                        </m:r>
                      </m:e>
                    </m:rad>
                  </m:oMath>
                </a14:m>
                <a:endParaRPr lang="en-US" sz="2400" b="0" dirty="0">
                  <a:solidFill>
                    <a:srgbClr val="4D4D4D"/>
                  </a:solidFill>
                </a:endParaRPr>
              </a:p>
              <a:p>
                <a:pPr lvl="1">
                  <a:spcAft>
                    <a:spcPts val="1800"/>
                  </a:spcAft>
                  <a:buClr>
                    <a:srgbClr val="9CA5A2"/>
                  </a:buClr>
                </a:pPr>
                <a:r>
                  <a:rPr lang="en-US" sz="2400" dirty="0">
                    <a:solidFill>
                      <a:srgbClr val="4D4D4D"/>
                    </a:solidFill>
                  </a:rPr>
                  <a:t>Where </a:t>
                </a:r>
                <a14:m>
                  <m:oMath xmlns:m="http://schemas.openxmlformats.org/officeDocument/2006/math">
                    <m:r>
                      <a:rPr lang="en-US" sz="2400" i="1">
                        <a:solidFill>
                          <a:srgbClr val="4D4D4D"/>
                        </a:solidFill>
                        <a:latin typeface="Cambria Math" panose="02040503050406030204" pitchFamily="18" charset="0"/>
                      </a:rPr>
                      <m:t>𝑑</m:t>
                    </m:r>
                  </m:oMath>
                </a14:m>
                <a:r>
                  <a:rPr lang="en-US" sz="2400" b="0" dirty="0">
                    <a:solidFill>
                      <a:srgbClr val="4D4D4D"/>
                    </a:solidFill>
                  </a:rPr>
                  <a:t> is the total number of features in the dataset</a:t>
                </a: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l="-2194" t="-153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5995878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Random Forest</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5539"/>
                <a:ext cx="8616008" cy="5039766"/>
              </a:xfrm>
              <a:prstGeom prst="rect">
                <a:avLst/>
              </a:prstGeom>
              <a:noFill/>
              <a:ln w="28575">
                <a:noFill/>
              </a:ln>
            </p:spPr>
            <p:txBody>
              <a:bodyPr wrap="square" lIns="0" tIns="0" rIns="0" bIns="0" anchor="t">
                <a:noAutofit/>
              </a:bodyPr>
              <a:lstStyle/>
              <a:p>
                <a:pPr marL="514350" indent="-514350">
                  <a:buClr>
                    <a:srgbClr val="4D4D4D"/>
                  </a:buClr>
                  <a:buFont typeface="+mj-lt"/>
                  <a:buAutoNum type="arabicPeriod"/>
                </a:pPr>
                <a:r>
                  <a:rPr lang="en-US" sz="2400" dirty="0">
                    <a:solidFill>
                      <a:srgbClr val="4D4D4D"/>
                    </a:solidFill>
                  </a:rPr>
                  <a:t>For</a:t>
                </a:r>
                <a:r>
                  <a:rPr lang="ru-RU" sz="2400" dirty="0">
                    <a:solidFill>
                      <a:srgbClr val="4D4D4D"/>
                    </a:solidFill>
                  </a:rPr>
                  <a:t> </a:t>
                </a:r>
                <a14:m>
                  <m:oMath xmlns:m="http://schemas.openxmlformats.org/officeDocument/2006/math">
                    <m:r>
                      <m:rPr>
                        <m:sty m:val="p"/>
                      </m:rPr>
                      <a:rPr lang="en-US" sz="2400" b="0" i="0" smtClean="0">
                        <a:solidFill>
                          <a:srgbClr val="4D4D4D"/>
                        </a:solidFill>
                        <a:latin typeface="Cambria Math" panose="02040503050406030204" pitchFamily="18" charset="0"/>
                      </a:rPr>
                      <m:t>m</m:t>
                    </m:r>
                    <m:r>
                      <a:rPr lang="en-US" sz="2400" i="1">
                        <a:solidFill>
                          <a:srgbClr val="4D4D4D"/>
                        </a:solidFill>
                        <a:latin typeface="Cambria Math" charset="0"/>
                      </a:rPr>
                      <m:t>=1, …, </m:t>
                    </m:r>
                    <m:r>
                      <a:rPr lang="en-US" sz="2400" b="0" i="1" smtClean="0">
                        <a:solidFill>
                          <a:srgbClr val="4D4D4D"/>
                        </a:solidFill>
                        <a:latin typeface="Cambria Math" panose="02040503050406030204" pitchFamily="18" charset="0"/>
                      </a:rPr>
                      <m:t>𝑀</m:t>
                    </m:r>
                    <m:r>
                      <a:rPr lang="en-US" sz="2400" i="1">
                        <a:solidFill>
                          <a:srgbClr val="4D4D4D"/>
                        </a:solidFill>
                        <a:latin typeface="Cambria Math" charset="0"/>
                      </a:rPr>
                      <m:t>:</m:t>
                    </m:r>
                  </m:oMath>
                </a14:m>
                <a:endParaRPr lang="en-US" sz="2400" dirty="0">
                  <a:solidFill>
                    <a:srgbClr val="4D4D4D"/>
                  </a:solidFill>
                </a:endParaRPr>
              </a:p>
              <a:p>
                <a:pPr marL="514350" indent="-514350">
                  <a:buClr>
                    <a:srgbClr val="4D4D4D"/>
                  </a:buClr>
                  <a:buFont typeface="+mj-lt"/>
                  <a:buAutoNum type="arabicPeriod"/>
                </a:pPr>
                <a:endParaRPr lang="en-US" sz="2400" dirty="0">
                  <a:solidFill>
                    <a:srgbClr val="4D4D4D"/>
                  </a:solidFill>
                </a:endParaRPr>
              </a:p>
              <a:p>
                <a:pPr marL="514350" indent="-514350">
                  <a:buClr>
                    <a:srgbClr val="4D4D4D"/>
                  </a:buClr>
                  <a:buFont typeface="+mj-lt"/>
                  <a:buAutoNum type="arabicPeriod"/>
                </a:pPr>
                <a:r>
                  <a:rPr lang="en-US" sz="2400" dirty="0">
                    <a:solidFill>
                      <a:srgbClr val="4D4D4D"/>
                    </a:solidFill>
                  </a:rPr>
                  <a:t>Sample </a:t>
                </a:r>
                <a14:m>
                  <m:oMath xmlns:m="http://schemas.openxmlformats.org/officeDocument/2006/math">
                    <m:acc>
                      <m:accPr>
                        <m:chr m:val="̃"/>
                        <m:ctrlPr>
                          <a:rPr lang="ru-RU" sz="2400" i="1">
                            <a:solidFill>
                              <a:srgbClr val="4D4D4D"/>
                            </a:solidFill>
                            <a:latin typeface="Cambria Math" panose="02040503050406030204" pitchFamily="18" charset="0"/>
                          </a:rPr>
                        </m:ctrlPr>
                      </m:accPr>
                      <m:e>
                        <m:r>
                          <a:rPr lang="en-US" sz="2400" i="1">
                            <a:solidFill>
                              <a:srgbClr val="4D4D4D"/>
                            </a:solidFill>
                            <a:latin typeface="Cambria Math" charset="0"/>
                          </a:rPr>
                          <m:t>𝑋</m:t>
                        </m:r>
                      </m:e>
                    </m:acc>
                  </m:oMath>
                </a14:m>
                <a:r>
                  <a:rPr lang="en-US" sz="2400" dirty="0">
                    <a:solidFill>
                      <a:srgbClr val="4D4D4D"/>
                    </a:solidFill>
                  </a:rPr>
                  <a:t> from the training dataset using bootstrap</a:t>
                </a:r>
              </a:p>
              <a:p>
                <a:pPr marL="514350" indent="-514350">
                  <a:buClr>
                    <a:srgbClr val="4D4D4D"/>
                  </a:buClr>
                  <a:buFont typeface="+mj-lt"/>
                  <a:buAutoNum type="arabicPeriod"/>
                </a:pPr>
                <a:endParaRPr lang="ru-RU" sz="2400" dirty="0">
                  <a:solidFill>
                    <a:srgbClr val="4D4D4D"/>
                  </a:solidFill>
                </a:endParaRPr>
              </a:p>
              <a:p>
                <a:pPr marL="514350" indent="-514350">
                  <a:spcAft>
                    <a:spcPts val="1200"/>
                  </a:spcAft>
                  <a:buClr>
                    <a:srgbClr val="4D4D4D"/>
                  </a:buClr>
                  <a:buFont typeface="+mj-lt"/>
                  <a:buAutoNum type="arabicPeriod"/>
                </a:pPr>
                <a:r>
                  <a:rPr lang="en-US" sz="2400" dirty="0">
                    <a:solidFill>
                      <a:srgbClr val="4D4D4D"/>
                    </a:solidFill>
                  </a:rPr>
                  <a:t>Train decision tree</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oMath>
                </a14:m>
                <a:r>
                  <a:rPr lang="ru-RU" sz="2400" dirty="0">
                    <a:solidFill>
                      <a:srgbClr val="4D4D4D"/>
                    </a:solidFill>
                  </a:rPr>
                  <a:t> </a:t>
                </a:r>
                <a:r>
                  <a:rPr lang="en-US" sz="2400" dirty="0">
                    <a:solidFill>
                      <a:srgbClr val="4D4D4D"/>
                    </a:solidFill>
                  </a:rPr>
                  <a:t>on</a:t>
                </a:r>
                <a:r>
                  <a:rPr lang="ru-RU" sz="2400" dirty="0">
                    <a:solidFill>
                      <a:srgbClr val="4D4D4D"/>
                    </a:solidFill>
                  </a:rPr>
                  <a:t> </a:t>
                </a:r>
                <a14:m>
                  <m:oMath xmlns:m="http://schemas.openxmlformats.org/officeDocument/2006/math">
                    <m:acc>
                      <m:accPr>
                        <m:chr m:val="̃"/>
                        <m:ctrlPr>
                          <a:rPr lang="ru-RU" sz="2400" i="1">
                            <a:solidFill>
                              <a:srgbClr val="4D4D4D"/>
                            </a:solidFill>
                            <a:latin typeface="Cambria Math" panose="02040503050406030204" pitchFamily="18" charset="0"/>
                          </a:rPr>
                        </m:ctrlPr>
                      </m:accPr>
                      <m:e>
                        <m:r>
                          <a:rPr lang="en-US" sz="2400" i="1">
                            <a:solidFill>
                              <a:srgbClr val="4D4D4D"/>
                            </a:solidFill>
                            <a:latin typeface="Cambria Math" charset="0"/>
                          </a:rPr>
                          <m:t>𝑋</m:t>
                        </m:r>
                      </m:e>
                    </m:acc>
                  </m:oMath>
                </a14:m>
                <a:endParaRPr lang="en-US" sz="2400" dirty="0">
                  <a:solidFill>
                    <a:srgbClr val="4D4D4D"/>
                  </a:solidFill>
                </a:endParaRPr>
              </a:p>
              <a:p>
                <a:pPr marL="971550" lvl="1" indent="-514350">
                  <a:spcAft>
                    <a:spcPts val="500"/>
                  </a:spcAft>
                  <a:buClr>
                    <a:srgbClr val="9CA5A2"/>
                  </a:buClr>
                  <a:buFont typeface="Arial" panose="020B0604020202020204" pitchFamily="34" charset="0"/>
                  <a:buChar char="•"/>
                </a:pPr>
                <a:r>
                  <a:rPr lang="en-US" sz="2400" dirty="0">
                    <a:solidFill>
                      <a:srgbClr val="4D4D4D"/>
                    </a:solidFill>
                  </a:rPr>
                  <a:t>Stopping criterion: </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𝑛</m:t>
                        </m:r>
                      </m:e>
                      <m:sub>
                        <m:r>
                          <a:rPr lang="en-US" sz="2400" i="1">
                            <a:solidFill>
                              <a:srgbClr val="4D4D4D"/>
                            </a:solidFill>
                            <a:latin typeface="Cambria Math" charset="0"/>
                          </a:rPr>
                          <m:t>𝑚𝑖𝑛</m:t>
                        </m:r>
                      </m:sub>
                    </m:sSub>
                  </m:oMath>
                </a14:m>
                <a:r>
                  <a:rPr lang="en-US" sz="2400" dirty="0">
                    <a:solidFill>
                      <a:srgbClr val="4D4D4D"/>
                    </a:solidFill>
                  </a:rPr>
                  <a:t> objects in the leaf</a:t>
                </a:r>
              </a:p>
              <a:p>
                <a:pPr marL="971550" lvl="1" indent="-514350">
                  <a:spcAft>
                    <a:spcPts val="500"/>
                  </a:spcAft>
                  <a:buClr>
                    <a:srgbClr val="9CA5A2"/>
                  </a:buClr>
                  <a:buFont typeface="Arial" panose="020B0604020202020204" pitchFamily="34" charset="0"/>
                  <a:buChar char="•"/>
                </a:pPr>
                <a:r>
                  <a:rPr lang="en-US" sz="2400" dirty="0">
                    <a:solidFill>
                      <a:srgbClr val="4D4D4D"/>
                    </a:solidFill>
                  </a:rPr>
                  <a:t>Select </a:t>
                </a:r>
                <a14:m>
                  <m:oMath xmlns:m="http://schemas.openxmlformats.org/officeDocument/2006/math">
                    <m:r>
                      <a:rPr lang="en-US" sz="2400" b="0" i="1" dirty="0">
                        <a:solidFill>
                          <a:srgbClr val="4D4D4D"/>
                        </a:solidFill>
                        <a:latin typeface="Cambria Math" charset="0"/>
                      </a:rPr>
                      <m:t>𝑞</m:t>
                    </m:r>
                  </m:oMath>
                </a14:m>
                <a:r>
                  <a:rPr lang="en-US" sz="2400" dirty="0">
                    <a:solidFill>
                      <a:srgbClr val="4D4D4D"/>
                    </a:solidFill>
                  </a:rPr>
                  <a:t> feature randomly before selecting optimal split in each node</a:t>
                </a: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5539"/>
                <a:ext cx="8616008" cy="5039766"/>
              </a:xfrm>
              <a:prstGeom prst="rect">
                <a:avLst/>
              </a:prstGeom>
              <a:blipFill rotWithShape="1">
                <a:blip r:embed="rId3"/>
                <a:stretch>
                  <a:fillRect l="-2194" t="-1937"/>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6863657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Random Forest</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9"/>
                <a:ext cx="8616008" cy="5039766"/>
              </a:xfrm>
              <a:prstGeom prst="rect">
                <a:avLst/>
              </a:prstGeom>
              <a:noFill/>
              <a:ln w="28575">
                <a:noFill/>
              </a:ln>
            </p:spPr>
            <p:txBody>
              <a:bodyPr wrap="square" lIns="0" tIns="0" rIns="0" bIns="0" anchor="t">
                <a:noAutofit/>
              </a:bodyPr>
              <a:lstStyle/>
              <a:p>
                <a:pPr marL="514350" indent="-514350">
                  <a:buClr>
                    <a:srgbClr val="4D4D4D"/>
                  </a:buClr>
                  <a:buFont typeface="+mj-lt"/>
                  <a:buAutoNum type="arabicPeriod"/>
                </a:pPr>
                <a:r>
                  <a:rPr lang="en-US" sz="2400" dirty="0">
                    <a:solidFill>
                      <a:srgbClr val="4D4D4D"/>
                    </a:solidFill>
                  </a:rPr>
                  <a:t>For</a:t>
                </a:r>
                <a:r>
                  <a:rPr lang="ru-RU" sz="2400" dirty="0">
                    <a:solidFill>
                      <a:srgbClr val="4D4D4D"/>
                    </a:solidFill>
                  </a:rPr>
                  <a:t> </a:t>
                </a:r>
                <a14:m>
                  <m:oMath xmlns:m="http://schemas.openxmlformats.org/officeDocument/2006/math">
                    <m:r>
                      <m:rPr>
                        <m:sty m:val="p"/>
                      </m:rPr>
                      <a:rPr lang="en-US" sz="2400" b="0" i="0" smtClean="0">
                        <a:solidFill>
                          <a:srgbClr val="4D4D4D"/>
                        </a:solidFill>
                        <a:latin typeface="Cambria Math" panose="02040503050406030204" pitchFamily="18" charset="0"/>
                      </a:rPr>
                      <m:t>m</m:t>
                    </m:r>
                    <m:r>
                      <a:rPr lang="en-US" sz="2400" i="1">
                        <a:solidFill>
                          <a:srgbClr val="4D4D4D"/>
                        </a:solidFill>
                        <a:latin typeface="Cambria Math" charset="0"/>
                      </a:rPr>
                      <m:t>=1, …, </m:t>
                    </m:r>
                    <m:r>
                      <a:rPr lang="en-US" sz="2400" b="0" i="1" smtClean="0">
                        <a:solidFill>
                          <a:srgbClr val="4D4D4D"/>
                        </a:solidFill>
                        <a:latin typeface="Cambria Math" panose="02040503050406030204" pitchFamily="18" charset="0"/>
                      </a:rPr>
                      <m:t>𝑀</m:t>
                    </m:r>
                    <m:r>
                      <a:rPr lang="en-US" sz="2400" i="1">
                        <a:solidFill>
                          <a:srgbClr val="4D4D4D"/>
                        </a:solidFill>
                        <a:latin typeface="Cambria Math" charset="0"/>
                      </a:rPr>
                      <m:t>:</m:t>
                    </m:r>
                  </m:oMath>
                </a14:m>
                <a:endParaRPr lang="en-US" sz="2400" dirty="0">
                  <a:solidFill>
                    <a:srgbClr val="4D4D4D"/>
                  </a:solidFill>
                </a:endParaRPr>
              </a:p>
              <a:p>
                <a:pPr marL="514350" indent="-514350">
                  <a:buClr>
                    <a:srgbClr val="4D4D4D"/>
                  </a:buClr>
                  <a:buFont typeface="+mj-lt"/>
                  <a:buAutoNum type="arabicPeriod"/>
                </a:pPr>
                <a:endParaRPr lang="en-US" sz="2400" dirty="0">
                  <a:solidFill>
                    <a:srgbClr val="4D4D4D"/>
                  </a:solidFill>
                </a:endParaRPr>
              </a:p>
              <a:p>
                <a:pPr marL="514350" indent="-514350">
                  <a:buClr>
                    <a:srgbClr val="4D4D4D"/>
                  </a:buClr>
                  <a:buFont typeface="+mj-lt"/>
                  <a:buAutoNum type="arabicPeriod"/>
                </a:pPr>
                <a:r>
                  <a:rPr lang="en-US" sz="2400" dirty="0">
                    <a:solidFill>
                      <a:srgbClr val="4D4D4D"/>
                    </a:solidFill>
                  </a:rPr>
                  <a:t>Sample </a:t>
                </a:r>
                <a14:m>
                  <m:oMath xmlns:m="http://schemas.openxmlformats.org/officeDocument/2006/math">
                    <m:acc>
                      <m:accPr>
                        <m:chr m:val="̃"/>
                        <m:ctrlPr>
                          <a:rPr lang="ru-RU" sz="2400" i="1">
                            <a:solidFill>
                              <a:srgbClr val="4D4D4D"/>
                            </a:solidFill>
                            <a:latin typeface="Cambria Math" panose="02040503050406030204" pitchFamily="18" charset="0"/>
                          </a:rPr>
                        </m:ctrlPr>
                      </m:accPr>
                      <m:e>
                        <m:r>
                          <a:rPr lang="en-US" sz="2400" i="1">
                            <a:solidFill>
                              <a:srgbClr val="4D4D4D"/>
                            </a:solidFill>
                            <a:latin typeface="Cambria Math" charset="0"/>
                          </a:rPr>
                          <m:t>𝑋</m:t>
                        </m:r>
                      </m:e>
                    </m:acc>
                  </m:oMath>
                </a14:m>
                <a:r>
                  <a:rPr lang="en-US" sz="2400" dirty="0">
                    <a:solidFill>
                      <a:srgbClr val="4D4D4D"/>
                    </a:solidFill>
                  </a:rPr>
                  <a:t> from the training dataset using bootstrap</a:t>
                </a:r>
              </a:p>
              <a:p>
                <a:pPr marL="514350" indent="-514350">
                  <a:buClr>
                    <a:srgbClr val="4D4D4D"/>
                  </a:buClr>
                  <a:buFont typeface="+mj-lt"/>
                  <a:buAutoNum type="arabicPeriod"/>
                </a:pPr>
                <a:endParaRPr lang="ru-RU" sz="2400" dirty="0">
                  <a:solidFill>
                    <a:srgbClr val="4D4D4D"/>
                  </a:solidFill>
                </a:endParaRPr>
              </a:p>
              <a:p>
                <a:pPr marL="514350" indent="-514350">
                  <a:spcAft>
                    <a:spcPts val="1200"/>
                  </a:spcAft>
                  <a:buClr>
                    <a:srgbClr val="4D4D4D"/>
                  </a:buClr>
                  <a:buFont typeface="+mj-lt"/>
                  <a:buAutoNum type="arabicPeriod"/>
                </a:pPr>
                <a:r>
                  <a:rPr lang="en-US" sz="2400" dirty="0">
                    <a:solidFill>
                      <a:srgbClr val="4D4D4D"/>
                    </a:solidFill>
                  </a:rPr>
                  <a:t>Train decision tree</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oMath>
                </a14:m>
                <a:r>
                  <a:rPr lang="ru-RU" sz="2400" dirty="0">
                    <a:solidFill>
                      <a:srgbClr val="4D4D4D"/>
                    </a:solidFill>
                  </a:rPr>
                  <a:t> </a:t>
                </a:r>
                <a:r>
                  <a:rPr lang="en-US" sz="2400" dirty="0">
                    <a:solidFill>
                      <a:srgbClr val="4D4D4D"/>
                    </a:solidFill>
                  </a:rPr>
                  <a:t>on</a:t>
                </a:r>
                <a:r>
                  <a:rPr lang="ru-RU" sz="2400" dirty="0">
                    <a:solidFill>
                      <a:srgbClr val="4D4D4D"/>
                    </a:solidFill>
                  </a:rPr>
                  <a:t> </a:t>
                </a:r>
                <a14:m>
                  <m:oMath xmlns:m="http://schemas.openxmlformats.org/officeDocument/2006/math">
                    <m:acc>
                      <m:accPr>
                        <m:chr m:val="̃"/>
                        <m:ctrlPr>
                          <a:rPr lang="ru-RU" sz="2400" i="1">
                            <a:solidFill>
                              <a:srgbClr val="4D4D4D"/>
                            </a:solidFill>
                            <a:latin typeface="Cambria Math" panose="02040503050406030204" pitchFamily="18" charset="0"/>
                          </a:rPr>
                        </m:ctrlPr>
                      </m:accPr>
                      <m:e>
                        <m:r>
                          <a:rPr lang="en-US" sz="2400" i="1">
                            <a:solidFill>
                              <a:srgbClr val="4D4D4D"/>
                            </a:solidFill>
                            <a:latin typeface="Cambria Math" charset="0"/>
                          </a:rPr>
                          <m:t>𝑋</m:t>
                        </m:r>
                      </m:e>
                    </m:acc>
                  </m:oMath>
                </a14:m>
                <a:endParaRPr lang="en-US" sz="2400" dirty="0">
                  <a:solidFill>
                    <a:srgbClr val="4D4D4D"/>
                  </a:solidFill>
                </a:endParaRPr>
              </a:p>
              <a:p>
                <a:pPr marL="971550" lvl="1" indent="-514350">
                  <a:spcAft>
                    <a:spcPts val="500"/>
                  </a:spcAft>
                  <a:buClr>
                    <a:srgbClr val="9CA5A2"/>
                  </a:buClr>
                  <a:buFont typeface="Arial" panose="020B0604020202020204" pitchFamily="34" charset="0"/>
                  <a:buChar char="•"/>
                </a:pPr>
                <a:r>
                  <a:rPr lang="en-US" sz="2400" dirty="0">
                    <a:solidFill>
                      <a:srgbClr val="4D4D4D"/>
                    </a:solidFill>
                  </a:rPr>
                  <a:t>Stopping criterion: </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𝑛</m:t>
                        </m:r>
                      </m:e>
                      <m:sub>
                        <m:r>
                          <a:rPr lang="en-US" sz="2400" i="1">
                            <a:solidFill>
                              <a:srgbClr val="4D4D4D"/>
                            </a:solidFill>
                            <a:latin typeface="Cambria Math" charset="0"/>
                          </a:rPr>
                          <m:t>𝑚𝑖𝑛</m:t>
                        </m:r>
                      </m:sub>
                    </m:sSub>
                  </m:oMath>
                </a14:m>
                <a:r>
                  <a:rPr lang="en-US" sz="2400" dirty="0">
                    <a:solidFill>
                      <a:srgbClr val="4D4D4D"/>
                    </a:solidFill>
                  </a:rPr>
                  <a:t> objects in the leaf</a:t>
                </a:r>
              </a:p>
              <a:p>
                <a:pPr marL="971550" lvl="1" indent="-514350">
                  <a:spcAft>
                    <a:spcPts val="500"/>
                  </a:spcAft>
                  <a:buClr>
                    <a:srgbClr val="9CA5A2"/>
                  </a:buClr>
                  <a:buFont typeface="Arial" panose="020B0604020202020204" pitchFamily="34" charset="0"/>
                  <a:buChar char="•"/>
                </a:pPr>
                <a:r>
                  <a:rPr lang="en-US" sz="2400" b="1" dirty="0">
                    <a:solidFill>
                      <a:srgbClr val="4D4D4D"/>
                    </a:solidFill>
                  </a:rPr>
                  <a:t>Select </a:t>
                </a:r>
                <a14:m>
                  <m:oMath xmlns:m="http://schemas.openxmlformats.org/officeDocument/2006/math">
                    <m:r>
                      <a:rPr lang="en-US" sz="2400" b="1" i="1" dirty="0">
                        <a:solidFill>
                          <a:srgbClr val="4D4D4D"/>
                        </a:solidFill>
                        <a:latin typeface="Cambria Math" charset="0"/>
                      </a:rPr>
                      <m:t>𝒒</m:t>
                    </m:r>
                  </m:oMath>
                </a14:m>
                <a:r>
                  <a:rPr lang="en-US" sz="2400" b="1" dirty="0">
                    <a:solidFill>
                      <a:srgbClr val="4D4D4D"/>
                    </a:solidFill>
                  </a:rPr>
                  <a:t> feature randomly before selecting optimal split in each node</a:t>
                </a: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9"/>
                <a:ext cx="8616008" cy="5039766"/>
              </a:xfrm>
              <a:prstGeom prst="rect">
                <a:avLst/>
              </a:prstGeom>
              <a:blipFill rotWithShape="1">
                <a:blip r:embed="rId3"/>
                <a:stretch>
                  <a:fillRect l="-2194" t="-1937" r="-1345"/>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39238155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Random Forest</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Regression</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i="1">
                          <a:solidFill>
                            <a:srgbClr val="4D4D4D"/>
                          </a:solidFill>
                          <a:latin typeface="Cambria Math" charset="0"/>
                        </a:rPr>
                        <m:t>𝑎</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f>
                        <m:fPr>
                          <m:ctrlPr>
                            <a:rPr lang="en-US" sz="2400" i="1">
                              <a:solidFill>
                                <a:srgbClr val="4D4D4D"/>
                              </a:solidFill>
                              <a:latin typeface="Cambria Math" panose="02040503050406030204" pitchFamily="18" charset="0"/>
                            </a:rPr>
                          </m:ctrlPr>
                        </m:fPr>
                        <m:num>
                          <m:r>
                            <a:rPr lang="en-US" sz="2400" i="1">
                              <a:solidFill>
                                <a:srgbClr val="4D4D4D"/>
                              </a:solidFill>
                              <a:latin typeface="Cambria Math" charset="0"/>
                            </a:rPr>
                            <m:t>1</m:t>
                          </m:r>
                        </m:num>
                        <m:den>
                          <m:r>
                            <a:rPr lang="en-US" sz="2400" b="0" i="1" smtClean="0">
                              <a:solidFill>
                                <a:srgbClr val="4D4D4D"/>
                              </a:solidFill>
                              <a:latin typeface="Cambria Math" panose="02040503050406030204" pitchFamily="18" charset="0"/>
                            </a:rPr>
                            <m:t>𝑀</m:t>
                          </m:r>
                        </m:den>
                      </m:f>
                      <m:nary>
                        <m:naryPr>
                          <m:chr m:val="∑"/>
                          <m:ctrlPr>
                            <a:rPr lang="is-I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charset="0"/>
                            </a:rPr>
                            <m:t>=1</m:t>
                          </m:r>
                        </m:sub>
                        <m:sup>
                          <m:r>
                            <a:rPr lang="en-US" sz="2400" b="0" i="1" smtClean="0">
                              <a:solidFill>
                                <a:srgbClr val="4D4D4D"/>
                              </a:solidFill>
                              <a:latin typeface="Cambria Math" panose="02040503050406030204" pitchFamily="18" charset="0"/>
                            </a:rPr>
                            <m:t>𝑀</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e>
                      </m:nary>
                    </m:oMath>
                  </m:oMathPara>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Classification</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i="1">
                          <a:solidFill>
                            <a:srgbClr val="4D4D4D"/>
                          </a:solidFill>
                          <a:latin typeface="Cambria Math" charset="0"/>
                        </a:rPr>
                        <m:t>𝑎</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charset="0"/>
                            </a:rPr>
                            <m:t>arg</m:t>
                          </m:r>
                        </m:fName>
                        <m:e>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charset="0"/>
                                    </a:rPr>
                                    <m:t>max</m:t>
                                  </m:r>
                                </m:e>
                                <m:lim>
                                  <m:r>
                                    <a:rPr lang="en-US" sz="2400" i="1">
                                      <a:solidFill>
                                        <a:srgbClr val="4D4D4D"/>
                                      </a:solidFill>
                                      <a:latin typeface="Cambria Math" charset="0"/>
                                    </a:rPr>
                                    <m:t>𝑦</m:t>
                                  </m:r>
                                  <m:r>
                                    <a:rPr lang="en-US" sz="2400" i="1">
                                      <a:solidFill>
                                        <a:srgbClr val="4D4D4D"/>
                                      </a:solidFill>
                                      <a:latin typeface="Cambria Math" charset="0"/>
                                    </a:rPr>
                                    <m:t>∈</m:t>
                                  </m:r>
                                  <m:r>
                                    <a:rPr lang="en-US" sz="2400" i="1">
                                      <a:solidFill>
                                        <a:srgbClr val="4D4D4D"/>
                                      </a:solidFill>
                                      <a:latin typeface="Cambria Math" charset="0"/>
                                      <a:ea typeface="Cambria Math" charset="0"/>
                                      <a:cs typeface="Cambria Math" charset="0"/>
                                    </a:rPr>
                                    <m:t>𝕐</m:t>
                                  </m:r>
                                </m:lim>
                              </m:limLow>
                            </m:fName>
                            <m:e>
                              <m:nary>
                                <m:naryPr>
                                  <m:chr m:val="∑"/>
                                  <m:ctrlPr>
                                    <a:rPr lang="is-I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charset="0"/>
                                    </a:rPr>
                                    <m:t>=1</m:t>
                                  </m:r>
                                </m:sub>
                                <m:sup>
                                  <m:r>
                                    <a:rPr lang="en-US" sz="2400" b="0" i="1" smtClean="0">
                                      <a:solidFill>
                                        <a:srgbClr val="4D4D4D"/>
                                      </a:solidFill>
                                      <a:latin typeface="Cambria Math" panose="02040503050406030204" pitchFamily="18" charset="0"/>
                                    </a:rPr>
                                    <m:t>𝑀</m:t>
                                  </m:r>
                                </m:sup>
                                <m:e>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r>
                                        <a:rPr lang="en-US" sz="2400" i="1">
                                          <a:solidFill>
                                            <a:srgbClr val="4D4D4D"/>
                                          </a:solidFill>
                                          <a:latin typeface="Cambria Math" charset="0"/>
                                        </a:rPr>
                                        <m:t>=</m:t>
                                      </m:r>
                                      <m:r>
                                        <a:rPr lang="en-US" sz="2400" i="1">
                                          <a:solidFill>
                                            <a:srgbClr val="4D4D4D"/>
                                          </a:solidFill>
                                          <a:latin typeface="Cambria Math" charset="0"/>
                                        </a:rPr>
                                        <m:t>𝑦</m:t>
                                      </m:r>
                                    </m:e>
                                  </m:d>
                                </m:e>
                              </m:nary>
                            </m:e>
                          </m:func>
                        </m:e>
                      </m:func>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l="-2052" t="-153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402113211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Universal Method</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1366837"/>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Error is large, when we do not have enough base models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Random forest does not overfit even for large </a:t>
                </a:r>
                <a14:m>
                  <m:oMath xmlns:m="http://schemas.openxmlformats.org/officeDocument/2006/math">
                    <m:r>
                      <m:rPr>
                        <m:sty m:val="p"/>
                      </m:rPr>
                      <a:rPr lang="en-US" sz="2400" b="0" i="0" dirty="0" smtClean="0">
                        <a:solidFill>
                          <a:srgbClr val="4D4D4D"/>
                        </a:solidFill>
                        <a:latin typeface="Cambria Math" panose="02040503050406030204" pitchFamily="18" charset="0"/>
                      </a:rPr>
                      <m:t>M</m:t>
                    </m:r>
                  </m:oMath>
                </a14:m>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1366837"/>
              </a:xfrm>
              <a:prstGeom prst="rect">
                <a:avLst/>
              </a:prstGeom>
              <a:blipFill rotWithShape="1">
                <a:blip r:embed="rId4"/>
                <a:stretch>
                  <a:fillRect l="-2052" t="-6696"/>
                </a:stretch>
              </a:blipFill>
              <a:ln w="28575">
                <a:noFill/>
              </a:ln>
            </p:spPr>
            <p:txBody>
              <a:bodyPr/>
              <a:lstStyle/>
              <a:p>
                <a:r>
                  <a:rPr lang="ru-RU">
                    <a:noFill/>
                  </a:rPr>
                  <a:t> </a:t>
                </a:r>
              </a:p>
            </p:txBody>
          </p:sp>
        </mc:Fallback>
      </mc:AlternateContent>
      <p:pic>
        <p:nvPicPr>
          <p:cNvPr id="12" name="Picture 11" descr="A close up of a logo&#10;&#10;Description automatically generated">
            <a:extLst>
              <a:ext uri="{FF2B5EF4-FFF2-40B4-BE49-F238E27FC236}">
                <a16:creationId xmlns:a16="http://schemas.microsoft.com/office/drawing/2014/main" id="{02C6BD81-7327-0741-9725-D27A2841C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852" y="1917171"/>
            <a:ext cx="7236296" cy="4824197"/>
          </a:xfrm>
          <a:prstGeom prst="rect">
            <a:avLst/>
          </a:prstGeom>
        </p:spPr>
      </p:pic>
    </p:spTree>
    <p:extLst>
      <p:ext uri="{BB962C8B-B14F-4D97-AF65-F5344CB8AC3E}">
        <p14:creationId xmlns:p14="http://schemas.microsoft.com/office/powerpoint/2010/main" val="124892228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Out-of-bag</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Each tree uses approximately</a:t>
                </a:r>
                <a:r>
                  <a:rPr lang="ru-RU" sz="2400" dirty="0">
                    <a:solidFill>
                      <a:srgbClr val="4D4D4D"/>
                    </a:solidFill>
                  </a:rPr>
                  <a:t> </a:t>
                </a:r>
                <a:r>
                  <a:rPr lang="en-US" sz="2400" dirty="0">
                    <a:solidFill>
                      <a:srgbClr val="4D4D4D"/>
                    </a:solidFill>
                  </a:rPr>
                  <a:t>63% of the observations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 rest can be used as a validation set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𝑋</m:t>
                        </m:r>
                      </m:e>
                      <m:sub>
                        <m:r>
                          <a:rPr lang="en-US" sz="2400" b="0" i="1" smtClean="0">
                            <a:solidFill>
                              <a:srgbClr val="4D4D4D"/>
                            </a:solidFill>
                            <a:latin typeface="Cambria Math" panose="02040503050406030204" pitchFamily="18" charset="0"/>
                          </a:rPr>
                          <m:t>𝑚</m:t>
                        </m:r>
                      </m:sub>
                    </m:sSub>
                  </m:oMath>
                </a14:m>
                <a:r>
                  <a:rPr lang="ru-RU" sz="2400" dirty="0">
                    <a:solidFill>
                      <a:srgbClr val="4D4D4D"/>
                    </a:solidFill>
                  </a:rPr>
                  <a:t> – </a:t>
                </a:r>
                <a:r>
                  <a:rPr lang="en-US" sz="2400" dirty="0">
                    <a:solidFill>
                      <a:srgbClr val="4D4D4D"/>
                    </a:solidFill>
                  </a:rPr>
                  <a:t>t</a:t>
                </a:r>
                <a14:m>
                  <m:oMath xmlns:m="http://schemas.openxmlformats.org/officeDocument/2006/math">
                    <m:r>
                      <m:rPr>
                        <m:sty m:val="p"/>
                      </m:rPr>
                      <a:rPr lang="en-US" sz="2400" b="0" i="0" smtClean="0">
                        <a:solidFill>
                          <a:srgbClr val="4D4D4D"/>
                        </a:solidFill>
                        <a:latin typeface="Cambria Math" panose="02040503050406030204" pitchFamily="18" charset="0"/>
                      </a:rPr>
                      <m:t>raining</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dataset</m:t>
                    </m:r>
                    <m:r>
                      <a:rPr lang="en-US" sz="2400" b="0" i="0" smtClean="0">
                        <a:solidFill>
                          <a:srgbClr val="4D4D4D"/>
                        </a:solidFill>
                        <a:latin typeface="Cambria Math" panose="02040503050406030204" pitchFamily="18" charset="0"/>
                      </a:rPr>
                      <m:t> </m:t>
                    </m:r>
                    <m:r>
                      <m:rPr>
                        <m:sty m:val="p"/>
                      </m:rPr>
                      <a:rPr lang="en-US" sz="2400" b="0" i="0" smtClean="0">
                        <a:solidFill>
                          <a:srgbClr val="4D4D4D"/>
                        </a:solidFill>
                        <a:latin typeface="Cambria Math" panose="02040503050406030204" pitchFamily="18" charset="0"/>
                      </a:rPr>
                      <m:t>for</m:t>
                    </m:r>
                    <m:r>
                      <a:rPr lang="en-US" sz="2400" b="0" i="0" smtClean="0">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𝑥</m:t>
                        </m:r>
                      </m:e>
                    </m:d>
                  </m:oMath>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can estimate error</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i="1">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𝐿</m:t>
                          </m:r>
                        </m:e>
                        <m:sub>
                          <m:r>
                            <a:rPr lang="en-US" sz="2400" b="0" i="1" smtClean="0">
                              <a:solidFill>
                                <a:srgbClr val="4D4D4D"/>
                              </a:solidFill>
                              <a:latin typeface="Cambria Math" panose="02040503050406030204" pitchFamily="18" charset="0"/>
                            </a:rPr>
                            <m:t>𝑣𝑎𝑙</m:t>
                          </m:r>
                        </m:sub>
                      </m:sSub>
                      <m:r>
                        <a:rPr lang="en-US" sz="2400" i="1">
                          <a:solidFill>
                            <a:srgbClr val="4D4D4D"/>
                          </a:solidFill>
                          <a:latin typeface="Cambria Math" charset="0"/>
                        </a:rPr>
                        <m:t>=</m:t>
                      </m:r>
                      <m:f>
                        <m:fPr>
                          <m:ctrlPr>
                            <a:rPr lang="mr-IN" sz="2400" i="1">
                              <a:solidFill>
                                <a:srgbClr val="4D4D4D"/>
                              </a:solidFill>
                              <a:latin typeface="Cambria Math" panose="02040503050406030204" pitchFamily="18" charset="0"/>
                            </a:rPr>
                          </m:ctrlPr>
                        </m:fPr>
                        <m:num>
                          <m:r>
                            <a:rPr lang="en-US" sz="2400" i="1">
                              <a:solidFill>
                                <a:srgbClr val="4D4D4D"/>
                              </a:solidFill>
                              <a:latin typeface="Cambria Math" charset="0"/>
                            </a:rPr>
                            <m:t>1</m:t>
                          </m:r>
                        </m:num>
                        <m:den>
                          <m:r>
                            <a:rPr lang="en-US" sz="2400" b="0" i="1" smtClean="0">
                              <a:solidFill>
                                <a:srgbClr val="4D4D4D"/>
                              </a:solidFill>
                              <a:latin typeface="Cambria Math" panose="02040503050406030204" pitchFamily="18" charset="0"/>
                            </a:rPr>
                            <m:t>𝑁</m:t>
                          </m:r>
                        </m:den>
                      </m:f>
                      <m:nary>
                        <m:naryPr>
                          <m:chr m:val="∑"/>
                          <m:ctrlPr>
                            <a:rPr lang="is-IS" sz="2400" i="1">
                              <a:solidFill>
                                <a:srgbClr val="4D4D4D"/>
                              </a:solidFill>
                              <a:latin typeface="Cambria Math" panose="02040503050406030204" pitchFamily="18" charset="0"/>
                            </a:rPr>
                          </m:ctrlPr>
                        </m:naryPr>
                        <m:sub>
                          <m:r>
                            <m:rPr>
                              <m:brk m:alnAt="23"/>
                            </m:rPr>
                            <a:rPr lang="en-US" sz="2400" i="1">
                              <a:solidFill>
                                <a:srgbClr val="4D4D4D"/>
                              </a:solidFill>
                              <a:latin typeface="Cambria Math" charset="0"/>
                            </a:rPr>
                            <m:t>𝑖</m:t>
                          </m:r>
                          <m:r>
                            <a:rPr lang="en-US" sz="2400" i="1">
                              <a:solidFill>
                                <a:srgbClr val="4D4D4D"/>
                              </a:solidFill>
                              <a:latin typeface="Cambria Math" charset="0"/>
                            </a:rPr>
                            <m:t>=1</m:t>
                          </m:r>
                        </m:sub>
                        <m:sup>
                          <m:r>
                            <a:rPr lang="en-US" sz="2400" b="0" i="1" smtClean="0">
                              <a:solidFill>
                                <a:srgbClr val="4D4D4D"/>
                              </a:solidFill>
                              <a:latin typeface="Cambria Math" panose="02040503050406030204" pitchFamily="18" charset="0"/>
                            </a:rPr>
                            <m:t>𝑁</m:t>
                          </m:r>
                        </m:sup>
                        <m:e>
                          <m:r>
                            <a:rPr lang="en-US" sz="2400" b="0" i="1" smtClean="0">
                              <a:solidFill>
                                <a:srgbClr val="4D4D4D"/>
                              </a:solidFill>
                              <a:latin typeface="Cambria Math" panose="02040503050406030204" pitchFamily="18" charset="0"/>
                            </a:rPr>
                            <m:t>𝑙</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m:t>
                              </m:r>
                              <m:f>
                                <m:fPr>
                                  <m:ctrlPr>
                                    <a:rPr lang="mr-IN" sz="2400" i="1">
                                      <a:solidFill>
                                        <a:srgbClr val="4D4D4D"/>
                                      </a:solidFill>
                                      <a:latin typeface="Cambria Math" panose="02040503050406030204" pitchFamily="18" charset="0"/>
                                    </a:rPr>
                                  </m:ctrlPr>
                                </m:fPr>
                                <m:num>
                                  <m:r>
                                    <a:rPr lang="en-US" sz="2400" i="1">
                                      <a:solidFill>
                                        <a:srgbClr val="4D4D4D"/>
                                      </a:solidFill>
                                      <a:latin typeface="Cambria Math" charset="0"/>
                                    </a:rPr>
                                    <m:t>1</m:t>
                                  </m:r>
                                </m:num>
                                <m:den>
                                  <m:nary>
                                    <m:naryPr>
                                      <m:chr m:val="∑"/>
                                      <m:ctrlPr>
                                        <a:rPr lang="is-I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charset="0"/>
                                        </a:rPr>
                                        <m:t>=</m:t>
                                      </m:r>
                                      <m:r>
                                        <a:rPr lang="en-US" sz="2400" i="1" smtClean="0">
                                          <a:solidFill>
                                            <a:srgbClr val="4D4D4D"/>
                                          </a:solidFill>
                                          <a:latin typeface="Cambria Math" charset="0"/>
                                        </a:rPr>
                                        <m:t>1</m:t>
                                      </m:r>
                                    </m:sub>
                                    <m:sup>
                                      <m:r>
                                        <a:rPr lang="en-US" sz="2400" b="0" i="1" smtClean="0">
                                          <a:solidFill>
                                            <a:srgbClr val="4D4D4D"/>
                                          </a:solidFill>
                                          <a:latin typeface="Cambria Math" panose="02040503050406030204" pitchFamily="18" charset="0"/>
                                        </a:rPr>
                                        <m:t>𝑀</m:t>
                                      </m:r>
                                    </m:sup>
                                    <m:e>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𝑖</m:t>
                                              </m:r>
                                            </m:sub>
                                          </m:sSub>
                                          <m:r>
                                            <a:rPr lang="en-US" sz="2400" i="1">
                                              <a:solidFill>
                                                <a:srgbClr val="4D4D4D"/>
                                              </a:solidFill>
                                              <a:latin typeface="Cambria Math"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𝑋</m:t>
                                              </m:r>
                                            </m:e>
                                            <m:sub>
                                              <m:r>
                                                <a:rPr lang="en-US" sz="2400" b="0" i="1" smtClean="0">
                                                  <a:solidFill>
                                                    <a:srgbClr val="4D4D4D"/>
                                                  </a:solidFill>
                                                  <a:latin typeface="Cambria Math" panose="02040503050406030204" pitchFamily="18" charset="0"/>
                                                </a:rPr>
                                                <m:t>𝑚</m:t>
                                              </m:r>
                                            </m:sub>
                                          </m:sSub>
                                        </m:e>
                                      </m:d>
                                    </m:e>
                                  </m:nary>
                                </m:den>
                              </m:f>
                              <m:nary>
                                <m:naryPr>
                                  <m:chr m:val="∑"/>
                                  <m:ctrlPr>
                                    <a:rPr lang="is-IS" sz="2400" i="1">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𝑚</m:t>
                                  </m:r>
                                  <m:r>
                                    <a:rPr lang="en-US" sz="2400" i="1">
                                      <a:solidFill>
                                        <a:srgbClr val="4D4D4D"/>
                                      </a:solidFill>
                                      <a:latin typeface="Cambria Math" charset="0"/>
                                    </a:rPr>
                                    <m:t>=1</m:t>
                                  </m:r>
                                </m:sub>
                                <m:sup>
                                  <m:r>
                                    <a:rPr lang="en-US" sz="2400" b="0" i="1" smtClean="0">
                                      <a:solidFill>
                                        <a:srgbClr val="4D4D4D"/>
                                      </a:solidFill>
                                      <a:latin typeface="Cambria Math" panose="02040503050406030204" pitchFamily="18" charset="0"/>
                                    </a:rPr>
                                    <m:t>𝑀</m:t>
                                  </m:r>
                                </m:sup>
                                <m:e>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𝑥</m:t>
                                          </m:r>
                                        </m:e>
                                        <m:sub>
                                          <m:r>
                                            <a:rPr lang="en-US" sz="2400" i="1">
                                              <a:solidFill>
                                                <a:srgbClr val="4D4D4D"/>
                                              </a:solidFill>
                                              <a:latin typeface="Cambria Math" charset="0"/>
                                            </a:rPr>
                                            <m:t>𝑖</m:t>
                                          </m:r>
                                        </m:sub>
                                      </m:sSub>
                                      <m:r>
                                        <a:rPr lang="en-US" sz="2400" i="1">
                                          <a:solidFill>
                                            <a:srgbClr val="4D4D4D"/>
                                          </a:solidFill>
                                          <a:latin typeface="Cambria Math"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charset="0"/>
                                            </a:rPr>
                                            <m:t>𝑋</m:t>
                                          </m:r>
                                        </m:e>
                                        <m:sub>
                                          <m:r>
                                            <a:rPr lang="en-US" sz="2400" b="0" i="1" smtClean="0">
                                              <a:solidFill>
                                                <a:srgbClr val="4D4D4D"/>
                                              </a:solidFill>
                                              <a:latin typeface="Cambria Math" panose="02040503050406030204" pitchFamily="18" charset="0"/>
                                            </a:rPr>
                                            <m:t>𝑚</m:t>
                                          </m:r>
                                        </m:sub>
                                      </m:sSub>
                                    </m:e>
                                  </m:d>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e>
                              </m:nary>
                            </m:e>
                          </m:d>
                        </m:e>
                      </m:nary>
                    </m:oMath>
                  </m:oMathPara>
                </a14:m>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l="-2052" t="-153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76803511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Feature Importance</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471552" cy="5589459"/>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Mix the column with the feature of interest in the test dataset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Evaluate the model</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a:solidFill>
                  <a:srgbClr val="3A3A3A"/>
                </a:solidFill>
              </a:rPr>
              <a:t>The more is the drop in the prediction quality, the more important is the feature</a:t>
            </a:r>
          </a:p>
        </p:txBody>
      </p:sp>
    </p:spTree>
    <p:extLst>
      <p:ext uri="{BB962C8B-B14F-4D97-AF65-F5344CB8AC3E}">
        <p14:creationId xmlns:p14="http://schemas.microsoft.com/office/powerpoint/2010/main" val="133848570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endParaRPr lang="ru-RU" sz="3200" b="1" dirty="0">
              <a:solidFill>
                <a:srgbClr val="A26D6A"/>
              </a:solidFill>
              <a:cs typeface="Times New Roman" pitchFamily="18" charset="0"/>
            </a:endParaRPr>
          </a:p>
        </p:txBody>
      </p:sp>
      <p:sp>
        <p:nvSpPr>
          <p:cNvPr id="26" name="Rounded Rectangle 7">
            <a:extLst>
              <a:ext uri="{FF2B5EF4-FFF2-40B4-BE49-F238E27FC236}">
                <a16:creationId xmlns:a16="http://schemas.microsoft.com/office/drawing/2014/main" id="{AC2EDD2C-8ED3-3C4C-8855-0EDEFD08BBC0}"/>
              </a:ext>
            </a:extLst>
          </p:cNvPr>
          <p:cNvSpPr/>
          <p:nvPr/>
        </p:nvSpPr>
        <p:spPr>
          <a:xfrm>
            <a:off x="997541" y="2952208"/>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sz="2200" dirty="0">
                <a:solidFill>
                  <a:srgbClr val="4D4D4D"/>
                </a:solidFill>
              </a:rPr>
              <a:t>1</a:t>
            </a:r>
            <a:r>
              <a:rPr lang="en-US" sz="2200" dirty="0">
                <a:solidFill>
                  <a:srgbClr val="4D4D4D"/>
                </a:solidFill>
              </a:rPr>
              <a:t>.000.000</a:t>
            </a:r>
            <a:endParaRPr lang="ru-RU" sz="2200" dirty="0">
              <a:solidFill>
                <a:srgbClr val="4D4D4D"/>
              </a:solidFill>
            </a:endParaRPr>
          </a:p>
        </p:txBody>
      </p:sp>
      <p:sp>
        <p:nvSpPr>
          <p:cNvPr id="27" name="Rounded Rectangle 8">
            <a:extLst>
              <a:ext uri="{FF2B5EF4-FFF2-40B4-BE49-F238E27FC236}">
                <a16:creationId xmlns:a16="http://schemas.microsoft.com/office/drawing/2014/main" id="{1C0C1677-A5CD-0F4E-80B8-74E76517EF96}"/>
              </a:ext>
            </a:extLst>
          </p:cNvPr>
          <p:cNvSpPr/>
          <p:nvPr/>
        </p:nvSpPr>
        <p:spPr>
          <a:xfrm>
            <a:off x="3076204" y="2952208"/>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2.000.000</a:t>
            </a:r>
            <a:endParaRPr lang="ru-RU" sz="2200" dirty="0">
              <a:solidFill>
                <a:srgbClr val="4D4D4D"/>
              </a:solidFill>
            </a:endParaRPr>
          </a:p>
        </p:txBody>
      </p:sp>
      <p:sp>
        <p:nvSpPr>
          <p:cNvPr id="28" name="Rounded Rectangle 9">
            <a:extLst>
              <a:ext uri="{FF2B5EF4-FFF2-40B4-BE49-F238E27FC236}">
                <a16:creationId xmlns:a16="http://schemas.microsoft.com/office/drawing/2014/main" id="{686F4B39-382C-C84C-994A-8570A2937187}"/>
              </a:ext>
            </a:extLst>
          </p:cNvPr>
          <p:cNvSpPr/>
          <p:nvPr/>
        </p:nvSpPr>
        <p:spPr>
          <a:xfrm>
            <a:off x="4749310" y="2941089"/>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sz="2200" dirty="0">
                <a:solidFill>
                  <a:srgbClr val="4D4D4D"/>
                </a:solidFill>
              </a:rPr>
              <a:t>1</a:t>
            </a:r>
            <a:r>
              <a:rPr lang="en-US" sz="2200" dirty="0">
                <a:solidFill>
                  <a:srgbClr val="4D4D4D"/>
                </a:solidFill>
              </a:rPr>
              <a:t>.000.000</a:t>
            </a:r>
            <a:endParaRPr lang="ru-RU" sz="2200" dirty="0">
              <a:solidFill>
                <a:srgbClr val="4D4D4D"/>
              </a:solidFill>
            </a:endParaRPr>
          </a:p>
        </p:txBody>
      </p:sp>
      <p:sp>
        <p:nvSpPr>
          <p:cNvPr id="29" name="Rounded Rectangle 10">
            <a:extLst>
              <a:ext uri="{FF2B5EF4-FFF2-40B4-BE49-F238E27FC236}">
                <a16:creationId xmlns:a16="http://schemas.microsoft.com/office/drawing/2014/main" id="{CA1D58F8-2CBD-E743-A773-620F83F1B14A}"/>
              </a:ext>
            </a:extLst>
          </p:cNvPr>
          <p:cNvSpPr/>
          <p:nvPr/>
        </p:nvSpPr>
        <p:spPr>
          <a:xfrm>
            <a:off x="6732240" y="2941089"/>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3.000.000</a:t>
            </a:r>
            <a:endParaRPr lang="ru-RU" sz="2200" dirty="0">
              <a:solidFill>
                <a:srgbClr val="4D4D4D"/>
              </a:solidFill>
            </a:endParaRPr>
          </a:p>
        </p:txBody>
      </p:sp>
      <p:cxnSp>
        <p:nvCxnSpPr>
          <p:cNvPr id="30" name="Straight Arrow Connector 15">
            <a:extLst>
              <a:ext uri="{FF2B5EF4-FFF2-40B4-BE49-F238E27FC236}">
                <a16:creationId xmlns:a16="http://schemas.microsoft.com/office/drawing/2014/main" id="{2EB7A179-128B-4F49-931C-9333CBF1B5DA}"/>
              </a:ext>
            </a:extLst>
          </p:cNvPr>
          <p:cNvCxnSpPr>
            <a:cxnSpLocks/>
            <a:endCxn id="26" idx="0"/>
          </p:cNvCxnSpPr>
          <p:nvPr/>
        </p:nvCxnSpPr>
        <p:spPr>
          <a:xfrm flipH="1">
            <a:off x="1717621" y="2492896"/>
            <a:ext cx="1090184" cy="459312"/>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18">
            <a:extLst>
              <a:ext uri="{FF2B5EF4-FFF2-40B4-BE49-F238E27FC236}">
                <a16:creationId xmlns:a16="http://schemas.microsoft.com/office/drawing/2014/main" id="{1C4951FB-DC19-4C49-9139-74C1FB998BA7}"/>
              </a:ext>
            </a:extLst>
          </p:cNvPr>
          <p:cNvCxnSpPr>
            <a:cxnSpLocks/>
          </p:cNvCxnSpPr>
          <p:nvPr/>
        </p:nvCxnSpPr>
        <p:spPr>
          <a:xfrm>
            <a:off x="2807804" y="2492896"/>
            <a:ext cx="988480" cy="459312"/>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22">
            <a:extLst>
              <a:ext uri="{FF2B5EF4-FFF2-40B4-BE49-F238E27FC236}">
                <a16:creationId xmlns:a16="http://schemas.microsoft.com/office/drawing/2014/main" id="{716B5DDA-1A46-A748-BA2D-7878EC5C4DCF}"/>
              </a:ext>
            </a:extLst>
          </p:cNvPr>
          <p:cNvCxnSpPr>
            <a:cxnSpLocks/>
          </p:cNvCxnSpPr>
          <p:nvPr/>
        </p:nvCxnSpPr>
        <p:spPr>
          <a:xfrm flipH="1">
            <a:off x="5469390" y="2492896"/>
            <a:ext cx="926216" cy="44819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23">
            <a:extLst>
              <a:ext uri="{FF2B5EF4-FFF2-40B4-BE49-F238E27FC236}">
                <a16:creationId xmlns:a16="http://schemas.microsoft.com/office/drawing/2014/main" id="{C9B4C51A-8C47-4947-AAF5-6AF675E5630F}"/>
              </a:ext>
            </a:extLst>
          </p:cNvPr>
          <p:cNvCxnSpPr>
            <a:cxnSpLocks/>
          </p:cNvCxnSpPr>
          <p:nvPr/>
        </p:nvCxnSpPr>
        <p:spPr>
          <a:xfrm>
            <a:off x="6395604" y="2492896"/>
            <a:ext cx="1169586" cy="44819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9ED58C49-3546-AB44-9DF6-54D18A801875}"/>
              </a:ext>
            </a:extLst>
          </p:cNvPr>
          <p:cNvSpPr txBox="1"/>
          <p:nvPr/>
        </p:nvSpPr>
        <p:spPr>
          <a:xfrm>
            <a:off x="2966236" y="1404040"/>
            <a:ext cx="568169" cy="430887"/>
          </a:xfrm>
          <a:prstGeom prst="rect">
            <a:avLst/>
          </a:prstGeom>
          <a:noFill/>
        </p:spPr>
        <p:txBody>
          <a:bodyPr wrap="none" rtlCol="0">
            <a:spAutoFit/>
          </a:bodyPr>
          <a:lstStyle/>
          <a:p>
            <a:r>
              <a:rPr lang="en-US" sz="2200" dirty="0">
                <a:solidFill>
                  <a:srgbClr val="4D4D4D"/>
                </a:solidFill>
              </a:rPr>
              <a:t>yes</a:t>
            </a:r>
            <a:endParaRPr lang="ru-RU" sz="2200" dirty="0">
              <a:solidFill>
                <a:srgbClr val="4D4D4D"/>
              </a:solidFill>
            </a:endParaRPr>
          </a:p>
        </p:txBody>
      </p:sp>
      <p:sp>
        <p:nvSpPr>
          <p:cNvPr id="35" name="TextBox 34">
            <a:extLst>
              <a:ext uri="{FF2B5EF4-FFF2-40B4-BE49-F238E27FC236}">
                <a16:creationId xmlns:a16="http://schemas.microsoft.com/office/drawing/2014/main" id="{E8362BAB-9DD1-754C-A3FA-36B71E1B410D}"/>
              </a:ext>
            </a:extLst>
          </p:cNvPr>
          <p:cNvSpPr txBox="1"/>
          <p:nvPr/>
        </p:nvSpPr>
        <p:spPr>
          <a:xfrm>
            <a:off x="5754289" y="1378011"/>
            <a:ext cx="497252" cy="430887"/>
          </a:xfrm>
          <a:prstGeom prst="rect">
            <a:avLst/>
          </a:prstGeom>
          <a:noFill/>
        </p:spPr>
        <p:txBody>
          <a:bodyPr wrap="none" rtlCol="0">
            <a:spAutoFit/>
          </a:bodyPr>
          <a:lstStyle/>
          <a:p>
            <a:r>
              <a:rPr lang="en-US" sz="2200" dirty="0">
                <a:solidFill>
                  <a:srgbClr val="4D4D4D"/>
                </a:solidFill>
              </a:rPr>
              <a:t>no</a:t>
            </a:r>
            <a:endParaRPr lang="ru-RU" sz="2200" dirty="0">
              <a:solidFill>
                <a:srgbClr val="4D4D4D"/>
              </a:solidFill>
            </a:endParaRPr>
          </a:p>
        </p:txBody>
      </p:sp>
      <p:sp>
        <p:nvSpPr>
          <p:cNvPr id="36" name="TextBox 35">
            <a:extLst>
              <a:ext uri="{FF2B5EF4-FFF2-40B4-BE49-F238E27FC236}">
                <a16:creationId xmlns:a16="http://schemas.microsoft.com/office/drawing/2014/main" id="{7149B76C-31E7-2D45-AF04-02EE078DF051}"/>
              </a:ext>
            </a:extLst>
          </p:cNvPr>
          <p:cNvSpPr txBox="1"/>
          <p:nvPr/>
        </p:nvSpPr>
        <p:spPr>
          <a:xfrm>
            <a:off x="1433536" y="2487142"/>
            <a:ext cx="568169" cy="430887"/>
          </a:xfrm>
          <a:prstGeom prst="rect">
            <a:avLst/>
          </a:prstGeom>
          <a:noFill/>
        </p:spPr>
        <p:txBody>
          <a:bodyPr wrap="none" rtlCol="0">
            <a:spAutoFit/>
          </a:bodyPr>
          <a:lstStyle/>
          <a:p>
            <a:r>
              <a:rPr lang="en-US" sz="2200" dirty="0">
                <a:solidFill>
                  <a:srgbClr val="4D4D4D"/>
                </a:solidFill>
              </a:rPr>
              <a:t>yes</a:t>
            </a:r>
            <a:endParaRPr lang="ru-RU" sz="2200" dirty="0">
              <a:solidFill>
                <a:srgbClr val="4D4D4D"/>
              </a:solidFill>
            </a:endParaRPr>
          </a:p>
        </p:txBody>
      </p:sp>
      <p:sp>
        <p:nvSpPr>
          <p:cNvPr id="37" name="TextBox 36">
            <a:extLst>
              <a:ext uri="{FF2B5EF4-FFF2-40B4-BE49-F238E27FC236}">
                <a16:creationId xmlns:a16="http://schemas.microsoft.com/office/drawing/2014/main" id="{5A3B963D-E84A-B840-BFB7-57242B5B1F5A}"/>
              </a:ext>
            </a:extLst>
          </p:cNvPr>
          <p:cNvSpPr txBox="1"/>
          <p:nvPr/>
        </p:nvSpPr>
        <p:spPr>
          <a:xfrm>
            <a:off x="3356293" y="2462213"/>
            <a:ext cx="497252" cy="430887"/>
          </a:xfrm>
          <a:prstGeom prst="rect">
            <a:avLst/>
          </a:prstGeom>
          <a:noFill/>
        </p:spPr>
        <p:txBody>
          <a:bodyPr wrap="none" rtlCol="0">
            <a:spAutoFit/>
          </a:bodyPr>
          <a:lstStyle/>
          <a:p>
            <a:r>
              <a:rPr lang="en-US" sz="2200" dirty="0">
                <a:solidFill>
                  <a:srgbClr val="4D4D4D"/>
                </a:solidFill>
              </a:rPr>
              <a:t>no</a:t>
            </a:r>
            <a:endParaRPr lang="ru-RU" sz="2200" dirty="0">
              <a:solidFill>
                <a:srgbClr val="4D4D4D"/>
              </a:solidFill>
            </a:endParaRPr>
          </a:p>
        </p:txBody>
      </p:sp>
      <p:sp>
        <p:nvSpPr>
          <p:cNvPr id="38" name="TextBox 37">
            <a:extLst>
              <a:ext uri="{FF2B5EF4-FFF2-40B4-BE49-F238E27FC236}">
                <a16:creationId xmlns:a16="http://schemas.microsoft.com/office/drawing/2014/main" id="{85D04843-9DEB-9147-9607-B2FBD3CC5F90}"/>
              </a:ext>
            </a:extLst>
          </p:cNvPr>
          <p:cNvSpPr txBox="1"/>
          <p:nvPr/>
        </p:nvSpPr>
        <p:spPr>
          <a:xfrm>
            <a:off x="5208133" y="2495613"/>
            <a:ext cx="568169" cy="430887"/>
          </a:xfrm>
          <a:prstGeom prst="rect">
            <a:avLst/>
          </a:prstGeom>
          <a:noFill/>
        </p:spPr>
        <p:txBody>
          <a:bodyPr wrap="none" rtlCol="0">
            <a:spAutoFit/>
          </a:bodyPr>
          <a:lstStyle/>
          <a:p>
            <a:r>
              <a:rPr lang="en-US" sz="2200" dirty="0">
                <a:solidFill>
                  <a:srgbClr val="4D4D4D"/>
                </a:solidFill>
              </a:rPr>
              <a:t>yes</a:t>
            </a:r>
            <a:endParaRPr lang="ru-RU" sz="2200" dirty="0">
              <a:solidFill>
                <a:srgbClr val="4D4D4D"/>
              </a:solidFill>
            </a:endParaRPr>
          </a:p>
        </p:txBody>
      </p:sp>
      <p:sp>
        <p:nvSpPr>
          <p:cNvPr id="39" name="TextBox 38">
            <a:extLst>
              <a:ext uri="{FF2B5EF4-FFF2-40B4-BE49-F238E27FC236}">
                <a16:creationId xmlns:a16="http://schemas.microsoft.com/office/drawing/2014/main" id="{53744C51-7A0C-EB4E-A7DA-C4BF5E294A7A}"/>
              </a:ext>
            </a:extLst>
          </p:cNvPr>
          <p:cNvSpPr txBox="1"/>
          <p:nvPr/>
        </p:nvSpPr>
        <p:spPr>
          <a:xfrm>
            <a:off x="7130889" y="2476506"/>
            <a:ext cx="497252" cy="430887"/>
          </a:xfrm>
          <a:prstGeom prst="rect">
            <a:avLst/>
          </a:prstGeom>
          <a:noFill/>
        </p:spPr>
        <p:txBody>
          <a:bodyPr wrap="none" rtlCol="0">
            <a:spAutoFit/>
          </a:bodyPr>
          <a:lstStyle/>
          <a:p>
            <a:r>
              <a:rPr lang="en-US" sz="2200" dirty="0">
                <a:solidFill>
                  <a:srgbClr val="4D4D4D"/>
                </a:solidFill>
              </a:rPr>
              <a:t>no</a:t>
            </a:r>
            <a:endParaRPr lang="ru-RU" sz="2200" dirty="0">
              <a:solidFill>
                <a:srgbClr val="4D4D4D"/>
              </a:solidFill>
            </a:endParaRPr>
          </a:p>
        </p:txBody>
      </p:sp>
      <p:sp>
        <p:nvSpPr>
          <p:cNvPr id="40" name="Rounded Rectangle 4">
            <a:extLst>
              <a:ext uri="{FF2B5EF4-FFF2-40B4-BE49-F238E27FC236}">
                <a16:creationId xmlns:a16="http://schemas.microsoft.com/office/drawing/2014/main" id="{9FE6473A-9BEC-AE4A-B04D-CF2A40362685}"/>
              </a:ext>
            </a:extLst>
          </p:cNvPr>
          <p:cNvSpPr/>
          <p:nvPr/>
        </p:nvSpPr>
        <p:spPr>
          <a:xfrm>
            <a:off x="1835696" y="1960702"/>
            <a:ext cx="1944216" cy="532194"/>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distance &lt; </a:t>
            </a:r>
            <a:r>
              <a:rPr lang="ru-RU" sz="2200" dirty="0">
                <a:solidFill>
                  <a:srgbClr val="4D4D4D"/>
                </a:solidFill>
              </a:rPr>
              <a:t>200</a:t>
            </a:r>
          </a:p>
        </p:txBody>
      </p:sp>
      <p:sp>
        <p:nvSpPr>
          <p:cNvPr id="41" name="Rounded Rectangle 6">
            <a:extLst>
              <a:ext uri="{FF2B5EF4-FFF2-40B4-BE49-F238E27FC236}">
                <a16:creationId xmlns:a16="http://schemas.microsoft.com/office/drawing/2014/main" id="{203F974B-6F3B-6343-BCAD-66EF5B8EA145}"/>
              </a:ext>
            </a:extLst>
          </p:cNvPr>
          <p:cNvSpPr/>
          <p:nvPr/>
        </p:nvSpPr>
        <p:spPr>
          <a:xfrm>
            <a:off x="5423496" y="1960702"/>
            <a:ext cx="1944216" cy="532194"/>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area</a:t>
            </a:r>
            <a:r>
              <a:rPr lang="ru-RU" sz="2200" dirty="0">
                <a:solidFill>
                  <a:srgbClr val="4D4D4D"/>
                </a:solidFill>
              </a:rPr>
              <a:t> </a:t>
            </a:r>
            <a:r>
              <a:rPr lang="en-US" sz="2200" dirty="0">
                <a:solidFill>
                  <a:srgbClr val="4D4D4D"/>
                </a:solidFill>
              </a:rPr>
              <a:t>&lt; </a:t>
            </a:r>
            <a:r>
              <a:rPr lang="ru-RU" sz="2200" dirty="0">
                <a:solidFill>
                  <a:srgbClr val="4D4D4D"/>
                </a:solidFill>
              </a:rPr>
              <a:t>40</a:t>
            </a:r>
          </a:p>
        </p:txBody>
      </p:sp>
      <p:cxnSp>
        <p:nvCxnSpPr>
          <p:cNvPr id="42" name="Straight Arrow Connector 11">
            <a:extLst>
              <a:ext uri="{FF2B5EF4-FFF2-40B4-BE49-F238E27FC236}">
                <a16:creationId xmlns:a16="http://schemas.microsoft.com/office/drawing/2014/main" id="{41B03327-670F-A64A-A713-3D7D75C5C57A}"/>
              </a:ext>
            </a:extLst>
          </p:cNvPr>
          <p:cNvCxnSpPr/>
          <p:nvPr/>
        </p:nvCxnSpPr>
        <p:spPr>
          <a:xfrm flipH="1">
            <a:off x="2807804" y="1506719"/>
            <a:ext cx="1764196" cy="45398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12">
            <a:extLst>
              <a:ext uri="{FF2B5EF4-FFF2-40B4-BE49-F238E27FC236}">
                <a16:creationId xmlns:a16="http://schemas.microsoft.com/office/drawing/2014/main" id="{828A7582-D131-8946-8742-38A8C3D31D4C}"/>
              </a:ext>
            </a:extLst>
          </p:cNvPr>
          <p:cNvCxnSpPr>
            <a:cxnSpLocks/>
          </p:cNvCxnSpPr>
          <p:nvPr/>
        </p:nvCxnSpPr>
        <p:spPr>
          <a:xfrm>
            <a:off x="4572000" y="1506719"/>
            <a:ext cx="1823604" cy="45398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44" name="Rounded Rectangle 2">
            <a:extLst>
              <a:ext uri="{FF2B5EF4-FFF2-40B4-BE49-F238E27FC236}">
                <a16:creationId xmlns:a16="http://schemas.microsoft.com/office/drawing/2014/main" id="{A93FF838-6794-3444-B63A-6A371C01D9CD}"/>
              </a:ext>
            </a:extLst>
          </p:cNvPr>
          <p:cNvSpPr/>
          <p:nvPr/>
        </p:nvSpPr>
        <p:spPr>
          <a:xfrm>
            <a:off x="3599892" y="1074671"/>
            <a:ext cx="1944216"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Floor</a:t>
            </a:r>
            <a:r>
              <a:rPr lang="ru-RU" sz="2200" dirty="0">
                <a:solidFill>
                  <a:srgbClr val="4D4D4D"/>
                </a:solidFill>
              </a:rPr>
              <a:t> </a:t>
            </a:r>
            <a:r>
              <a:rPr lang="en-US" sz="2200" dirty="0">
                <a:solidFill>
                  <a:srgbClr val="4D4D4D"/>
                </a:solidFill>
              </a:rPr>
              <a:t>&lt; 3</a:t>
            </a:r>
            <a:endParaRPr lang="ru-RU" sz="2200" dirty="0">
              <a:solidFill>
                <a:srgbClr val="4D4D4D"/>
              </a:solidFill>
            </a:endParaRPr>
          </a:p>
        </p:txBody>
      </p:sp>
    </p:spTree>
    <p:extLst>
      <p:ext uri="{BB962C8B-B14F-4D97-AF65-F5344CB8AC3E}">
        <p14:creationId xmlns:p14="http://schemas.microsoft.com/office/powerpoint/2010/main" val="212436472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Random Forest — bagging-based algorithm, where we use decision trees as base models and reduce their correlation using random subspaces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Method does not have any hyperparameters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can evaluate generalization ability without validation set</a:t>
            </a:r>
          </a:p>
        </p:txBody>
      </p:sp>
    </p:spTree>
    <p:extLst>
      <p:ext uri="{BB962C8B-B14F-4D97-AF65-F5344CB8AC3E}">
        <p14:creationId xmlns:p14="http://schemas.microsoft.com/office/powerpoint/2010/main" val="11174855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Random Forest: Example</a:t>
            </a:r>
            <a:endParaRPr lang="ru-RU" sz="3200" b="1" dirty="0">
              <a:solidFill>
                <a:srgbClr val="A26D6A"/>
              </a:solidFill>
            </a:endParaRPr>
          </a:p>
        </p:txBody>
      </p:sp>
    </p:spTree>
    <p:extLst>
      <p:ext uri="{BB962C8B-B14F-4D97-AF65-F5344CB8AC3E}">
        <p14:creationId xmlns:p14="http://schemas.microsoft.com/office/powerpoint/2010/main" val="287529966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Boosting Idea</a:t>
            </a:r>
            <a:endParaRPr lang="ru-RU" sz="3200" b="1" dirty="0">
              <a:solidFill>
                <a:srgbClr val="A26D6A"/>
              </a:solidFill>
            </a:endParaRPr>
          </a:p>
        </p:txBody>
      </p:sp>
    </p:spTree>
    <p:extLst>
      <p:ext uri="{BB962C8B-B14F-4D97-AF65-F5344CB8AC3E}">
        <p14:creationId xmlns:p14="http://schemas.microsoft.com/office/powerpoint/2010/main" val="402712386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Base Models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 …,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oMath>
                </a14:m>
                <a:r>
                  <a:rPr lang="en-US" sz="2400" dirty="0">
                    <a:solidFill>
                      <a:srgbClr val="4D4D4D"/>
                    </a:solidFill>
                  </a:rPr>
                  <a:t> — base models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How to build </a:t>
                </a:r>
                <a14:m>
                  <m:oMath xmlns:m="http://schemas.openxmlformats.org/officeDocument/2006/math">
                    <m:r>
                      <m:rPr>
                        <m:sty m:val="p"/>
                      </m:rPr>
                      <a:rPr lang="en-US" sz="2400" b="0" i="0" dirty="0" smtClean="0">
                        <a:solidFill>
                          <a:srgbClr val="4D4D4D"/>
                        </a:solidFill>
                        <a:latin typeface="Cambria Math" panose="02040503050406030204" pitchFamily="18" charset="0"/>
                      </a:rPr>
                      <m:t>M</m:t>
                    </m:r>
                  </m:oMath>
                </a14:m>
                <a:r>
                  <a:rPr lang="en-US" sz="2400" dirty="0">
                    <a:solidFill>
                      <a:srgbClr val="4D4D4D"/>
                    </a:solidFill>
                  </a:rPr>
                  <a:t> </a:t>
                </a:r>
                <a:r>
                  <a:rPr lang="en-US" sz="2400" b="1" dirty="0">
                    <a:solidFill>
                      <a:srgbClr val="4D4D4D"/>
                    </a:solidFill>
                  </a:rPr>
                  <a:t>different</a:t>
                </a:r>
                <a:r>
                  <a:rPr lang="en-US" sz="2400" dirty="0">
                    <a:solidFill>
                      <a:srgbClr val="4D4D4D"/>
                    </a:solidFill>
                  </a:rPr>
                  <a:t> models using only </a:t>
                </a:r>
                <a:r>
                  <a:rPr lang="en-US" sz="2400" b="1" dirty="0">
                    <a:solidFill>
                      <a:srgbClr val="4D4D4D"/>
                    </a:solidFill>
                  </a:rPr>
                  <a:t>1</a:t>
                </a:r>
                <a:r>
                  <a:rPr lang="en-US" sz="2400" dirty="0">
                    <a:solidFill>
                      <a:srgbClr val="4D4D4D"/>
                    </a:solidFill>
                  </a:rPr>
                  <a:t> training </a:t>
                </a:r>
                <a:r>
                  <a:rPr lang="en-US" sz="2400" b="1" dirty="0">
                    <a:solidFill>
                      <a:srgbClr val="4D4D4D"/>
                    </a:solidFill>
                  </a:rPr>
                  <a:t>dataset</a:t>
                </a:r>
                <a:r>
                  <a:rPr lang="ru-RU" sz="2400" dirty="0">
                    <a:solidFill>
                      <a:srgbClr val="4D4D4D"/>
                    </a:solidFill>
                  </a:rPr>
                  <a:t>?</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a:spcAft>
                    <a:spcPts val="1800"/>
                  </a:spcAft>
                  <a:buClr>
                    <a:srgbClr val="9CA5A2"/>
                  </a:buClr>
                </a:pPr>
                <a:r>
                  <a:rPr lang="en-US" sz="2400" dirty="0">
                    <a:solidFill>
                      <a:srgbClr val="4D4D4D"/>
                    </a:solidFill>
                  </a:rPr>
                  <a:t>Two options:</a:t>
                </a:r>
              </a:p>
              <a:p>
                <a:pPr marL="342900" indent="-342900">
                  <a:spcAft>
                    <a:spcPts val="1800"/>
                  </a:spcAft>
                  <a:buClr>
                    <a:srgbClr val="9CA5A2"/>
                  </a:buClr>
                  <a:buFont typeface="Arial" panose="020B0604020202020204" pitchFamily="34" charset="0"/>
                  <a:buChar char="•"/>
                </a:pPr>
                <a:r>
                  <a:rPr lang="en-US" sz="2400" dirty="0">
                    <a:solidFill>
                      <a:srgbClr val="4D4D4D"/>
                    </a:solidFill>
                  </a:rPr>
                  <a:t>Train independently on different subsamples</a:t>
                </a:r>
              </a:p>
              <a:p>
                <a:pPr marL="800100" lvl="1" indent="-342900">
                  <a:spcAft>
                    <a:spcPts val="1800"/>
                  </a:spcAft>
                  <a:buClr>
                    <a:srgbClr val="9CA5A2"/>
                  </a:buClr>
                  <a:buFont typeface="Myriad Pro" pitchFamily="34" charset="0"/>
                  <a:buChar char="–"/>
                </a:pPr>
                <a:r>
                  <a:rPr lang="en-US" sz="2400" dirty="0">
                    <a:solidFill>
                      <a:srgbClr val="4D4D4D"/>
                    </a:solidFill>
                  </a:rPr>
                  <a:t>Bagging</a:t>
                </a:r>
              </a:p>
              <a:p>
                <a:pPr marL="800100" lvl="1" indent="-342900">
                  <a:spcAft>
                    <a:spcPts val="1800"/>
                  </a:spcAft>
                  <a:buClr>
                    <a:srgbClr val="9CA5A2"/>
                  </a:buClr>
                  <a:buFont typeface="Myriad Pro" pitchFamily="34" charset="0"/>
                  <a:buChar char="–"/>
                </a:pPr>
                <a:r>
                  <a:rPr lang="en-US" sz="2400" dirty="0">
                    <a:solidFill>
                      <a:srgbClr val="4D4D4D"/>
                    </a:solidFill>
                  </a:rPr>
                  <a:t>Random subspaces </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Train successively to correct error of the previous algorithm</a:t>
                </a:r>
              </a:p>
              <a:p>
                <a:pPr marL="800100" lvl="1" indent="-342900">
                  <a:spcAft>
                    <a:spcPts val="1800"/>
                  </a:spcAft>
                  <a:buClr>
                    <a:srgbClr val="9CA5A2"/>
                  </a:buClr>
                  <a:buFont typeface="Myriad Pro" pitchFamily="34" charset="0"/>
                  <a:buChar char="–"/>
                </a:pPr>
                <a:r>
                  <a:rPr lang="en-US" sz="2400" dirty="0">
                    <a:solidFill>
                      <a:srgbClr val="4D4D4D"/>
                    </a:solidFill>
                  </a:rPr>
                  <a:t>Boosting</a:t>
                </a: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194" t="-1650" r="-71"/>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42224406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Problems with Bagging</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14:m>
                  <m:oMath xmlns:m="http://schemas.openxmlformats.org/officeDocument/2006/math">
                    <m:sSub>
                      <m:sSubPr>
                        <m:ctrlPr>
                          <a:rPr lang="en-US" sz="240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oMath>
                </a14:m>
                <a:r>
                  <a:rPr lang="en-US" sz="2400" dirty="0">
                    <a:solidFill>
                      <a:srgbClr val="4D4D4D"/>
                    </a:solidFill>
                  </a:rPr>
                  <a:t> has the same bias as</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If base model if biased, the composition of such models will still be highly biased</a:t>
                </a:r>
              </a:p>
              <a:p>
                <a:pPr marL="342900" indent="-342900">
                  <a:spcAft>
                    <a:spcPts val="1800"/>
                  </a:spcAft>
                  <a:buClr>
                    <a:srgbClr val="9CA5A2"/>
                  </a:buClr>
                  <a:buFont typeface="Arial" panose="020B0604020202020204" pitchFamily="34" charset="0"/>
                  <a:buChar char="•"/>
                </a:pPr>
                <a:r>
                  <a:rPr lang="en-US" sz="2400" dirty="0">
                    <a:solidFill>
                      <a:srgbClr val="4D4D4D"/>
                    </a:solidFill>
                  </a:rPr>
                  <a:t>It takes a lot of time and memory to train and store base models</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a:blip r:embed="rId3"/>
                <a:stretch>
                  <a:fillRect l="-2052" t="-1650" r="-71"/>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57210036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Boosting Idea</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Let us use very simple base models (weak learners)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will construct an ensemble successively and greedily</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Each successive model will try to correct the errors of the previous ones</a:t>
            </a:r>
            <a:endParaRPr lang="ru-RU" sz="2400" dirty="0">
              <a:solidFill>
                <a:srgbClr val="4D4D4D"/>
              </a:solidFill>
            </a:endParaRPr>
          </a:p>
        </p:txBody>
      </p:sp>
    </p:spTree>
    <p:extLst>
      <p:ext uri="{BB962C8B-B14F-4D97-AF65-F5344CB8AC3E}">
        <p14:creationId xmlns:p14="http://schemas.microsoft.com/office/powerpoint/2010/main" val="390920445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Boosting Idea</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3951"/>
                <a:ext cx="8616008" cy="4393281"/>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e>
                      </m:nary>
                    </m:oMath>
                  </m:oMathPara>
                </a14:m>
                <a:endParaRPr lang="en-US" sz="2400" dirty="0">
                  <a:solidFill>
                    <a:srgbClr val="4D4D4D"/>
                  </a:solidFill>
                </a:endParaRPr>
              </a:p>
              <a:p>
                <a:pPr>
                  <a:spcAft>
                    <a:spcPts val="1800"/>
                  </a:spcAft>
                </a:pPr>
                <a:r>
                  <a:rPr lang="en-US" sz="2400" dirty="0">
                    <a:solidFill>
                      <a:srgbClr val="4D4D4D"/>
                    </a:solidFill>
                  </a:rPr>
                  <a:t>Training the </a:t>
                </a:r>
                <a:r>
                  <a:rPr lang="en-US" sz="2400" b="1" dirty="0">
                    <a:solidFill>
                      <a:srgbClr val="4D4D4D"/>
                    </a:solidFill>
                  </a:rPr>
                  <a:t>first </a:t>
                </a:r>
                <a:r>
                  <a:rPr lang="en-US" sz="2400" dirty="0">
                    <a:solidFill>
                      <a:srgbClr val="4D4D4D"/>
                    </a:solidFill>
                  </a:rPr>
                  <a:t>base model</a:t>
                </a:r>
                <a:r>
                  <a:rPr lang="ru-RU" sz="2400" dirty="0">
                    <a:solidFill>
                      <a:srgbClr val="4D4D4D"/>
                    </a:solidFill>
                  </a:rPr>
                  <a:t>:</a:t>
                </a:r>
              </a:p>
              <a:p>
                <a:pPr>
                  <a:spcAft>
                    <a:spcPts val="1800"/>
                  </a:spcAft>
                </a:pPr>
                <a14:m>
                  <m:oMathPara xmlns:m="http://schemas.openxmlformats.org/officeDocument/2006/math">
                    <m:oMathParaPr>
                      <m:jc m:val="centerGroup"/>
                    </m:oMathParaPr>
                    <m:oMath xmlns:m="http://schemas.openxmlformats.org/officeDocument/2006/math">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r>
                        <a:rPr lang="en-US" sz="2400" i="1">
                          <a:solidFill>
                            <a:srgbClr val="4D4D4D"/>
                          </a:solidFill>
                          <a:latin typeface="Cambria Math" panose="02040503050406030204" pitchFamily="18" charset="0"/>
                        </a:rPr>
                        <m:t>𝐿</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1</m:t>
                              </m:r>
                            </m:sub>
                          </m:sSub>
                          <m:r>
                            <a:rPr lang="en-US" sz="2400" i="1">
                              <a:solidFill>
                                <a:srgbClr val="4D4D4D"/>
                              </a:solidFill>
                              <a:latin typeface="Cambria Math" charset="0"/>
                            </a:rPr>
                            <m:t>, </m:t>
                          </m:r>
                          <m:r>
                            <a:rPr lang="en-US" sz="2400" i="1">
                              <a:solidFill>
                                <a:srgbClr val="4D4D4D"/>
                              </a:solidFill>
                              <a:latin typeface="Cambria Math" charset="0"/>
                            </a:rPr>
                            <m:t>𝑋</m:t>
                          </m:r>
                        </m:e>
                      </m:d>
                      <m:r>
                        <a:rPr lang="en-US" sz="2400" i="1">
                          <a:solidFill>
                            <a:srgbClr val="4D4D4D"/>
                          </a:solidFill>
                          <a:latin typeface="Cambria Math" panose="02040503050406030204" pitchFamily="18" charset="0"/>
                        </a:rPr>
                        <m:t>=</m:t>
                      </m:r>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r>
                            <a:rPr lang="en-US" sz="2400" i="1">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nary>
                    </m:oMath>
                  </m:oMathPara>
                </a14:m>
                <a:endParaRPr lang="ru-RU" sz="2400" dirty="0">
                  <a:solidFill>
                    <a:srgbClr val="4D4D4D"/>
                  </a:solidFill>
                </a:endParaRPr>
              </a:p>
              <a:p>
                <a:pPr>
                  <a:spcAft>
                    <a:spcPts val="1800"/>
                  </a:spcAft>
                </a:pPr>
                <a:endParaRPr lang="en-US"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3951"/>
                <a:ext cx="8616008" cy="4393281"/>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05504952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Boosting Idea</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e>
                      </m:nary>
                    </m:oMath>
                  </m:oMathPara>
                </a14:m>
                <a:endParaRPr lang="en-US" sz="2400" dirty="0">
                  <a:solidFill>
                    <a:srgbClr val="4D4D4D"/>
                  </a:solidFill>
                </a:endParaRPr>
              </a:p>
              <a:p>
                <a:pPr>
                  <a:spcAft>
                    <a:spcPts val="1800"/>
                  </a:spcAft>
                </a:pPr>
                <a:r>
                  <a:rPr lang="en-US" sz="2400" dirty="0">
                    <a:solidFill>
                      <a:srgbClr val="4D4D4D"/>
                    </a:solidFill>
                  </a:rPr>
                  <a:t>Training the </a:t>
                </a:r>
                <a:r>
                  <a:rPr lang="en-US" sz="2400" b="1" dirty="0" err="1">
                    <a:solidFill>
                      <a:srgbClr val="4D4D4D"/>
                    </a:solidFill>
                  </a:rPr>
                  <a:t>M</a:t>
                </a:r>
                <a:r>
                  <a:rPr lang="en-US" sz="2400" dirty="0" err="1">
                    <a:solidFill>
                      <a:srgbClr val="4D4D4D"/>
                    </a:solidFill>
                  </a:rPr>
                  <a:t>th</a:t>
                </a:r>
                <a:r>
                  <a:rPr lang="en-US" sz="2400" dirty="0">
                    <a:solidFill>
                      <a:srgbClr val="4D4D4D"/>
                    </a:solidFill>
                  </a:rPr>
                  <a:t> base model</a:t>
                </a:r>
                <a:r>
                  <a:rPr lang="ru-RU" sz="2400" dirty="0">
                    <a:solidFill>
                      <a:srgbClr val="4D4D4D"/>
                    </a:solidFill>
                  </a:rPr>
                  <a:t>:</a:t>
                </a:r>
              </a:p>
              <a:p>
                <a:pPr>
                  <a:spcAft>
                    <a:spcPts val="1800"/>
                  </a:spcAft>
                </a:pPr>
                <a14:m>
                  <m:oMathPara xmlns:m="http://schemas.openxmlformats.org/officeDocument/2006/math">
                    <m:oMathParaPr>
                      <m:jc m:val="centerGroup"/>
                    </m:oMathParaPr>
                    <m:oMath xmlns:m="http://schemas.openxmlformats.org/officeDocument/2006/math">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r>
                            <a:rPr lang="en-US" sz="2400" b="0" i="1" smtClean="0">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m:t>
                              </m:r>
                              <m:sSub>
                                <m:sSubPr>
                                  <m:ctrlPr>
                                    <a:rPr lang="en-US" sz="240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
                                <m:sSubPr>
                                  <m:ctrlPr>
                                    <a:rPr lang="en-US" sz="240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nary>
                    </m:oMath>
                  </m:oMathPara>
                </a14:m>
                <a:endParaRPr lang="en-US"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10925848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Boosting Idea</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e>
                      </m:nary>
                    </m:oMath>
                  </m:oMathPara>
                </a14:m>
                <a:endParaRPr lang="en-US" sz="2400" dirty="0">
                  <a:solidFill>
                    <a:srgbClr val="4D4D4D"/>
                  </a:solidFill>
                </a:endParaRPr>
              </a:p>
              <a:p>
                <a:pPr>
                  <a:spcAft>
                    <a:spcPts val="1800"/>
                  </a:spcAft>
                </a:pPr>
                <a:r>
                  <a:rPr lang="en-US" sz="2400" dirty="0">
                    <a:solidFill>
                      <a:srgbClr val="4D4D4D"/>
                    </a:solidFill>
                  </a:rPr>
                  <a:t>Training the </a:t>
                </a:r>
                <a:r>
                  <a:rPr lang="en-US" sz="2400" b="1" dirty="0" err="1">
                    <a:solidFill>
                      <a:srgbClr val="4D4D4D"/>
                    </a:solidFill>
                  </a:rPr>
                  <a:t>M</a:t>
                </a:r>
                <a:r>
                  <a:rPr lang="en-US" sz="2400" dirty="0" err="1">
                    <a:solidFill>
                      <a:srgbClr val="4D4D4D"/>
                    </a:solidFill>
                  </a:rPr>
                  <a:t>th</a:t>
                </a:r>
                <a:r>
                  <a:rPr lang="en-US" sz="2400" dirty="0">
                    <a:solidFill>
                      <a:srgbClr val="4D4D4D"/>
                    </a:solidFill>
                  </a:rPr>
                  <a:t> base model</a:t>
                </a:r>
                <a:r>
                  <a:rPr lang="ru-RU" sz="2400" dirty="0">
                    <a:solidFill>
                      <a:srgbClr val="4D4D4D"/>
                    </a:solidFill>
                  </a:rPr>
                  <a:t>:</a:t>
                </a:r>
              </a:p>
              <a:p>
                <a:pPr>
                  <a:spcAft>
                    <a:spcPts val="1800"/>
                  </a:spcAft>
                </a:pPr>
                <a14:m>
                  <m:oMathPara xmlns:m="http://schemas.openxmlformats.org/officeDocument/2006/math">
                    <m:oMathParaPr>
                      <m:jc m:val="centerGroup"/>
                    </m:oMathParaPr>
                    <m:oMath xmlns:m="http://schemas.openxmlformats.org/officeDocument/2006/math">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r>
                            <a:rPr lang="en-US" sz="2400" b="0" i="1" smtClean="0">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m:t>
                              </m:r>
                              <m:sSub>
                                <m:sSubPr>
                                  <m:ctrlPr>
                                    <a:rPr lang="en-US" sz="2400" i="1" smtClean="0">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𝑎</m:t>
                                  </m:r>
                                </m:e>
                                <m:sub>
                                  <m:r>
                                    <a:rPr lang="en-US" sz="2400" b="0" i="1" smtClean="0">
                                      <a:solidFill>
                                        <a:srgbClr val="D74B55"/>
                                      </a:solidFill>
                                      <a:latin typeface="Cambria Math" panose="02040503050406030204" pitchFamily="18" charset="0"/>
                                    </a:rPr>
                                    <m:t>𝑀</m:t>
                                  </m:r>
                                  <m:r>
                                    <a:rPr lang="en-US" sz="2400" i="1">
                                      <a:solidFill>
                                        <a:srgbClr val="D74B55"/>
                                      </a:solidFill>
                                      <a:latin typeface="Cambria Math" panose="02040503050406030204" pitchFamily="18" charset="0"/>
                                    </a:rPr>
                                    <m:t>−1</m:t>
                                  </m:r>
                                </m:sub>
                              </m:sSub>
                              <m:d>
                                <m:dPr>
                                  <m:ctrlPr>
                                    <a:rPr lang="en-US" sz="2400" i="1">
                                      <a:solidFill>
                                        <a:srgbClr val="D74B55"/>
                                      </a:solidFill>
                                      <a:latin typeface="Cambria Math" panose="02040503050406030204" pitchFamily="18" charset="0"/>
                                    </a:rPr>
                                  </m:ctrlPr>
                                </m:dPr>
                                <m:e>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𝑥</m:t>
                                      </m:r>
                                    </m:e>
                                    <m:sub>
                                      <m:r>
                                        <a:rPr lang="en-US" sz="2400" i="1">
                                          <a:solidFill>
                                            <a:srgbClr val="D74B55"/>
                                          </a:solidFill>
                                          <a:latin typeface="Cambria Math" panose="02040503050406030204" pitchFamily="18" charset="0"/>
                                        </a:rPr>
                                        <m:t>𝑖</m:t>
                                      </m:r>
                                    </m:sub>
                                  </m:sSub>
                                </m:e>
                              </m:d>
                              <m:r>
                                <a:rPr lang="en-US" sz="2400" b="0" i="1" smtClean="0">
                                  <a:solidFill>
                                    <a:srgbClr val="D74B55"/>
                                  </a:solidFill>
                                  <a:latin typeface="Cambria Math" panose="02040503050406030204" pitchFamily="18" charset="0"/>
                                </a:rPr>
                                <m:t>+</m:t>
                              </m:r>
                              <m:sSub>
                                <m:sSubPr>
                                  <m:ctrlPr>
                                    <a:rPr lang="en-US" sz="2400" i="1" smtClean="0">
                                      <a:solidFill>
                                        <a:srgbClr val="D74B55"/>
                                      </a:solidFill>
                                      <a:latin typeface="Cambria Math" panose="02040503050406030204" pitchFamily="18" charset="0"/>
                                    </a:rPr>
                                  </m:ctrlPr>
                                </m:sSubPr>
                                <m:e>
                                  <m:r>
                                    <a:rPr lang="en-US" sz="2400" b="0" i="1" smtClean="0">
                                      <a:solidFill>
                                        <a:srgbClr val="D74B55"/>
                                      </a:solidFill>
                                      <a:latin typeface="Cambria Math" panose="02040503050406030204" pitchFamily="18" charset="0"/>
                                    </a:rPr>
                                    <m:t>𝑏</m:t>
                                  </m:r>
                                </m:e>
                                <m:sub>
                                  <m:r>
                                    <a:rPr lang="en-US" sz="2400" b="0" i="1" smtClean="0">
                                      <a:solidFill>
                                        <a:srgbClr val="D74B55"/>
                                      </a:solidFill>
                                      <a:latin typeface="Cambria Math" panose="02040503050406030204" pitchFamily="18" charset="0"/>
                                    </a:rPr>
                                    <m:t>𝑀</m:t>
                                  </m:r>
                                </m:sub>
                              </m:sSub>
                              <m:d>
                                <m:dPr>
                                  <m:ctrlPr>
                                    <a:rPr lang="en-US" sz="2400" i="1">
                                      <a:solidFill>
                                        <a:srgbClr val="D74B55"/>
                                      </a:solidFill>
                                      <a:latin typeface="Cambria Math" panose="02040503050406030204" pitchFamily="18" charset="0"/>
                                    </a:rPr>
                                  </m:ctrlPr>
                                </m:dPr>
                                <m:e>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𝑥</m:t>
                                      </m:r>
                                    </m:e>
                                    <m:sub>
                                      <m:r>
                                        <a:rPr lang="en-US" sz="2400" i="1">
                                          <a:solidFill>
                                            <a:srgbClr val="D74B55"/>
                                          </a:solidFill>
                                          <a:latin typeface="Cambria Math" panose="02040503050406030204" pitchFamily="18" charset="0"/>
                                        </a:rPr>
                                        <m:t>𝑖</m:t>
                                      </m:r>
                                    </m:sub>
                                  </m:sSub>
                                </m:e>
                              </m:d>
                            </m:e>
                          </m:d>
                        </m:e>
                      </m:nary>
                    </m:oMath>
                  </m:oMathPara>
                </a14:m>
                <a:endParaRPr lang="en-US" sz="2400" dirty="0">
                  <a:solidFill>
                    <a:srgbClr val="4D4D4D"/>
                  </a:solidFill>
                </a:endParaRPr>
              </a:p>
              <a:p>
                <a:pPr>
                  <a:spcAft>
                    <a:spcPts val="1800"/>
                  </a:spcAft>
                </a:pPr>
                <a:r>
                  <a:rPr lang="en-US" sz="2400" dirty="0">
                    <a:solidFill>
                      <a:srgbClr val="4D4D4D"/>
                    </a:solidFill>
                  </a:rPr>
                  <a:t>The main question is how to learn a tree with such loss in general case</a:t>
                </a:r>
                <a:endParaRPr lang="ru-RU" sz="2400" dirty="0">
                  <a:solidFill>
                    <a:srgbClr val="4D4D4D"/>
                  </a:solidFill>
                </a:endParaRPr>
              </a:p>
              <a:p>
                <a:pPr>
                  <a:spcAft>
                    <a:spcPts val="1800"/>
                  </a:spcAft>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402417649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4744"/>
            <a:ext cx="8616008" cy="5301328"/>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In boosting we train models successively</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Each successive model corrects errors of the previous one</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In general case we get a very complex loss function</a:t>
            </a:r>
            <a:endParaRPr lang="ru-RU" sz="2400" dirty="0">
              <a:solidFill>
                <a:srgbClr val="4D4D4D"/>
              </a:solidFill>
            </a:endParaRPr>
          </a:p>
        </p:txBody>
      </p:sp>
    </p:spTree>
    <p:extLst>
      <p:ext uri="{BB962C8B-B14F-4D97-AF65-F5344CB8AC3E}">
        <p14:creationId xmlns:p14="http://schemas.microsoft.com/office/powerpoint/2010/main" val="97602568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7">
            <a:extLst>
              <a:ext uri="{FF2B5EF4-FFF2-40B4-BE49-F238E27FC236}">
                <a16:creationId xmlns:a16="http://schemas.microsoft.com/office/drawing/2014/main" id="{AC2EDD2C-8ED3-3C4C-8855-0EDEFD08BBC0}"/>
              </a:ext>
            </a:extLst>
          </p:cNvPr>
          <p:cNvSpPr/>
          <p:nvPr/>
        </p:nvSpPr>
        <p:spPr>
          <a:xfrm>
            <a:off x="997541" y="2952208"/>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sz="2200" dirty="0">
                <a:solidFill>
                  <a:srgbClr val="4D4D4D"/>
                </a:solidFill>
              </a:rPr>
              <a:t>1</a:t>
            </a:r>
            <a:r>
              <a:rPr lang="en-US" sz="2200" dirty="0">
                <a:solidFill>
                  <a:srgbClr val="4D4D4D"/>
                </a:solidFill>
              </a:rPr>
              <a:t>.000.000</a:t>
            </a:r>
            <a:endParaRPr lang="ru-RU" sz="2200" dirty="0">
              <a:solidFill>
                <a:srgbClr val="4D4D4D"/>
              </a:solidFill>
            </a:endParaRPr>
          </a:p>
        </p:txBody>
      </p:sp>
      <p:sp>
        <p:nvSpPr>
          <p:cNvPr id="27" name="Rounded Rectangle 8">
            <a:extLst>
              <a:ext uri="{FF2B5EF4-FFF2-40B4-BE49-F238E27FC236}">
                <a16:creationId xmlns:a16="http://schemas.microsoft.com/office/drawing/2014/main" id="{1C0C1677-A5CD-0F4E-80B8-74E76517EF96}"/>
              </a:ext>
            </a:extLst>
          </p:cNvPr>
          <p:cNvSpPr/>
          <p:nvPr/>
        </p:nvSpPr>
        <p:spPr>
          <a:xfrm>
            <a:off x="3076204" y="2952208"/>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2.000.000</a:t>
            </a:r>
            <a:endParaRPr lang="ru-RU" sz="2200" dirty="0">
              <a:solidFill>
                <a:srgbClr val="4D4D4D"/>
              </a:solidFill>
            </a:endParaRPr>
          </a:p>
        </p:txBody>
      </p:sp>
      <p:sp>
        <p:nvSpPr>
          <p:cNvPr id="28" name="Rounded Rectangle 9">
            <a:extLst>
              <a:ext uri="{FF2B5EF4-FFF2-40B4-BE49-F238E27FC236}">
                <a16:creationId xmlns:a16="http://schemas.microsoft.com/office/drawing/2014/main" id="{686F4B39-382C-C84C-994A-8570A2937187}"/>
              </a:ext>
            </a:extLst>
          </p:cNvPr>
          <p:cNvSpPr/>
          <p:nvPr/>
        </p:nvSpPr>
        <p:spPr>
          <a:xfrm>
            <a:off x="4749310" y="2941089"/>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sz="2200" dirty="0">
                <a:solidFill>
                  <a:srgbClr val="4D4D4D"/>
                </a:solidFill>
              </a:rPr>
              <a:t>1</a:t>
            </a:r>
            <a:r>
              <a:rPr lang="en-US" sz="2200" dirty="0">
                <a:solidFill>
                  <a:srgbClr val="4D4D4D"/>
                </a:solidFill>
              </a:rPr>
              <a:t>.000.000</a:t>
            </a:r>
            <a:endParaRPr lang="ru-RU" sz="2200" dirty="0">
              <a:solidFill>
                <a:srgbClr val="4D4D4D"/>
              </a:solidFill>
            </a:endParaRPr>
          </a:p>
        </p:txBody>
      </p:sp>
      <p:sp>
        <p:nvSpPr>
          <p:cNvPr id="29" name="Rounded Rectangle 10">
            <a:extLst>
              <a:ext uri="{FF2B5EF4-FFF2-40B4-BE49-F238E27FC236}">
                <a16:creationId xmlns:a16="http://schemas.microsoft.com/office/drawing/2014/main" id="{CA1D58F8-2CBD-E743-A773-620F83F1B14A}"/>
              </a:ext>
            </a:extLst>
          </p:cNvPr>
          <p:cNvSpPr/>
          <p:nvPr/>
        </p:nvSpPr>
        <p:spPr>
          <a:xfrm>
            <a:off x="6732240" y="2941089"/>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3.000.000</a:t>
            </a:r>
            <a:endParaRPr lang="ru-RU" sz="2200" dirty="0">
              <a:solidFill>
                <a:srgbClr val="4D4D4D"/>
              </a:solidFill>
            </a:endParaRPr>
          </a:p>
        </p:txBody>
      </p:sp>
      <p:sp>
        <p:nvSpPr>
          <p:cNvPr id="30" name="Заголовок 1"/>
          <p:cNvSpPr txBox="1">
            <a:spLocks/>
          </p:cNvSpPr>
          <p:nvPr/>
        </p:nvSpPr>
        <p:spPr>
          <a:xfrm>
            <a:off x="0" y="0"/>
            <a:ext cx="9144000" cy="620688"/>
          </a:xfrm>
          <a:prstGeom prst="rect">
            <a:avLst/>
          </a:prstGeom>
        </p:spPr>
        <p:txBody>
          <a:bodyPr vert="horz" lIns="91440" tIns="45720" rIns="0" bIns="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a:solidFill>
                  <a:srgbClr val="A26D6A"/>
                </a:solidFill>
                <a:cs typeface="Times New Roman" pitchFamily="18" charset="0"/>
              </a:rPr>
              <a:t>Decision Trees</a:t>
            </a:r>
            <a:endParaRPr lang="ru-RU" sz="3200" b="1" dirty="0">
              <a:solidFill>
                <a:srgbClr val="A26D6A"/>
              </a:solidFill>
              <a:cs typeface="Times New Roman" pitchFamily="18" charset="0"/>
            </a:endParaRPr>
          </a:p>
        </p:txBody>
      </p:sp>
      <p:cxnSp>
        <p:nvCxnSpPr>
          <p:cNvPr id="31" name="Straight Arrow Connector 15">
            <a:extLst>
              <a:ext uri="{FF2B5EF4-FFF2-40B4-BE49-F238E27FC236}">
                <a16:creationId xmlns:a16="http://schemas.microsoft.com/office/drawing/2014/main" id="{2EB7A179-128B-4F49-931C-9333CBF1B5DA}"/>
              </a:ext>
            </a:extLst>
          </p:cNvPr>
          <p:cNvCxnSpPr>
            <a:cxnSpLocks/>
            <a:endCxn id="26" idx="0"/>
          </p:cNvCxnSpPr>
          <p:nvPr/>
        </p:nvCxnSpPr>
        <p:spPr>
          <a:xfrm flipH="1">
            <a:off x="1717621" y="2492896"/>
            <a:ext cx="1090184" cy="459312"/>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18">
            <a:extLst>
              <a:ext uri="{FF2B5EF4-FFF2-40B4-BE49-F238E27FC236}">
                <a16:creationId xmlns:a16="http://schemas.microsoft.com/office/drawing/2014/main" id="{1C4951FB-DC19-4C49-9139-74C1FB998BA7}"/>
              </a:ext>
            </a:extLst>
          </p:cNvPr>
          <p:cNvCxnSpPr>
            <a:cxnSpLocks/>
          </p:cNvCxnSpPr>
          <p:nvPr/>
        </p:nvCxnSpPr>
        <p:spPr>
          <a:xfrm>
            <a:off x="2807804" y="2492896"/>
            <a:ext cx="988480" cy="459312"/>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22">
            <a:extLst>
              <a:ext uri="{FF2B5EF4-FFF2-40B4-BE49-F238E27FC236}">
                <a16:creationId xmlns:a16="http://schemas.microsoft.com/office/drawing/2014/main" id="{716B5DDA-1A46-A748-BA2D-7878EC5C4DCF}"/>
              </a:ext>
            </a:extLst>
          </p:cNvPr>
          <p:cNvCxnSpPr>
            <a:cxnSpLocks/>
          </p:cNvCxnSpPr>
          <p:nvPr/>
        </p:nvCxnSpPr>
        <p:spPr>
          <a:xfrm flipH="1">
            <a:off x="5469390" y="2492896"/>
            <a:ext cx="926216" cy="44819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23">
            <a:extLst>
              <a:ext uri="{FF2B5EF4-FFF2-40B4-BE49-F238E27FC236}">
                <a16:creationId xmlns:a16="http://schemas.microsoft.com/office/drawing/2014/main" id="{C9B4C51A-8C47-4947-AAF5-6AF675E5630F}"/>
              </a:ext>
            </a:extLst>
          </p:cNvPr>
          <p:cNvCxnSpPr>
            <a:cxnSpLocks/>
          </p:cNvCxnSpPr>
          <p:nvPr/>
        </p:nvCxnSpPr>
        <p:spPr>
          <a:xfrm>
            <a:off x="6395604" y="2492896"/>
            <a:ext cx="1169586" cy="44819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9ED58C49-3546-AB44-9DF6-54D18A801875}"/>
              </a:ext>
            </a:extLst>
          </p:cNvPr>
          <p:cNvSpPr txBox="1"/>
          <p:nvPr/>
        </p:nvSpPr>
        <p:spPr>
          <a:xfrm>
            <a:off x="2966236" y="1404040"/>
            <a:ext cx="568169" cy="430887"/>
          </a:xfrm>
          <a:prstGeom prst="rect">
            <a:avLst/>
          </a:prstGeom>
          <a:noFill/>
        </p:spPr>
        <p:txBody>
          <a:bodyPr wrap="none" rtlCol="0">
            <a:spAutoFit/>
          </a:bodyPr>
          <a:lstStyle/>
          <a:p>
            <a:r>
              <a:rPr lang="en-US" sz="2200" dirty="0">
                <a:solidFill>
                  <a:srgbClr val="4D4D4D"/>
                </a:solidFill>
              </a:rPr>
              <a:t>yes</a:t>
            </a:r>
            <a:endParaRPr lang="ru-RU" sz="2200" dirty="0">
              <a:solidFill>
                <a:srgbClr val="4D4D4D"/>
              </a:solidFill>
            </a:endParaRPr>
          </a:p>
        </p:txBody>
      </p:sp>
      <p:sp>
        <p:nvSpPr>
          <p:cNvPr id="36" name="TextBox 35">
            <a:extLst>
              <a:ext uri="{FF2B5EF4-FFF2-40B4-BE49-F238E27FC236}">
                <a16:creationId xmlns:a16="http://schemas.microsoft.com/office/drawing/2014/main" id="{E8362BAB-9DD1-754C-A3FA-36B71E1B410D}"/>
              </a:ext>
            </a:extLst>
          </p:cNvPr>
          <p:cNvSpPr txBox="1"/>
          <p:nvPr/>
        </p:nvSpPr>
        <p:spPr>
          <a:xfrm>
            <a:off x="5754289" y="1378011"/>
            <a:ext cx="497252" cy="430887"/>
          </a:xfrm>
          <a:prstGeom prst="rect">
            <a:avLst/>
          </a:prstGeom>
          <a:noFill/>
        </p:spPr>
        <p:txBody>
          <a:bodyPr wrap="none" rtlCol="0">
            <a:spAutoFit/>
          </a:bodyPr>
          <a:lstStyle/>
          <a:p>
            <a:r>
              <a:rPr lang="en-US" sz="2200" dirty="0">
                <a:solidFill>
                  <a:srgbClr val="4D4D4D"/>
                </a:solidFill>
              </a:rPr>
              <a:t>no</a:t>
            </a:r>
            <a:endParaRPr lang="ru-RU" sz="2200" dirty="0">
              <a:solidFill>
                <a:srgbClr val="4D4D4D"/>
              </a:solidFill>
            </a:endParaRPr>
          </a:p>
        </p:txBody>
      </p:sp>
      <p:sp>
        <p:nvSpPr>
          <p:cNvPr id="37" name="TextBox 36">
            <a:extLst>
              <a:ext uri="{FF2B5EF4-FFF2-40B4-BE49-F238E27FC236}">
                <a16:creationId xmlns:a16="http://schemas.microsoft.com/office/drawing/2014/main" id="{7149B76C-31E7-2D45-AF04-02EE078DF051}"/>
              </a:ext>
            </a:extLst>
          </p:cNvPr>
          <p:cNvSpPr txBox="1"/>
          <p:nvPr/>
        </p:nvSpPr>
        <p:spPr>
          <a:xfrm>
            <a:off x="1433536" y="2487142"/>
            <a:ext cx="568169" cy="430887"/>
          </a:xfrm>
          <a:prstGeom prst="rect">
            <a:avLst/>
          </a:prstGeom>
          <a:noFill/>
        </p:spPr>
        <p:txBody>
          <a:bodyPr wrap="none" rtlCol="0">
            <a:spAutoFit/>
          </a:bodyPr>
          <a:lstStyle/>
          <a:p>
            <a:r>
              <a:rPr lang="en-US" sz="2200" dirty="0">
                <a:solidFill>
                  <a:srgbClr val="4D4D4D"/>
                </a:solidFill>
              </a:rPr>
              <a:t>yes</a:t>
            </a:r>
            <a:endParaRPr lang="ru-RU" sz="2200" dirty="0">
              <a:solidFill>
                <a:srgbClr val="4D4D4D"/>
              </a:solidFill>
            </a:endParaRPr>
          </a:p>
        </p:txBody>
      </p:sp>
      <p:sp>
        <p:nvSpPr>
          <p:cNvPr id="38" name="TextBox 37">
            <a:extLst>
              <a:ext uri="{FF2B5EF4-FFF2-40B4-BE49-F238E27FC236}">
                <a16:creationId xmlns:a16="http://schemas.microsoft.com/office/drawing/2014/main" id="{5A3B963D-E84A-B840-BFB7-57242B5B1F5A}"/>
              </a:ext>
            </a:extLst>
          </p:cNvPr>
          <p:cNvSpPr txBox="1"/>
          <p:nvPr/>
        </p:nvSpPr>
        <p:spPr>
          <a:xfrm>
            <a:off x="3356293" y="2462213"/>
            <a:ext cx="497252" cy="430887"/>
          </a:xfrm>
          <a:prstGeom prst="rect">
            <a:avLst/>
          </a:prstGeom>
          <a:noFill/>
        </p:spPr>
        <p:txBody>
          <a:bodyPr wrap="none" rtlCol="0">
            <a:spAutoFit/>
          </a:bodyPr>
          <a:lstStyle/>
          <a:p>
            <a:r>
              <a:rPr lang="en-US" sz="2200" dirty="0">
                <a:solidFill>
                  <a:srgbClr val="4D4D4D"/>
                </a:solidFill>
              </a:rPr>
              <a:t>no</a:t>
            </a:r>
            <a:endParaRPr lang="ru-RU" sz="2200" dirty="0">
              <a:solidFill>
                <a:srgbClr val="4D4D4D"/>
              </a:solidFill>
            </a:endParaRPr>
          </a:p>
        </p:txBody>
      </p:sp>
      <p:sp>
        <p:nvSpPr>
          <p:cNvPr id="39" name="TextBox 38">
            <a:extLst>
              <a:ext uri="{FF2B5EF4-FFF2-40B4-BE49-F238E27FC236}">
                <a16:creationId xmlns:a16="http://schemas.microsoft.com/office/drawing/2014/main" id="{85D04843-9DEB-9147-9607-B2FBD3CC5F90}"/>
              </a:ext>
            </a:extLst>
          </p:cNvPr>
          <p:cNvSpPr txBox="1"/>
          <p:nvPr/>
        </p:nvSpPr>
        <p:spPr>
          <a:xfrm>
            <a:off x="5208133" y="2495613"/>
            <a:ext cx="568169" cy="430887"/>
          </a:xfrm>
          <a:prstGeom prst="rect">
            <a:avLst/>
          </a:prstGeom>
          <a:noFill/>
        </p:spPr>
        <p:txBody>
          <a:bodyPr wrap="none" rtlCol="0">
            <a:spAutoFit/>
          </a:bodyPr>
          <a:lstStyle/>
          <a:p>
            <a:r>
              <a:rPr lang="en-US" sz="2200" dirty="0">
                <a:solidFill>
                  <a:srgbClr val="4D4D4D"/>
                </a:solidFill>
              </a:rPr>
              <a:t>yes</a:t>
            </a:r>
            <a:endParaRPr lang="ru-RU" sz="2200" dirty="0">
              <a:solidFill>
                <a:srgbClr val="4D4D4D"/>
              </a:solidFill>
            </a:endParaRPr>
          </a:p>
        </p:txBody>
      </p:sp>
      <p:sp>
        <p:nvSpPr>
          <p:cNvPr id="40" name="TextBox 39">
            <a:extLst>
              <a:ext uri="{FF2B5EF4-FFF2-40B4-BE49-F238E27FC236}">
                <a16:creationId xmlns:a16="http://schemas.microsoft.com/office/drawing/2014/main" id="{53744C51-7A0C-EB4E-A7DA-C4BF5E294A7A}"/>
              </a:ext>
            </a:extLst>
          </p:cNvPr>
          <p:cNvSpPr txBox="1"/>
          <p:nvPr/>
        </p:nvSpPr>
        <p:spPr>
          <a:xfrm>
            <a:off x="7130889" y="2476506"/>
            <a:ext cx="497252" cy="430887"/>
          </a:xfrm>
          <a:prstGeom prst="rect">
            <a:avLst/>
          </a:prstGeom>
          <a:noFill/>
        </p:spPr>
        <p:txBody>
          <a:bodyPr wrap="none" rtlCol="0">
            <a:spAutoFit/>
          </a:bodyPr>
          <a:lstStyle/>
          <a:p>
            <a:r>
              <a:rPr lang="en-US" sz="2200" dirty="0">
                <a:solidFill>
                  <a:srgbClr val="4D4D4D"/>
                </a:solidFill>
              </a:rPr>
              <a:t>no</a:t>
            </a:r>
            <a:endParaRPr lang="ru-RU" sz="2200" dirty="0">
              <a:solidFill>
                <a:srgbClr val="4D4D4D"/>
              </a:solidFill>
            </a:endParaRPr>
          </a:p>
        </p:txBody>
      </p:sp>
      <mc:AlternateContent xmlns:mc="http://schemas.openxmlformats.org/markup-compatibility/2006" xmlns:a14="http://schemas.microsoft.com/office/drawing/2010/main">
        <mc:Choice Requires="a14">
          <p:sp>
            <p:nvSpPr>
              <p:cNvPr id="41" name="Rectangle 14">
                <a:extLst>
                  <a:ext uri="{FF2B5EF4-FFF2-40B4-BE49-F238E27FC236}">
                    <a16:creationId xmlns:a16="http://schemas.microsoft.com/office/drawing/2014/main" id="{D8ED37A0-53F5-0A49-9987-3D5C958B47FE}"/>
                  </a:ext>
                </a:extLst>
              </p:cNvPr>
              <p:cNvSpPr/>
              <p:nvPr/>
            </p:nvSpPr>
            <p:spPr>
              <a:xfrm>
                <a:off x="395288" y="4522269"/>
                <a:ext cx="8497192" cy="1117998"/>
              </a:xfrm>
              <a:prstGeom prst="rect">
                <a:avLst/>
              </a:prstGeom>
            </p:spPr>
            <p:txBody>
              <a:bodyPr wrap="square">
                <a:spAutoFit/>
              </a:bodyPr>
              <a:lstStyle/>
              <a:p>
                <a:pPr marL="342900" indent="-342900">
                  <a:spcAft>
                    <a:spcPts val="1800"/>
                  </a:spcAft>
                  <a:buClr>
                    <a:srgbClr val="9CA5A2"/>
                  </a:buClr>
                  <a:buFont typeface="Arial" panose="020B0604020202020204" pitchFamily="34" charset="0"/>
                  <a:buChar char="•"/>
                </a:pPr>
                <a:r>
                  <a:rPr lang="en-US" sz="2400" b="1" dirty="0">
                    <a:solidFill>
                      <a:srgbClr val="4D4D4D"/>
                    </a:solidFill>
                  </a:rPr>
                  <a:t>Internal Nodes</a:t>
                </a:r>
                <a:r>
                  <a:rPr lang="ru-RU" sz="2400" b="1" dirty="0">
                    <a:solidFill>
                      <a:srgbClr val="4D4D4D"/>
                    </a:solidFill>
                  </a:rPr>
                  <a:t>: </a:t>
                </a:r>
                <a:r>
                  <a:rPr lang="en-US" sz="2400" dirty="0">
                    <a:solidFill>
                      <a:srgbClr val="4D4D4D"/>
                    </a:solidFill>
                  </a:rPr>
                  <a:t>splitting criterion</a:t>
                </a:r>
                <a:r>
                  <a:rPr lang="ru-RU" sz="2400" dirty="0">
                    <a:solidFill>
                      <a:srgbClr val="4D4D4D"/>
                    </a:solidFill>
                  </a:rPr>
                  <a:t> </a:t>
                </a:r>
                <a14:m>
                  <m:oMath xmlns:m="http://schemas.openxmlformats.org/officeDocument/2006/math">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m:rPr>
                                <m:sty m:val="p"/>
                              </m:rPr>
                              <a:rPr lang="en-US" sz="2400" b="0" i="1">
                                <a:solidFill>
                                  <a:srgbClr val="4D4D4D"/>
                                </a:solidFill>
                                <a:latin typeface="Cambria Math" panose="02040503050406030204" pitchFamily="18" charset="0"/>
                              </a:rPr>
                              <m:t>x</m:t>
                            </m:r>
                          </m:e>
                          <m:sub>
                            <m:r>
                              <m:rPr>
                                <m:sty m:val="p"/>
                              </m:rPr>
                              <a:rPr lang="en-US" sz="2400" b="0" i="1">
                                <a:solidFill>
                                  <a:srgbClr val="4D4D4D"/>
                                </a:solidFill>
                                <a:latin typeface="Cambria Math" panose="02040503050406030204" pitchFamily="18" charset="0"/>
                              </a:rPr>
                              <m:t>j</m:t>
                            </m:r>
                          </m:sub>
                        </m:sSub>
                        <m:r>
                          <a:rPr lang="en-US" sz="2400" b="0">
                            <a:solidFill>
                              <a:srgbClr val="4D4D4D"/>
                            </a:solidFill>
                            <a:latin typeface="Cambria Math" panose="02040503050406030204" pitchFamily="18" charset="0"/>
                          </a:rPr>
                          <m:t>&lt;</m:t>
                        </m:r>
                        <m:r>
                          <m:rPr>
                            <m:sty m:val="p"/>
                          </m:rPr>
                          <a:rPr lang="en-US" sz="2400" b="0" i="1">
                            <a:solidFill>
                              <a:srgbClr val="4D4D4D"/>
                            </a:solidFill>
                            <a:latin typeface="Cambria Math" panose="02040503050406030204" pitchFamily="18" charset="0"/>
                          </a:rPr>
                          <m:t>t</m:t>
                        </m:r>
                      </m:e>
                    </m:d>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b="1" dirty="0">
                    <a:solidFill>
                      <a:srgbClr val="4D4D4D"/>
                    </a:solidFill>
                  </a:rPr>
                  <a:t>Leaves</a:t>
                </a:r>
                <a:r>
                  <a:rPr lang="ru-RU" sz="2400" b="1" dirty="0">
                    <a:solidFill>
                      <a:srgbClr val="4D4D4D"/>
                    </a:solidFill>
                  </a:rPr>
                  <a:t>: </a:t>
                </a:r>
                <a:r>
                  <a:rPr lang="en-US" sz="2400" dirty="0">
                    <a:solidFill>
                      <a:srgbClr val="4D4D4D"/>
                    </a:solidFill>
                  </a:rPr>
                  <a:t>predictions</a:t>
                </a:r>
                <a:r>
                  <a:rPr lang="ru-RU" sz="2400" dirty="0">
                    <a:solidFill>
                      <a:srgbClr val="4D4D4D"/>
                    </a:solidFill>
                  </a:rPr>
                  <a:t> </a:t>
                </a:r>
                <a14:m>
                  <m:oMath xmlns:m="http://schemas.openxmlformats.org/officeDocument/2006/math">
                    <m:r>
                      <m:rPr>
                        <m:sty m:val="p"/>
                      </m:rPr>
                      <a:rPr lang="en-US" sz="2400" b="0" i="1">
                        <a:solidFill>
                          <a:srgbClr val="4D4D4D"/>
                        </a:solidFill>
                        <a:latin typeface="Cambria Math" panose="02040503050406030204" pitchFamily="18" charset="0"/>
                      </a:rPr>
                      <m:t>c</m:t>
                    </m:r>
                    <m:r>
                      <a:rPr lang="en-US" sz="2400" b="0">
                        <a:solidFill>
                          <a:srgbClr val="4D4D4D"/>
                        </a:solidFill>
                        <a:latin typeface="Cambria Math" panose="02040503050406030204" pitchFamily="18" charset="0"/>
                      </a:rPr>
                      <m:t>∈</m:t>
                    </m:r>
                    <m:r>
                      <a:rPr lang="en-US" sz="2400" b="0">
                        <a:solidFill>
                          <a:srgbClr val="4D4D4D"/>
                        </a:solidFill>
                        <a:latin typeface="Cambria Math" panose="02040503050406030204" pitchFamily="18" charset="0"/>
                      </a:rPr>
                      <m:t>𝕐</m:t>
                    </m:r>
                  </m:oMath>
                </a14:m>
                <a:endParaRPr lang="en-US" sz="2400" dirty="0">
                  <a:solidFill>
                    <a:srgbClr val="4D4D4D"/>
                  </a:solidFill>
                </a:endParaRPr>
              </a:p>
            </p:txBody>
          </p:sp>
        </mc:Choice>
        <mc:Fallback xmlns="">
          <p:sp>
            <p:nvSpPr>
              <p:cNvPr id="41" name="Rectangle 14">
                <a:extLst>
                  <a:ext uri="{FF2B5EF4-FFF2-40B4-BE49-F238E27FC236}">
                    <a16:creationId xmlns:a16="http://schemas.microsoft.com/office/drawing/2014/main" xmlns="" xmlns:a14="http://schemas.microsoft.com/office/drawing/2010/main" id="{D8ED37A0-53F5-0A49-9987-3D5C958B47FE}"/>
                  </a:ext>
                </a:extLst>
              </p:cNvPr>
              <p:cNvSpPr>
                <a:spLocks noRot="1" noChangeAspect="1" noMove="1" noResize="1" noEditPoints="1" noAdjustHandles="1" noChangeArrowheads="1" noChangeShapeType="1" noTextEdit="1"/>
              </p:cNvSpPr>
              <p:nvPr/>
            </p:nvSpPr>
            <p:spPr>
              <a:xfrm>
                <a:off x="395288" y="4522269"/>
                <a:ext cx="8497192" cy="1117998"/>
              </a:xfrm>
              <a:prstGeom prst="rect">
                <a:avLst/>
              </a:prstGeom>
              <a:blipFill rotWithShape="1">
                <a:blip r:embed="rId4"/>
                <a:stretch>
                  <a:fillRect l="-1004" t="-1639" b="-12568"/>
                </a:stretch>
              </a:blipFill>
            </p:spPr>
            <p:txBody>
              <a:bodyPr/>
              <a:lstStyle/>
              <a:p>
                <a:r>
                  <a:rPr lang="ru-RU">
                    <a:noFill/>
                  </a:rPr>
                  <a:t> </a:t>
                </a:r>
              </a:p>
            </p:txBody>
          </p:sp>
        </mc:Fallback>
      </mc:AlternateContent>
      <p:sp>
        <p:nvSpPr>
          <p:cNvPr id="42" name="Rounded Rectangle 4">
            <a:extLst>
              <a:ext uri="{FF2B5EF4-FFF2-40B4-BE49-F238E27FC236}">
                <a16:creationId xmlns:a16="http://schemas.microsoft.com/office/drawing/2014/main" id="{9FE6473A-9BEC-AE4A-B04D-CF2A40362685}"/>
              </a:ext>
            </a:extLst>
          </p:cNvPr>
          <p:cNvSpPr/>
          <p:nvPr/>
        </p:nvSpPr>
        <p:spPr>
          <a:xfrm>
            <a:off x="1835696" y="1960702"/>
            <a:ext cx="1944216" cy="532194"/>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distance &lt; </a:t>
            </a:r>
            <a:r>
              <a:rPr lang="ru-RU" sz="2200" dirty="0">
                <a:solidFill>
                  <a:srgbClr val="4D4D4D"/>
                </a:solidFill>
              </a:rPr>
              <a:t>200</a:t>
            </a:r>
          </a:p>
        </p:txBody>
      </p:sp>
      <p:sp>
        <p:nvSpPr>
          <p:cNvPr id="43" name="Rounded Rectangle 6">
            <a:extLst>
              <a:ext uri="{FF2B5EF4-FFF2-40B4-BE49-F238E27FC236}">
                <a16:creationId xmlns:a16="http://schemas.microsoft.com/office/drawing/2014/main" id="{203F974B-6F3B-6343-BCAD-66EF5B8EA145}"/>
              </a:ext>
            </a:extLst>
          </p:cNvPr>
          <p:cNvSpPr/>
          <p:nvPr/>
        </p:nvSpPr>
        <p:spPr>
          <a:xfrm>
            <a:off x="5423496" y="1960702"/>
            <a:ext cx="1944216" cy="532194"/>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area</a:t>
            </a:r>
            <a:r>
              <a:rPr lang="ru-RU" sz="2200" dirty="0">
                <a:solidFill>
                  <a:srgbClr val="4D4D4D"/>
                </a:solidFill>
              </a:rPr>
              <a:t> </a:t>
            </a:r>
            <a:r>
              <a:rPr lang="en-US" sz="2200" dirty="0">
                <a:solidFill>
                  <a:srgbClr val="4D4D4D"/>
                </a:solidFill>
              </a:rPr>
              <a:t>&lt; </a:t>
            </a:r>
            <a:r>
              <a:rPr lang="ru-RU" sz="2200" dirty="0">
                <a:solidFill>
                  <a:srgbClr val="4D4D4D"/>
                </a:solidFill>
              </a:rPr>
              <a:t>40</a:t>
            </a:r>
          </a:p>
        </p:txBody>
      </p:sp>
      <p:cxnSp>
        <p:nvCxnSpPr>
          <p:cNvPr id="44" name="Straight Arrow Connector 11">
            <a:extLst>
              <a:ext uri="{FF2B5EF4-FFF2-40B4-BE49-F238E27FC236}">
                <a16:creationId xmlns:a16="http://schemas.microsoft.com/office/drawing/2014/main" id="{41B03327-670F-A64A-A713-3D7D75C5C57A}"/>
              </a:ext>
            </a:extLst>
          </p:cNvPr>
          <p:cNvCxnSpPr/>
          <p:nvPr/>
        </p:nvCxnSpPr>
        <p:spPr>
          <a:xfrm flipH="1">
            <a:off x="2807804" y="1506719"/>
            <a:ext cx="1764196" cy="45398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12">
            <a:extLst>
              <a:ext uri="{FF2B5EF4-FFF2-40B4-BE49-F238E27FC236}">
                <a16:creationId xmlns:a16="http://schemas.microsoft.com/office/drawing/2014/main" id="{828A7582-D131-8946-8742-38A8C3D31D4C}"/>
              </a:ext>
            </a:extLst>
          </p:cNvPr>
          <p:cNvCxnSpPr>
            <a:cxnSpLocks/>
          </p:cNvCxnSpPr>
          <p:nvPr/>
        </p:nvCxnSpPr>
        <p:spPr>
          <a:xfrm>
            <a:off x="4572000" y="1506719"/>
            <a:ext cx="1823604" cy="45398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46" name="Rounded Rectangle 2">
            <a:extLst>
              <a:ext uri="{FF2B5EF4-FFF2-40B4-BE49-F238E27FC236}">
                <a16:creationId xmlns:a16="http://schemas.microsoft.com/office/drawing/2014/main" id="{A93FF838-6794-3444-B63A-6A371C01D9CD}"/>
              </a:ext>
            </a:extLst>
          </p:cNvPr>
          <p:cNvSpPr/>
          <p:nvPr/>
        </p:nvSpPr>
        <p:spPr>
          <a:xfrm>
            <a:off x="3599892" y="1074671"/>
            <a:ext cx="1944216"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Floor</a:t>
            </a:r>
            <a:r>
              <a:rPr lang="ru-RU" sz="2200" dirty="0">
                <a:solidFill>
                  <a:srgbClr val="4D4D4D"/>
                </a:solidFill>
              </a:rPr>
              <a:t> </a:t>
            </a:r>
            <a:r>
              <a:rPr lang="en-US" sz="2200" dirty="0">
                <a:solidFill>
                  <a:srgbClr val="4D4D4D"/>
                </a:solidFill>
              </a:rPr>
              <a:t>&lt; 3</a:t>
            </a:r>
            <a:endParaRPr lang="ru-RU" sz="2200" dirty="0">
              <a:solidFill>
                <a:srgbClr val="4D4D4D"/>
              </a:solidFill>
            </a:endParaRPr>
          </a:p>
        </p:txBody>
      </p:sp>
    </p:spTree>
    <p:extLst>
      <p:ext uri="{BB962C8B-B14F-4D97-AF65-F5344CB8AC3E}">
        <p14:creationId xmlns:p14="http://schemas.microsoft.com/office/powerpoint/2010/main" val="228201288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Boosting for MSE Loss</a:t>
            </a:r>
            <a:endParaRPr lang="ru-RU" sz="3200" b="1" dirty="0">
              <a:solidFill>
                <a:srgbClr val="A26D6A"/>
              </a:solidFill>
            </a:endParaRPr>
          </a:p>
        </p:txBody>
      </p:sp>
    </p:spTree>
    <p:extLst>
      <p:ext uri="{BB962C8B-B14F-4D97-AF65-F5344CB8AC3E}">
        <p14:creationId xmlns:p14="http://schemas.microsoft.com/office/powerpoint/2010/main" val="296409657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Boosting Idea</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4645"/>
                <a:ext cx="8616008" cy="3600499"/>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e>
                      </m:nary>
                    </m:oMath>
                  </m:oMathPara>
                </a14:m>
                <a:endParaRPr lang="en-US" sz="2400" dirty="0">
                  <a:solidFill>
                    <a:srgbClr val="4D4D4D"/>
                  </a:solidFill>
                </a:endParaRPr>
              </a:p>
              <a:p>
                <a:pPr>
                  <a:spcAft>
                    <a:spcPts val="1800"/>
                  </a:spcAft>
                </a:pPr>
                <a:r>
                  <a:rPr lang="en-US" sz="2400" dirty="0">
                    <a:solidFill>
                      <a:srgbClr val="4D4D4D"/>
                    </a:solidFill>
                  </a:rPr>
                  <a:t>Training the </a:t>
                </a:r>
                <a:r>
                  <a:rPr lang="en-US" sz="2400" b="1" dirty="0" err="1">
                    <a:solidFill>
                      <a:srgbClr val="4D4D4D"/>
                    </a:solidFill>
                  </a:rPr>
                  <a:t>M</a:t>
                </a:r>
                <a:r>
                  <a:rPr lang="en-US" sz="2400" dirty="0" err="1">
                    <a:solidFill>
                      <a:srgbClr val="4D4D4D"/>
                    </a:solidFill>
                  </a:rPr>
                  <a:t>th</a:t>
                </a:r>
                <a:r>
                  <a:rPr lang="en-US" sz="2400" dirty="0">
                    <a:solidFill>
                      <a:srgbClr val="4D4D4D"/>
                    </a:solidFill>
                  </a:rPr>
                  <a:t> base model</a:t>
                </a:r>
                <a:r>
                  <a:rPr lang="ru-RU" sz="2400" dirty="0">
                    <a:solidFill>
                      <a:srgbClr val="4D4D4D"/>
                    </a:solidFill>
                  </a:rPr>
                  <a:t>:</a:t>
                </a:r>
              </a:p>
              <a:p>
                <a:pPr>
                  <a:spcAft>
                    <a:spcPts val="1800"/>
                  </a:spcAft>
                </a:pPr>
                <a14:m>
                  <m:oMathPara xmlns:m="http://schemas.openxmlformats.org/officeDocument/2006/math">
                    <m:oMathParaPr>
                      <m:jc m:val="centerGroup"/>
                    </m:oMathParaPr>
                    <m:oMath xmlns:m="http://schemas.openxmlformats.org/officeDocument/2006/math">
                      <m:limLow>
                        <m:limLowPr>
                          <m:ctrlPr>
                            <a:rPr lang="en-US" sz="2400" i="1" smtClean="0">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r>
                            <a:rPr lang="en-US" sz="2400" i="1">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m:t>
                              </m:r>
                              <m:sSub>
                                <m:sSubPr>
                                  <m:ctrlPr>
                                    <a:rPr lang="en-US" sz="2400" i="1" smtClean="0">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𝑎</m:t>
                                  </m:r>
                                </m:e>
                                <m:sub>
                                  <m:r>
                                    <a:rPr lang="en-US" sz="2400" i="1">
                                      <a:solidFill>
                                        <a:srgbClr val="D74B55"/>
                                      </a:solidFill>
                                      <a:latin typeface="Cambria Math" panose="02040503050406030204" pitchFamily="18" charset="0"/>
                                    </a:rPr>
                                    <m:t>𝑀</m:t>
                                  </m:r>
                                  <m:r>
                                    <a:rPr lang="en-US" sz="2400" i="1">
                                      <a:solidFill>
                                        <a:srgbClr val="D74B55"/>
                                      </a:solidFill>
                                      <a:latin typeface="Cambria Math" panose="02040503050406030204" pitchFamily="18" charset="0"/>
                                    </a:rPr>
                                    <m:t>−1</m:t>
                                  </m:r>
                                </m:sub>
                              </m:sSub>
                              <m:d>
                                <m:dPr>
                                  <m:ctrlPr>
                                    <a:rPr lang="en-US" sz="2400" i="1">
                                      <a:solidFill>
                                        <a:srgbClr val="D74B55"/>
                                      </a:solidFill>
                                      <a:latin typeface="Cambria Math" panose="02040503050406030204" pitchFamily="18" charset="0"/>
                                    </a:rPr>
                                  </m:ctrlPr>
                                </m:dPr>
                                <m:e>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𝑥</m:t>
                                      </m:r>
                                    </m:e>
                                    <m:sub>
                                      <m:r>
                                        <a:rPr lang="en-US" sz="2400" i="1">
                                          <a:solidFill>
                                            <a:srgbClr val="D74B55"/>
                                          </a:solidFill>
                                          <a:latin typeface="Cambria Math" panose="02040503050406030204" pitchFamily="18" charset="0"/>
                                        </a:rPr>
                                        <m:t>𝑖</m:t>
                                      </m:r>
                                    </m:sub>
                                  </m:sSub>
                                </m:e>
                              </m:d>
                              <m:r>
                                <a:rPr lang="en-US" sz="2400" i="1">
                                  <a:solidFill>
                                    <a:srgbClr val="D74B55"/>
                                  </a:solidFill>
                                  <a:latin typeface="Cambria Math" panose="02040503050406030204" pitchFamily="18" charset="0"/>
                                </a:rPr>
                                <m:t>+</m:t>
                              </m:r>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𝑏</m:t>
                                  </m:r>
                                </m:e>
                                <m:sub>
                                  <m:r>
                                    <a:rPr lang="en-US" sz="2400" i="1">
                                      <a:solidFill>
                                        <a:srgbClr val="D74B55"/>
                                      </a:solidFill>
                                      <a:latin typeface="Cambria Math" panose="02040503050406030204" pitchFamily="18" charset="0"/>
                                    </a:rPr>
                                    <m:t>𝑀</m:t>
                                  </m:r>
                                </m:sub>
                              </m:sSub>
                              <m:d>
                                <m:dPr>
                                  <m:ctrlPr>
                                    <a:rPr lang="en-US" sz="2400" i="1">
                                      <a:solidFill>
                                        <a:srgbClr val="D74B55"/>
                                      </a:solidFill>
                                      <a:latin typeface="Cambria Math" panose="02040503050406030204" pitchFamily="18" charset="0"/>
                                    </a:rPr>
                                  </m:ctrlPr>
                                </m:dPr>
                                <m:e>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𝑥</m:t>
                                      </m:r>
                                    </m:e>
                                    <m:sub>
                                      <m:r>
                                        <a:rPr lang="en-US" sz="2400" i="1">
                                          <a:solidFill>
                                            <a:srgbClr val="D74B55"/>
                                          </a:solidFill>
                                          <a:latin typeface="Cambria Math" panose="02040503050406030204" pitchFamily="18" charset="0"/>
                                        </a:rPr>
                                        <m:t>𝑖</m:t>
                                      </m:r>
                                    </m:sub>
                                  </m:sSub>
                                </m:e>
                              </m:d>
                            </m:e>
                          </m:d>
                        </m:e>
                      </m:nary>
                    </m:oMath>
                  </m:oMathPara>
                </a14:m>
                <a:endParaRPr lang="en-US" sz="2400" dirty="0"/>
              </a:p>
              <a:p>
                <a:pPr>
                  <a:spcAft>
                    <a:spcPts val="1800"/>
                  </a:spcAft>
                </a:pPr>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4645"/>
                <a:ext cx="8616008" cy="3600499"/>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68316711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Boosting for MSE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4645"/>
                <a:ext cx="8616008" cy="3600499"/>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e>
                      </m:nary>
                    </m:oMath>
                  </m:oMathPara>
                </a14:m>
                <a:endParaRPr lang="en-US" sz="2400" dirty="0">
                  <a:solidFill>
                    <a:srgbClr val="4D4D4D"/>
                  </a:solidFill>
                </a:endParaRPr>
              </a:p>
              <a:p>
                <a:pPr>
                  <a:spcAft>
                    <a:spcPts val="1800"/>
                  </a:spcAft>
                </a:pPr>
                <a:r>
                  <a:rPr lang="en-US" sz="2400" dirty="0">
                    <a:solidFill>
                      <a:srgbClr val="4D4D4D"/>
                    </a:solidFill>
                  </a:rPr>
                  <a:t>Training the </a:t>
                </a:r>
                <a:r>
                  <a:rPr lang="en-US" sz="2400" b="1" dirty="0" err="1">
                    <a:solidFill>
                      <a:srgbClr val="4D4D4D"/>
                    </a:solidFill>
                  </a:rPr>
                  <a:t>M</a:t>
                </a:r>
                <a:r>
                  <a:rPr lang="en-US" sz="2400" dirty="0" err="1">
                    <a:solidFill>
                      <a:srgbClr val="4D4D4D"/>
                    </a:solidFill>
                  </a:rPr>
                  <a:t>th</a:t>
                </a:r>
                <a:r>
                  <a:rPr lang="en-US" sz="2400" dirty="0">
                    <a:solidFill>
                      <a:srgbClr val="4D4D4D"/>
                    </a:solidFill>
                  </a:rPr>
                  <a:t> base model</a:t>
                </a:r>
                <a:r>
                  <a:rPr lang="ru-RU" sz="2400" dirty="0">
                    <a:solidFill>
                      <a:srgbClr val="4D4D4D"/>
                    </a:solidFill>
                  </a:rPr>
                  <a:t>:</a:t>
                </a:r>
              </a:p>
              <a:p>
                <a:pPr>
                  <a:spcAft>
                    <a:spcPts val="1800"/>
                  </a:spcAft>
                </a:pPr>
                <a14:m>
                  <m:oMathPara xmlns:m="http://schemas.openxmlformats.org/officeDocument/2006/math">
                    <m:oMathParaPr>
                      <m:jc m:val="centerGroup"/>
                    </m:oMathParaPr>
                    <m:oMath xmlns:m="http://schemas.openxmlformats.org/officeDocument/2006/math">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sup>
                              <m:r>
                                <a:rPr lang="en-US" sz="2400" i="1">
                                  <a:solidFill>
                                    <a:srgbClr val="4D4D4D"/>
                                  </a:solidFill>
                                  <a:latin typeface="Cambria Math" panose="02040503050406030204" pitchFamily="18" charset="0"/>
                                </a:rPr>
                                <m:t>2</m:t>
                              </m:r>
                            </m:sup>
                          </m:sSup>
                        </m:e>
                      </m:nary>
                    </m:oMath>
                  </m:oMathPara>
                </a14:m>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4645"/>
                <a:ext cx="8616008" cy="3600499"/>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49765710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Boosting for MSE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4645"/>
                <a:ext cx="8616008" cy="3600499"/>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e>
                      </m:nary>
                    </m:oMath>
                  </m:oMathPara>
                </a14:m>
                <a:endParaRPr lang="en-US" sz="2400" dirty="0">
                  <a:solidFill>
                    <a:srgbClr val="4D4D4D"/>
                  </a:solidFill>
                </a:endParaRPr>
              </a:p>
              <a:p>
                <a:pPr>
                  <a:spcAft>
                    <a:spcPts val="1800"/>
                  </a:spcAft>
                </a:pPr>
                <a:r>
                  <a:rPr lang="en-US" sz="2400" dirty="0">
                    <a:solidFill>
                      <a:srgbClr val="4D4D4D"/>
                    </a:solidFill>
                  </a:rPr>
                  <a:t>Training the </a:t>
                </a:r>
                <a:r>
                  <a:rPr lang="en-US" sz="2400" b="1" dirty="0" err="1">
                    <a:solidFill>
                      <a:srgbClr val="4D4D4D"/>
                    </a:solidFill>
                  </a:rPr>
                  <a:t>M</a:t>
                </a:r>
                <a:r>
                  <a:rPr lang="en-US" sz="2400" dirty="0" err="1">
                    <a:solidFill>
                      <a:srgbClr val="4D4D4D"/>
                    </a:solidFill>
                  </a:rPr>
                  <a:t>th</a:t>
                </a:r>
                <a:r>
                  <a:rPr lang="en-US" sz="2400" dirty="0">
                    <a:solidFill>
                      <a:srgbClr val="4D4D4D"/>
                    </a:solidFill>
                  </a:rPr>
                  <a:t> base model</a:t>
                </a:r>
                <a:r>
                  <a:rPr lang="ru-RU" sz="2400" dirty="0">
                    <a:solidFill>
                      <a:srgbClr val="4D4D4D"/>
                    </a:solidFill>
                  </a:rPr>
                  <a:t>:</a:t>
                </a:r>
              </a:p>
              <a:p>
                <a:pPr>
                  <a:spcAft>
                    <a:spcPts val="1800"/>
                  </a:spcAft>
                </a:pPr>
                <a14:m>
                  <m:oMathPara xmlns:m="http://schemas.openxmlformats.org/officeDocument/2006/math">
                    <m:oMathParaPr>
                      <m:jc m:val="centerGroup"/>
                    </m:oMathParaPr>
                    <m:oMath xmlns:m="http://schemas.openxmlformats.org/officeDocument/2006/math">
                      <m:limLow>
                        <m:limLowPr>
                          <m:ctrlPr>
                            <a:rPr lang="en-US" sz="2400" i="1" smtClean="0">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sSup>
                            <m:sSupPr>
                              <m:ctrlPr>
                                <a:rPr lang="en-US" sz="2400" i="1" smtClean="0">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Sub>
                                    <m:sSubPr>
                                      <m:ctrlPr>
                                        <a:rPr lang="en-US" sz="2400" i="1">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m:t>
                                  </m:r>
                                </m:e>
                              </m:d>
                            </m:e>
                            <m:sup>
                              <m:r>
                                <a:rPr lang="en-US" sz="2400" b="0" i="1" smtClean="0">
                                  <a:solidFill>
                                    <a:srgbClr val="4D4D4D"/>
                                  </a:solidFill>
                                  <a:latin typeface="Cambria Math" panose="02040503050406030204" pitchFamily="18" charset="0"/>
                                </a:rPr>
                                <m:t>2</m:t>
                              </m:r>
                            </m:sup>
                          </m:sSup>
                        </m:e>
                      </m:nary>
                    </m:oMath>
                  </m:oMathPara>
                </a14:m>
                <a:endParaRPr lang="en-US" sz="2400" dirty="0">
                  <a:solidFill>
                    <a:srgbClr val="4D4D4D"/>
                  </a:solidFill>
                </a:endParaRPr>
              </a:p>
              <a:p>
                <a:pPr>
                  <a:spcAft>
                    <a:spcPts val="1800"/>
                  </a:spcAft>
                </a:pPr>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4645"/>
                <a:ext cx="8616008" cy="3600499"/>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77848796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e>
                      </m:nary>
                    </m:oMath>
                  </m:oMathPara>
                </a14:m>
                <a:endParaRPr lang="en-US" sz="2400" dirty="0">
                  <a:solidFill>
                    <a:srgbClr val="4D4D4D"/>
                  </a:solidFill>
                </a:endParaRPr>
              </a:p>
              <a:p>
                <a:pPr>
                  <a:spcAft>
                    <a:spcPts val="1800"/>
                  </a:spcAft>
                </a:pPr>
                <a:r>
                  <a:rPr lang="en-US" sz="2400" dirty="0">
                    <a:solidFill>
                      <a:srgbClr val="4D4D4D"/>
                    </a:solidFill>
                  </a:rPr>
                  <a:t>Training the </a:t>
                </a:r>
                <a:r>
                  <a:rPr lang="en-US" sz="2400" b="1" dirty="0" err="1">
                    <a:solidFill>
                      <a:srgbClr val="4D4D4D"/>
                    </a:solidFill>
                  </a:rPr>
                  <a:t>M</a:t>
                </a:r>
                <a:r>
                  <a:rPr lang="en-US" sz="2400" dirty="0" err="1">
                    <a:solidFill>
                      <a:srgbClr val="4D4D4D"/>
                    </a:solidFill>
                  </a:rPr>
                  <a:t>th</a:t>
                </a:r>
                <a:r>
                  <a:rPr lang="en-US" sz="2400" dirty="0">
                    <a:solidFill>
                      <a:srgbClr val="4D4D4D"/>
                    </a:solidFill>
                  </a:rPr>
                  <a:t> base model</a:t>
                </a:r>
                <a:r>
                  <a:rPr lang="ru-RU" sz="2400" dirty="0">
                    <a:solidFill>
                      <a:srgbClr val="4D4D4D"/>
                    </a:solidFill>
                  </a:rPr>
                  <a:t>:</a:t>
                </a:r>
              </a:p>
              <a:p>
                <a:pPr>
                  <a:spcAft>
                    <a:spcPts val="1800"/>
                  </a:spcAft>
                </a:pPr>
                <a14:m>
                  <m:oMathPara xmlns:m="http://schemas.openxmlformats.org/officeDocument/2006/math">
                    <m:oMathParaPr>
                      <m:jc m:val="centerGroup"/>
                    </m:oMathParaPr>
                    <m:oMath xmlns:m="http://schemas.openxmlformats.org/officeDocument/2006/math">
                      <m:limLow>
                        <m:limLowPr>
                          <m:ctrlPr>
                            <a:rPr lang="en-US" sz="2400" i="1" smtClean="0">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sSup>
                            <m:sSupPr>
                              <m:ctrlPr>
                                <a:rPr lang="en-US" sz="2400" i="1" smtClean="0">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Sub>
                                    <m:sSubPr>
                                      <m:ctrlPr>
                                        <a:rPr lang="en-US" sz="2400" i="1">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m:t>
                                  </m:r>
                                </m:e>
                              </m:d>
                            </m:e>
                            <m:sup>
                              <m:r>
                                <a:rPr lang="en-US" sz="2400" b="0" i="1" smtClean="0">
                                  <a:solidFill>
                                    <a:srgbClr val="4D4D4D"/>
                                  </a:solidFill>
                                  <a:latin typeface="Cambria Math" panose="02040503050406030204" pitchFamily="18" charset="0"/>
                                </a:rPr>
                                <m:t>2</m:t>
                              </m:r>
                            </m:sup>
                          </m:sSup>
                        </m:e>
                      </m:nary>
                    </m:oMath>
                  </m:oMathPara>
                </a14:m>
                <a:endParaRPr lang="en-US" sz="2400" dirty="0">
                  <a:solidFill>
                    <a:srgbClr val="4D4D4D"/>
                  </a:solidFill>
                </a:endParaRPr>
              </a:p>
              <a:p>
                <a:pPr>
                  <a:spcAft>
                    <a:spcPts val="1800"/>
                  </a:spcAft>
                </a:pPr>
                <a:r>
                  <a:rPr lang="ru-RU" sz="2400" dirty="0">
                    <a:solidFill>
                      <a:srgbClr val="4D4D4D"/>
                    </a:solidFill>
                  </a:rPr>
                  <a:t> </a:t>
                </a:r>
                <a:endParaRPr lang="en-US" sz="2400" dirty="0">
                  <a:solidFill>
                    <a:srgbClr val="4D4D4D"/>
                  </a:solidFill>
                </a:endParaRPr>
              </a:p>
              <a:p>
                <a:pPr>
                  <a:spcAft>
                    <a:spcPts val="1800"/>
                  </a:spcAft>
                </a:pPr>
                <a:r>
                  <a:rPr lang="en-US" sz="2400" dirty="0">
                    <a:solidFill>
                      <a:srgbClr val="4D4D4D"/>
                    </a:solidFill>
                  </a:rPr>
                  <a:t>Residuals </a:t>
                </a:r>
                <a:r>
                  <a:rPr lang="ru-RU" sz="2400" dirty="0">
                    <a:solidFill>
                      <a:srgbClr val="4D4D4D"/>
                    </a:solidFill>
                  </a:rPr>
                  <a:t>—</a:t>
                </a:r>
                <a:r>
                  <a:rPr lang="en-US" sz="2400" dirty="0">
                    <a:solidFill>
                      <a:srgbClr val="4D4D4D"/>
                    </a:solidFill>
                  </a:rPr>
                  <a:t> </a:t>
                </a:r>
                <a14:m>
                  <m:oMath xmlns:m="http://schemas.openxmlformats.org/officeDocument/2006/math">
                    <m:sSubSup>
                      <m:sSubSupPr>
                        <m:ctrlPr>
                          <a:rPr lang="en-US" sz="2400" i="1">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r>
                      <a:rPr lang="ru-RU"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oMath>
                </a14:m>
                <a:endParaRPr lang="en-US" sz="2400" dirty="0">
                  <a:solidFill>
                    <a:srgbClr val="4D4D4D"/>
                  </a:solidFill>
                </a:endParaRPr>
              </a:p>
              <a:p>
                <a:pPr>
                  <a:spcAft>
                    <a:spcPts val="1800"/>
                  </a:spcAft>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l="-2194"/>
                </a:stretch>
              </a:blipFill>
              <a:ln w="28575">
                <a:noFill/>
              </a:ln>
            </p:spPr>
            <p:txBody>
              <a:bodyPr/>
              <a:lstStyle/>
              <a:p>
                <a:r>
                  <a:rPr lang="ru-RU">
                    <a:noFill/>
                  </a:rPr>
                  <a:t> </a:t>
                </a:r>
              </a:p>
            </p:txBody>
          </p:sp>
        </mc:Fallback>
      </mc:AlternateContent>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Boosting for MSE</a:t>
            </a:r>
            <a:endParaRPr lang="ru-RU" sz="3200" b="1" dirty="0">
              <a:solidFill>
                <a:srgbClr val="A26D6A"/>
              </a:solidFill>
              <a:cs typeface="Times New Roman" pitchFamily="18" charset="0"/>
            </a:endParaRPr>
          </a:p>
        </p:txBody>
      </p:sp>
      <p:sp>
        <p:nvSpPr>
          <p:cNvPr id="4" name="Left Brace 3">
            <a:extLst>
              <a:ext uri="{FF2B5EF4-FFF2-40B4-BE49-F238E27FC236}">
                <a16:creationId xmlns:a16="http://schemas.microsoft.com/office/drawing/2014/main" id="{6214F8EB-89EF-9941-97AE-D305554F7819}"/>
              </a:ext>
            </a:extLst>
          </p:cNvPr>
          <p:cNvSpPr/>
          <p:nvPr/>
        </p:nvSpPr>
        <p:spPr>
          <a:xfrm rot="16200000">
            <a:off x="5730318" y="2918755"/>
            <a:ext cx="288032" cy="1884588"/>
          </a:xfrm>
          <a:prstGeom prst="leftBrace">
            <a:avLst/>
          </a:prstGeom>
          <a:ln w="38100">
            <a:solidFill>
              <a:srgbClr val="466F9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x-none"/>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764047-4F0B-A641-9C6E-8D0D8C0187C5}"/>
                  </a:ext>
                </a:extLst>
              </p:cNvPr>
              <p:cNvSpPr txBox="1"/>
              <p:nvPr/>
            </p:nvSpPr>
            <p:spPr>
              <a:xfrm>
                <a:off x="5688124" y="4038991"/>
                <a:ext cx="624273" cy="470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solidFill>
                                <a:srgbClr val="4D4D4D"/>
                              </a:solidFill>
                              <a:latin typeface="Cambria Math" panose="02040503050406030204" pitchFamily="18" charset="0"/>
                            </a:rPr>
                          </m:ctrlPr>
                        </m:sSubSupPr>
                        <m:e>
                          <m:r>
                            <a:rPr lang="en-US" sz="2400" b="0" i="1" smtClean="0">
                              <a:solidFill>
                                <a:srgbClr val="4D4D4D"/>
                              </a:solidFill>
                              <a:latin typeface="Cambria Math" panose="02040503050406030204" pitchFamily="18" charset="0"/>
                            </a:rPr>
                            <m:t>𝑠</m:t>
                          </m:r>
                        </m:e>
                        <m:sub>
                          <m:r>
                            <a:rPr lang="en-US" sz="2400" b="0" i="1" smtClean="0">
                              <a:solidFill>
                                <a:srgbClr val="4D4D4D"/>
                              </a:solidFill>
                              <a:latin typeface="Cambria Math" panose="02040503050406030204" pitchFamily="18" charset="0"/>
                            </a:rPr>
                            <m:t>𝑖</m:t>
                          </m:r>
                        </m:sub>
                        <m:sup>
                          <m: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𝑀</m:t>
                          </m:r>
                          <m:r>
                            <a:rPr lang="en-US" sz="2400" b="0" i="1" smtClean="0">
                              <a:solidFill>
                                <a:srgbClr val="4D4D4D"/>
                              </a:solidFill>
                              <a:latin typeface="Cambria Math" panose="02040503050406030204" pitchFamily="18" charset="0"/>
                            </a:rPr>
                            <m:t>)</m:t>
                          </m:r>
                        </m:sup>
                      </m:sSubSup>
                    </m:oMath>
                  </m:oMathPara>
                </a14:m>
                <a:endParaRPr lang="x-none" sz="2400" dirty="0">
                  <a:solidFill>
                    <a:srgbClr val="4D4D4D"/>
                  </a:solidFill>
                </a:endParaRPr>
              </a:p>
            </p:txBody>
          </p:sp>
        </mc:Choice>
        <mc:Fallback xmlns="">
          <p:sp>
            <p:nvSpPr>
              <p:cNvPr id="5" name="TextBox 4">
                <a:extLst>
                  <a:ext uri="{FF2B5EF4-FFF2-40B4-BE49-F238E27FC236}">
                    <a16:creationId xmlns:a16="http://schemas.microsoft.com/office/drawing/2014/main" xmlns:a14="http://schemas.microsoft.com/office/drawing/2010/main" xmlns="" id="{23764047-4F0B-A641-9C6E-8D0D8C0187C5}"/>
                  </a:ext>
                </a:extLst>
              </p:cNvPr>
              <p:cNvSpPr txBox="1">
                <a:spLocks noRot="1" noChangeAspect="1" noMove="1" noResize="1" noEditPoints="1" noAdjustHandles="1" noChangeArrowheads="1" noChangeShapeType="1" noTextEdit="1"/>
              </p:cNvSpPr>
              <p:nvPr/>
            </p:nvSpPr>
            <p:spPr>
              <a:xfrm>
                <a:off x="5688124" y="4038991"/>
                <a:ext cx="624273" cy="470129"/>
              </a:xfrm>
              <a:prstGeom prst="rect">
                <a:avLst/>
              </a:prstGeom>
              <a:blipFill rotWithShape="1">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28675518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5" name="applause.wav"/>
          </p:stSnd>
        </p:sndAc>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First Iteration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4645"/>
                <a:ext cx="8616008" cy="2520379"/>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ru-RU"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e>
                              </m:d>
                            </m:e>
                            <m:sup>
                              <m:r>
                                <a:rPr lang="en-US" sz="2400" i="1">
                                  <a:solidFill>
                                    <a:srgbClr val="4D4D4D"/>
                                  </a:solidFill>
                                  <a:latin typeface="Cambria Math" panose="02040503050406030204" pitchFamily="18" charset="0"/>
                                </a:rPr>
                                <m:t>2</m:t>
                              </m:r>
                            </m:sup>
                          </m:sSup>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ru-RU"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4645"/>
                <a:ext cx="8616008" cy="2520379"/>
              </a:xfrm>
              <a:prstGeom prst="rect">
                <a:avLst/>
              </a:prstGeom>
              <a:blipFill rotWithShape="1">
                <a:blip r:embed="rId3"/>
                <a:stretch>
                  <a:fillRect/>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07139149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Second Iteration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4645"/>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ru-RU" sz="2400" i="1">
                                          <a:solidFill>
                                            <a:srgbClr val="4D4D4D"/>
                                          </a:solidFill>
                                          <a:latin typeface="Cambria Math" panose="02040503050406030204" pitchFamily="18" charset="0"/>
                                        </a:rPr>
                                        <m:t>2</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d>
                            </m:e>
                            <m:sup>
                              <m:r>
                                <a:rPr lang="en-US" sz="2400" i="1">
                                  <a:solidFill>
                                    <a:srgbClr val="4D4D4D"/>
                                  </a:solidFill>
                                  <a:latin typeface="Cambria Math" panose="02040503050406030204" pitchFamily="18" charset="0"/>
                                </a:rPr>
                                <m:t>2</m:t>
                              </m:r>
                            </m:sup>
                          </m:sSup>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2</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89032595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Third Iteration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4645"/>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3</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2</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d>
                            </m:e>
                            <m:sup>
                              <m:r>
                                <a:rPr lang="en-US" sz="2400" i="1">
                                  <a:solidFill>
                                    <a:srgbClr val="4D4D4D"/>
                                  </a:solidFill>
                                  <a:latin typeface="Cambria Math" panose="02040503050406030204" pitchFamily="18" charset="0"/>
                                </a:rPr>
                                <m:t>2</m:t>
                              </m:r>
                            </m:sup>
                          </m:sSup>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3</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19836194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4" name="Content Placeholder 3">
            <a:extLst>
              <a:ext uri="{FF2B5EF4-FFF2-40B4-BE49-F238E27FC236}">
                <a16:creationId xmlns:a16="http://schemas.microsoft.com/office/drawing/2014/main" id="{AEC596C5-F375-E44F-95E1-77AC16C8650F}"/>
              </a:ext>
            </a:extLst>
          </p:cNvPr>
          <p:cNvPicPr>
            <a:picLocks noGrp="1" noChangeAspect="1"/>
          </p:cNvPicPr>
          <p:nvPr>
            <p:ph idx="1"/>
          </p:nvPr>
        </p:nvPicPr>
        <p:blipFill>
          <a:blip r:embed="rId3"/>
          <a:stretch>
            <a:fillRect/>
          </a:stretch>
        </p:blipFill>
        <p:spPr>
          <a:xfrm>
            <a:off x="2051720" y="980728"/>
            <a:ext cx="5014466" cy="3919156"/>
          </a:xfrm>
          <a:prstGeom prst="rect">
            <a:avLst/>
          </a:prstGeom>
          <a:ln w="63500">
            <a:solidFill>
              <a:srgbClr val="CDD1D0"/>
            </a:solidFill>
            <a:miter lim="800000"/>
          </a:ln>
        </p:spPr>
      </p:pic>
    </p:spTree>
    <p:extLst>
      <p:ext uri="{BB962C8B-B14F-4D97-AF65-F5344CB8AC3E}">
        <p14:creationId xmlns:p14="http://schemas.microsoft.com/office/powerpoint/2010/main" val="348986815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7" name="Content Placeholder 3">
            <a:extLst>
              <a:ext uri="{FF2B5EF4-FFF2-40B4-BE49-F238E27FC236}">
                <a16:creationId xmlns:a16="http://schemas.microsoft.com/office/drawing/2014/main" id="{DB406D47-1E3D-4C4F-9B3F-FAD6B376CFE6}"/>
              </a:ext>
            </a:extLst>
          </p:cNvPr>
          <p:cNvPicPr>
            <a:picLocks noGrp="1" noChangeAspect="1"/>
          </p:cNvPicPr>
          <p:nvPr>
            <p:ph idx="1"/>
          </p:nvPr>
        </p:nvPicPr>
        <p:blipFill>
          <a:blip r:embed="rId3"/>
          <a:stretch>
            <a:fillRect/>
          </a:stretch>
        </p:blipFill>
        <p:spPr>
          <a:xfrm>
            <a:off x="2195736" y="980728"/>
            <a:ext cx="4570911" cy="5248800"/>
          </a:xfrm>
          <a:prstGeom prst="rect">
            <a:avLst/>
          </a:prstGeom>
          <a:ln w="63500">
            <a:solidFill>
              <a:srgbClr val="CDD1D0"/>
            </a:solidFill>
            <a:miter lim="800000"/>
          </a:ln>
        </p:spPr>
      </p:pic>
    </p:spTree>
    <p:extLst>
      <p:ext uri="{BB962C8B-B14F-4D97-AF65-F5344CB8AC3E}">
        <p14:creationId xmlns:p14="http://schemas.microsoft.com/office/powerpoint/2010/main" val="363107794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17" name="Picture 16" descr="A close up of a logo&#10;&#10;Description automatically generated">
            <a:extLst>
              <a:ext uri="{FF2B5EF4-FFF2-40B4-BE49-F238E27FC236}">
                <a16:creationId xmlns:a16="http://schemas.microsoft.com/office/drawing/2014/main" id="{71306B3B-0B72-5B46-8B6D-35624D911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047508"/>
            <a:ext cx="4716016" cy="4716016"/>
          </a:xfrm>
          <a:prstGeom prst="rect">
            <a:avLst/>
          </a:prstGeom>
        </p:spPr>
      </p:pic>
      <p:pic>
        <p:nvPicPr>
          <p:cNvPr id="7" name="Picture 26" descr="A screenshot of a cell phone&#10;&#10;Description automatically generated">
            <a:extLst>
              <a:ext uri="{FF2B5EF4-FFF2-40B4-BE49-F238E27FC236}">
                <a16:creationId xmlns:a16="http://schemas.microsoft.com/office/drawing/2014/main" id="{7126AB2C-9B16-6549-BB51-88657404F304}"/>
              </a:ext>
            </a:extLst>
          </p:cNvPr>
          <p:cNvPicPr>
            <a:picLocks noChangeAspect="1"/>
          </p:cNvPicPr>
          <p:nvPr/>
        </p:nvPicPr>
        <p:blipFill rotWithShape="1">
          <a:blip r:embed="rId5">
            <a:extLst>
              <a:ext uri="{28A0092B-C50C-407E-A947-70E740481C1C}">
                <a14:useLocalDpi xmlns:a14="http://schemas.microsoft.com/office/drawing/2010/main" val="0"/>
              </a:ext>
            </a:extLst>
          </a:blip>
          <a:srcRect r="12059"/>
          <a:stretch/>
        </p:blipFill>
        <p:spPr>
          <a:xfrm>
            <a:off x="3851920" y="945232"/>
            <a:ext cx="5184130" cy="4716016"/>
          </a:xfrm>
          <a:prstGeom prst="rect">
            <a:avLst/>
          </a:prstGeom>
        </p:spPr>
      </p:pic>
    </p:spTree>
    <p:extLst>
      <p:ext uri="{BB962C8B-B14F-4D97-AF65-F5344CB8AC3E}">
        <p14:creationId xmlns:p14="http://schemas.microsoft.com/office/powerpoint/2010/main" val="407528316"/>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a:t>
            </a:r>
            <a:endParaRPr lang="ru-RU" sz="3200" b="1" dirty="0">
              <a:solidFill>
                <a:srgbClr val="A26D6A"/>
              </a:solidFill>
              <a:cs typeface="Times New Roman" pitchFamily="18" charset="0"/>
            </a:endParaRPr>
          </a:p>
        </p:txBody>
      </p:sp>
      <p:pic>
        <p:nvPicPr>
          <p:cNvPr id="8" name="Content Placeholder 3">
            <a:extLst>
              <a:ext uri="{FF2B5EF4-FFF2-40B4-BE49-F238E27FC236}">
                <a16:creationId xmlns:a16="http://schemas.microsoft.com/office/drawing/2014/main" id="{0CEE061F-3460-F54F-AFE6-89AE705B5F13}"/>
              </a:ext>
            </a:extLst>
          </p:cNvPr>
          <p:cNvPicPr>
            <a:picLocks noGrp="1" noChangeAspect="1"/>
          </p:cNvPicPr>
          <p:nvPr>
            <p:ph idx="1"/>
          </p:nvPr>
        </p:nvPicPr>
        <p:blipFill>
          <a:blip r:embed="rId3"/>
          <a:stretch>
            <a:fillRect/>
          </a:stretch>
        </p:blipFill>
        <p:spPr>
          <a:xfrm>
            <a:off x="2200510" y="960538"/>
            <a:ext cx="4652991" cy="5247299"/>
          </a:xfrm>
          <a:prstGeom prst="rect">
            <a:avLst/>
          </a:prstGeom>
          <a:ln w="63500">
            <a:solidFill>
              <a:srgbClr val="CDD1D0"/>
            </a:solidFill>
            <a:miter lim="800000"/>
          </a:ln>
        </p:spPr>
      </p:pic>
    </p:spTree>
    <p:extLst>
      <p:ext uri="{BB962C8B-B14F-4D97-AF65-F5344CB8AC3E}">
        <p14:creationId xmlns:p14="http://schemas.microsoft.com/office/powerpoint/2010/main" val="126713476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Random Forest</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en-US" sz="2400" dirty="0"/>
          </a:p>
        </p:txBody>
      </p:sp>
      <p:pic>
        <p:nvPicPr>
          <p:cNvPr id="12" name="Picture 11" descr="A close up of a logo&#10;&#10;Description automatically generated">
            <a:extLst>
              <a:ext uri="{FF2B5EF4-FFF2-40B4-BE49-F238E27FC236}">
                <a16:creationId xmlns:a16="http://schemas.microsoft.com/office/drawing/2014/main" id="{02C6BD81-7327-0741-9725-D27A2841C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299" y="836712"/>
            <a:ext cx="7241401" cy="4827600"/>
          </a:xfrm>
          <a:prstGeom prst="rect">
            <a:avLst/>
          </a:prstGeom>
        </p:spPr>
      </p:pic>
    </p:spTree>
    <p:extLst>
      <p:ext uri="{BB962C8B-B14F-4D97-AF65-F5344CB8AC3E}">
        <p14:creationId xmlns:p14="http://schemas.microsoft.com/office/powerpoint/2010/main" val="140522487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Boosting Error on Train and Test</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7" name="Content Placeholder 3">
            <a:extLst>
              <a:ext uri="{FF2B5EF4-FFF2-40B4-BE49-F238E27FC236}">
                <a16:creationId xmlns:a16="http://schemas.microsoft.com/office/drawing/2014/main" id="{7FD1E70B-3853-8744-AF18-C823B25FAF6D}"/>
              </a:ext>
            </a:extLst>
          </p:cNvPr>
          <p:cNvPicPr>
            <a:picLocks noGrp="1" noChangeAspect="1"/>
          </p:cNvPicPr>
          <p:nvPr>
            <p:ph idx="1"/>
          </p:nvPr>
        </p:nvPicPr>
        <p:blipFill>
          <a:blip r:embed="rId3"/>
          <a:stretch>
            <a:fillRect/>
          </a:stretch>
        </p:blipFill>
        <p:spPr>
          <a:xfrm>
            <a:off x="1789832" y="1484784"/>
            <a:ext cx="5564336" cy="4173252"/>
          </a:xfrm>
          <a:prstGeom prst="rect">
            <a:avLst/>
          </a:prstGeom>
          <a:ln w="63500">
            <a:solidFill>
              <a:srgbClr val="CDD1D0"/>
            </a:solidFill>
            <a:miter lim="800000"/>
          </a:ln>
        </p:spPr>
      </p:pic>
    </p:spTree>
    <p:extLst>
      <p:ext uri="{BB962C8B-B14F-4D97-AF65-F5344CB8AC3E}">
        <p14:creationId xmlns:p14="http://schemas.microsoft.com/office/powerpoint/2010/main" val="153515287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In case of MSE loss, boosting boils down to conventional model training with a changed target variable</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Boosting is prone to overfitting, thus, it is essential to use validation dataset</a:t>
            </a:r>
            <a:endParaRPr lang="ru-RU" sz="2400" dirty="0">
              <a:solidFill>
                <a:srgbClr val="4D4D4D"/>
              </a:solidFill>
            </a:endParaRPr>
          </a:p>
        </p:txBody>
      </p:sp>
    </p:spTree>
    <p:extLst>
      <p:ext uri="{BB962C8B-B14F-4D97-AF65-F5344CB8AC3E}">
        <p14:creationId xmlns:p14="http://schemas.microsoft.com/office/powerpoint/2010/main" val="405268595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Difficulties of Training with General Loss Function</a:t>
            </a:r>
            <a:endParaRPr lang="ru-RU" sz="3200" b="1" dirty="0">
              <a:solidFill>
                <a:srgbClr val="A26D6A"/>
              </a:solidFill>
            </a:endParaRPr>
          </a:p>
        </p:txBody>
      </p:sp>
    </p:spTree>
    <p:extLst>
      <p:ext uri="{BB962C8B-B14F-4D97-AF65-F5344CB8AC3E}">
        <p14:creationId xmlns:p14="http://schemas.microsoft.com/office/powerpoint/2010/main" val="373043739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a Weak Learner</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e>
                      </m:nary>
                    </m:oMath>
                  </m:oMathPara>
                </a14:m>
                <a:endParaRPr lang="en-US" sz="2400" dirty="0">
                  <a:solidFill>
                    <a:srgbClr val="4D4D4D"/>
                  </a:solidFill>
                </a:endParaRPr>
              </a:p>
              <a:p>
                <a:pPr>
                  <a:spcAft>
                    <a:spcPts val="1800"/>
                  </a:spcAft>
                </a:pPr>
                <a:r>
                  <a:rPr lang="en-US" sz="2400" dirty="0">
                    <a:solidFill>
                      <a:srgbClr val="4D4D4D"/>
                    </a:solidFill>
                  </a:rPr>
                  <a:t>Training</a:t>
                </a:r>
                <a:r>
                  <a:rPr lang="ru-RU" sz="2400" dirty="0">
                    <a:solidFill>
                      <a:srgbClr val="4D4D4D"/>
                    </a:solidFill>
                  </a:rPr>
                  <a:t> </a:t>
                </a:r>
                <a14:m>
                  <m:oMath xmlns:m="http://schemas.openxmlformats.org/officeDocument/2006/math">
                    <m:r>
                      <a:rPr lang="en-US" sz="2400" b="0" i="1" smtClean="0">
                        <a:solidFill>
                          <a:srgbClr val="4D4D4D"/>
                        </a:solidFill>
                        <a:latin typeface="Cambria Math" panose="02040503050406030204" pitchFamily="18" charset="0"/>
                      </a:rPr>
                      <m:t>𝑀</m:t>
                    </m:r>
                    <m:r>
                      <m:rPr>
                        <m:sty m:val="p"/>
                      </m:rPr>
                      <a:rPr lang="en-US" sz="2400" b="0" i="0" smtClean="0">
                        <a:solidFill>
                          <a:srgbClr val="4D4D4D"/>
                        </a:solidFill>
                        <a:latin typeface="Cambria Math" panose="02040503050406030204" pitchFamily="18" charset="0"/>
                      </a:rPr>
                      <m:t>th</m:t>
                    </m:r>
                  </m:oMath>
                </a14:m>
                <a:r>
                  <a:rPr lang="ru-RU" sz="2400" dirty="0">
                    <a:solidFill>
                      <a:srgbClr val="4D4D4D"/>
                    </a:solidFill>
                  </a:rPr>
                  <a:t> </a:t>
                </a:r>
                <a:r>
                  <a:rPr lang="en-US" sz="2400" dirty="0">
                    <a:solidFill>
                      <a:srgbClr val="4D4D4D"/>
                    </a:solidFill>
                  </a:rPr>
                  <a:t>model</a:t>
                </a:r>
                <a:r>
                  <a:rPr lang="ru-RU" sz="2400" dirty="0">
                    <a:solidFill>
                      <a:srgbClr val="4D4D4D"/>
                    </a:solidFill>
                  </a:rPr>
                  <a:t>:</a:t>
                </a:r>
              </a:p>
              <a:p>
                <a:pPr>
                  <a:spcAft>
                    <a:spcPts val="1800"/>
                  </a:spcAft>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r>
                            <a:rPr lang="en-US" sz="2400" b="0" i="1" smtClean="0">
                              <a:solidFill>
                                <a:srgbClr val="4D4D4D"/>
                              </a:solidFill>
                              <a:latin typeface="Cambria Math" panose="02040503050406030204" pitchFamily="18" charset="0"/>
                            </a:rPr>
                            <m:t>𝑙</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e>
                          </m:d>
                        </m:e>
                      </m:nary>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min</m:t>
                              </m:r>
                            </m:e>
                            <m:lim>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18958346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a Weak Learner</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r>
                            <a:rPr lang="en-US" sz="2400" i="1">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a:spcAft>
                    <a:spcPts val="1800"/>
                  </a:spcAft>
                </a:pPr>
                <a:endParaRPr lang="ru-RU" sz="2400" dirty="0">
                  <a:solidFill>
                    <a:srgbClr val="4D4D4D"/>
                  </a:solidFill>
                </a:endParaRPr>
              </a:p>
              <a:p>
                <a:pPr>
                  <a:spcAft>
                    <a:spcPts val="1800"/>
                  </a:spcAft>
                </a:pPr>
                <a:r>
                  <a:rPr lang="en-US" sz="2400" dirty="0">
                    <a:solidFill>
                      <a:srgbClr val="4D4D4D"/>
                    </a:solidFill>
                  </a:rPr>
                  <a:t>Can we just use residuals as new targets, as we did with MSE?</a:t>
                </a:r>
              </a:p>
              <a:p>
                <a:pPr>
                  <a:spcAft>
                    <a:spcPts val="1800"/>
                  </a:spcAft>
                </a:pPr>
                <a14:m>
                  <m:oMathPara xmlns:m="http://schemas.openxmlformats.org/officeDocument/2006/math">
                    <m:oMathParaPr>
                      <m:jc m:val="centerGroup"/>
                    </m:oMathParaPr>
                    <m:oMath xmlns:m="http://schemas.openxmlformats.org/officeDocument/2006/math">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r>
                            <a:rPr lang="en-US" sz="2400" b="0" i="1" smtClean="0">
                              <a:solidFill>
                                <a:srgbClr val="4D4D4D"/>
                              </a:solidFill>
                              <a:latin typeface="Cambria Math" panose="02040503050406030204" pitchFamily="18" charset="0"/>
                            </a:rPr>
                            <m:t>𝑙</m:t>
                          </m:r>
                          <m:d>
                            <m:dPr>
                              <m:ctrlPr>
                                <a:rPr lang="en-US" sz="2400" b="0" i="1" smtClean="0">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a:spcAft>
                    <a:spcPts val="1800"/>
                  </a:spcAft>
                </a:pPr>
                <a:endParaRPr lang="ru-RU" sz="2400" dirty="0">
                  <a:solidFill>
                    <a:srgbClr val="4D4D4D"/>
                  </a:solidFill>
                </a:endParaRPr>
              </a:p>
              <a:p>
                <a:pPr>
                  <a:spcAft>
                    <a:spcPts val="1800"/>
                  </a:spcAft>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40474559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Logistic Loss </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r>
                        <a:rPr lang="en-US" sz="2400" i="1">
                          <a:solidFill>
                            <a:srgbClr val="4D4D4D"/>
                          </a:solidFill>
                          <a:latin typeface="Cambria Math" panose="02040503050406030204" pitchFamily="18" charset="0"/>
                        </a:rPr>
                        <m:t>=</m:t>
                      </m:r>
                      <m:r>
                        <m:rPr>
                          <m:nor/>
                        </m:rPr>
                        <a:rPr lang="en-US" sz="2400" b="0" i="0" smtClean="0">
                          <a:solidFill>
                            <a:srgbClr val="4D4D4D"/>
                          </a:solidFill>
                          <a:latin typeface="Cambria Math" panose="02040503050406030204" pitchFamily="18" charset="0"/>
                        </a:rPr>
                        <m:t>sign</m:t>
                      </m:r>
                      <m:nary>
                        <m:naryPr>
                          <m:chr m:val="∑"/>
                          <m:ctrlPr>
                            <a:rPr lang="en-US" sz="2400" i="1">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𝑚</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e>
                      </m:nary>
                    </m:oMath>
                  </m:oMathPara>
                </a14:m>
                <a:endParaRPr lang="ru-RU"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𝑙</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𝑦</m:t>
                          </m:r>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𝑧</m:t>
                          </m:r>
                        </m:e>
                      </m:d>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log</m:t>
                          </m:r>
                        </m:fName>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1+</m:t>
                              </m:r>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exp</m:t>
                                  </m:r>
                                </m:fName>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m:t>
                                      </m:r>
                                      <m:r>
                                        <a:rPr lang="en-US" sz="2400" b="0" i="1" smtClean="0">
                                          <a:solidFill>
                                            <a:srgbClr val="4778B1"/>
                                          </a:solidFill>
                                          <a:latin typeface="Cambria Math" panose="02040503050406030204" pitchFamily="18" charset="0"/>
                                        </a:rPr>
                                        <m:t>𝑦</m:t>
                                      </m:r>
                                      <m:r>
                                        <a:rPr lang="en-US" sz="2400" b="0" i="1" smtClean="0">
                                          <a:solidFill>
                                            <a:srgbClr val="D74B55"/>
                                          </a:solidFill>
                                          <a:latin typeface="Cambria Math" panose="02040503050406030204" pitchFamily="18" charset="0"/>
                                        </a:rPr>
                                        <m:t>𝑧</m:t>
                                      </m:r>
                                    </m:e>
                                  </m:d>
                                </m:e>
                              </m:func>
                            </m:e>
                          </m:d>
                        </m:e>
                      </m:func>
                    </m:oMath>
                  </m:oMathPara>
                </a14:m>
                <a:endParaRPr lang="ru-RU" sz="2400" dirty="0">
                  <a:solidFill>
                    <a:srgbClr val="4D4D4D"/>
                  </a:solidFill>
                </a:endParaRPr>
              </a:p>
              <a:p>
                <a:pPr>
                  <a:spcAft>
                    <a:spcPts val="1800"/>
                  </a:spcAft>
                  <a:buClr>
                    <a:srgbClr val="9CA5A2"/>
                  </a:buClr>
                </a:pPr>
                <a:r>
                  <a:rPr lang="en-US" sz="2400" dirty="0">
                    <a:solidFill>
                      <a:srgbClr val="4D4D4D"/>
                    </a:solidFill>
                  </a:rPr>
                  <a:t>Can we just use residuals as new targets, as we did with MSE?</a:t>
                </a:r>
              </a:p>
              <a:p>
                <a:pPr>
                  <a:spcAft>
                    <a:spcPts val="1800"/>
                  </a:spcAft>
                  <a:buClr>
                    <a:srgbClr val="9CA5A2"/>
                  </a:buClr>
                </a:pPr>
                <a14:m>
                  <m:oMathPara xmlns:m="http://schemas.openxmlformats.org/officeDocument/2006/math">
                    <m:oMathParaPr>
                      <m:jc m:val="centerGroup"/>
                    </m:oMathParaPr>
                    <m:oMath xmlns:m="http://schemas.openxmlformats.org/officeDocument/2006/math">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log</m:t>
                              </m:r>
                            </m:fName>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1+</m:t>
                                  </m:r>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exp</m:t>
                                      </m:r>
                                    </m:fName>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m:t>
                                          </m:r>
                                          <m:d>
                                            <m:dPr>
                                              <m:ctrlPr>
                                                <a:rPr lang="en-US" sz="2400" b="0" i="1" smtClean="0">
                                                  <a:solidFill>
                                                    <a:srgbClr val="4778B1"/>
                                                  </a:solidFill>
                                                  <a:latin typeface="Cambria Math" panose="02040503050406030204" pitchFamily="18" charset="0"/>
                                                </a:rPr>
                                              </m:ctrlPr>
                                            </m:dPr>
                                            <m:e>
                                              <m:sSub>
                                                <m:sSubPr>
                                                  <m:ctrlPr>
                                                    <a:rPr lang="en-US" sz="2400" b="0" i="1" smtClean="0">
                                                      <a:solidFill>
                                                        <a:srgbClr val="4778B1"/>
                                                      </a:solidFill>
                                                      <a:latin typeface="Cambria Math" panose="02040503050406030204" pitchFamily="18" charset="0"/>
                                                    </a:rPr>
                                                  </m:ctrlPr>
                                                </m:sSubPr>
                                                <m:e>
                                                  <m:r>
                                                    <a:rPr lang="en-US" sz="2400" b="0" i="1" smtClean="0">
                                                      <a:solidFill>
                                                        <a:srgbClr val="4778B1"/>
                                                      </a:solidFill>
                                                      <a:latin typeface="Cambria Math" panose="02040503050406030204" pitchFamily="18" charset="0"/>
                                                    </a:rPr>
                                                    <m:t>𝑦</m:t>
                                                  </m:r>
                                                </m:e>
                                                <m:sub>
                                                  <m:r>
                                                    <a:rPr lang="en-US" sz="2400" b="0" i="1" smtClean="0">
                                                      <a:solidFill>
                                                        <a:srgbClr val="4778B1"/>
                                                      </a:solidFill>
                                                      <a:latin typeface="Cambria Math" panose="02040503050406030204" pitchFamily="18" charset="0"/>
                                                    </a:rPr>
                                                    <m:t>𝑖</m:t>
                                                  </m:r>
                                                </m:sub>
                                              </m:sSub>
                                              <m:r>
                                                <a:rPr lang="en-US" sz="2400" b="0" i="1" smtClean="0">
                                                  <a:solidFill>
                                                    <a:srgbClr val="4778B1"/>
                                                  </a:solidFill>
                                                  <a:latin typeface="Cambria Math" panose="02040503050406030204" pitchFamily="18" charset="0"/>
                                                </a:rPr>
                                                <m:t>−</m:t>
                                              </m:r>
                                              <m:sSub>
                                                <m:sSubPr>
                                                  <m:ctrlPr>
                                                    <a:rPr lang="en-US" sz="2400" b="0" i="1" smtClean="0">
                                                      <a:solidFill>
                                                        <a:srgbClr val="4778B1"/>
                                                      </a:solidFill>
                                                      <a:latin typeface="Cambria Math" panose="02040503050406030204" pitchFamily="18" charset="0"/>
                                                    </a:rPr>
                                                  </m:ctrlPr>
                                                </m:sSubPr>
                                                <m:e>
                                                  <m:r>
                                                    <a:rPr lang="en-US" sz="2400" b="0" i="1" smtClean="0">
                                                      <a:solidFill>
                                                        <a:srgbClr val="4778B1"/>
                                                      </a:solidFill>
                                                      <a:latin typeface="Cambria Math" panose="02040503050406030204" pitchFamily="18" charset="0"/>
                                                    </a:rPr>
                                                    <m:t>𝑎</m:t>
                                                  </m:r>
                                                </m:e>
                                                <m:sub>
                                                  <m:r>
                                                    <a:rPr lang="en-US" sz="2400" b="0" i="1" smtClean="0">
                                                      <a:solidFill>
                                                        <a:srgbClr val="4778B1"/>
                                                      </a:solidFill>
                                                      <a:latin typeface="Cambria Math" panose="02040503050406030204" pitchFamily="18" charset="0"/>
                                                    </a:rPr>
                                                    <m:t>𝑀</m:t>
                                                  </m:r>
                                                  <m:r>
                                                    <a:rPr lang="en-US" sz="2400" b="0" i="1" smtClean="0">
                                                      <a:solidFill>
                                                        <a:srgbClr val="4778B1"/>
                                                      </a:solidFill>
                                                      <a:latin typeface="Cambria Math" panose="02040503050406030204" pitchFamily="18" charset="0"/>
                                                    </a:rPr>
                                                    <m:t>−1</m:t>
                                                  </m:r>
                                                </m:sub>
                                              </m:sSub>
                                              <m:d>
                                                <m:dPr>
                                                  <m:ctrlPr>
                                                    <a:rPr lang="en-US" sz="2400" b="0" i="1" smtClean="0">
                                                      <a:solidFill>
                                                        <a:srgbClr val="4778B1"/>
                                                      </a:solidFill>
                                                      <a:latin typeface="Cambria Math" panose="02040503050406030204" pitchFamily="18" charset="0"/>
                                                    </a:rPr>
                                                  </m:ctrlPr>
                                                </m:dPr>
                                                <m:e>
                                                  <m:sSub>
                                                    <m:sSubPr>
                                                      <m:ctrlPr>
                                                        <a:rPr lang="en-US" sz="2400" b="0" i="1" smtClean="0">
                                                          <a:solidFill>
                                                            <a:srgbClr val="4778B1"/>
                                                          </a:solidFill>
                                                          <a:latin typeface="Cambria Math" panose="02040503050406030204" pitchFamily="18" charset="0"/>
                                                        </a:rPr>
                                                      </m:ctrlPr>
                                                    </m:sSubPr>
                                                    <m:e>
                                                      <m:r>
                                                        <a:rPr lang="en-US" sz="2400" b="0" i="1" smtClean="0">
                                                          <a:solidFill>
                                                            <a:srgbClr val="4778B1"/>
                                                          </a:solidFill>
                                                          <a:latin typeface="Cambria Math" panose="02040503050406030204" pitchFamily="18" charset="0"/>
                                                        </a:rPr>
                                                        <m:t>𝑥</m:t>
                                                      </m:r>
                                                    </m:e>
                                                    <m:sub>
                                                      <m:r>
                                                        <a:rPr lang="en-US" sz="2400" b="0" i="1" smtClean="0">
                                                          <a:solidFill>
                                                            <a:srgbClr val="4778B1"/>
                                                          </a:solidFill>
                                                          <a:latin typeface="Cambria Math" panose="02040503050406030204" pitchFamily="18" charset="0"/>
                                                        </a:rPr>
                                                        <m:t>𝑖</m:t>
                                                      </m:r>
                                                    </m:sub>
                                                  </m:sSub>
                                                </m:e>
                                              </m:d>
                                            </m:e>
                                          </m:d>
                                          <m:sSub>
                                            <m:sSubPr>
                                              <m:ctrlPr>
                                                <a:rPr lang="en-US" sz="2400" b="0" i="1" smtClean="0">
                                                  <a:solidFill>
                                                    <a:srgbClr val="D74B55"/>
                                                  </a:solidFill>
                                                  <a:latin typeface="Cambria Math" panose="02040503050406030204" pitchFamily="18" charset="0"/>
                                                </a:rPr>
                                              </m:ctrlPr>
                                            </m:sSubPr>
                                            <m:e>
                                              <m:r>
                                                <a:rPr lang="en-US" sz="2400" b="0" i="1" smtClean="0">
                                                  <a:solidFill>
                                                    <a:srgbClr val="D74B55"/>
                                                  </a:solidFill>
                                                  <a:latin typeface="Cambria Math" panose="02040503050406030204" pitchFamily="18" charset="0"/>
                                                </a:rPr>
                                                <m:t>𝑏</m:t>
                                              </m:r>
                                            </m:e>
                                            <m:sub>
                                              <m:r>
                                                <a:rPr lang="en-US" sz="2400" b="0" i="1" smtClean="0">
                                                  <a:solidFill>
                                                    <a:srgbClr val="D74B55"/>
                                                  </a:solidFill>
                                                  <a:latin typeface="Cambria Math" panose="02040503050406030204" pitchFamily="18" charset="0"/>
                                                </a:rPr>
                                                <m:t>𝑀</m:t>
                                              </m:r>
                                            </m:sub>
                                          </m:sSub>
                                          <m:d>
                                            <m:dPr>
                                              <m:ctrlPr>
                                                <a:rPr lang="en-US" sz="2400" b="0" i="1" smtClean="0">
                                                  <a:solidFill>
                                                    <a:srgbClr val="D74B55"/>
                                                  </a:solidFill>
                                                  <a:latin typeface="Cambria Math" panose="02040503050406030204" pitchFamily="18" charset="0"/>
                                                </a:rPr>
                                              </m:ctrlPr>
                                            </m:dPr>
                                            <m:e>
                                              <m:sSub>
                                                <m:sSubPr>
                                                  <m:ctrlPr>
                                                    <a:rPr lang="en-US" sz="2400" b="0" i="1" smtClean="0">
                                                      <a:solidFill>
                                                        <a:srgbClr val="D74B55"/>
                                                      </a:solidFill>
                                                      <a:latin typeface="Cambria Math" panose="02040503050406030204" pitchFamily="18" charset="0"/>
                                                    </a:rPr>
                                                  </m:ctrlPr>
                                                </m:sSubPr>
                                                <m:e>
                                                  <m:r>
                                                    <a:rPr lang="en-US" sz="2400" b="0" i="1" smtClean="0">
                                                      <a:solidFill>
                                                        <a:srgbClr val="D74B55"/>
                                                      </a:solidFill>
                                                      <a:latin typeface="Cambria Math" panose="02040503050406030204" pitchFamily="18" charset="0"/>
                                                    </a:rPr>
                                                    <m:t>𝑥</m:t>
                                                  </m:r>
                                                </m:e>
                                                <m:sub>
                                                  <m:r>
                                                    <a:rPr lang="en-US" sz="2400" b="0" i="1" smtClean="0">
                                                      <a:solidFill>
                                                        <a:srgbClr val="D74B55"/>
                                                      </a:solidFill>
                                                      <a:latin typeface="Cambria Math" panose="02040503050406030204" pitchFamily="18" charset="0"/>
                                                    </a:rPr>
                                                    <m:t>𝑖</m:t>
                                                  </m:r>
                                                </m:sub>
                                              </m:sSub>
                                            </m:e>
                                          </m:d>
                                        </m:e>
                                      </m:d>
                                    </m:e>
                                  </m:func>
                                </m:e>
                              </m:d>
                            </m:e>
                          </m:func>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If</a:t>
                </a:r>
                <a:r>
                  <a:rPr lang="ru-RU" sz="2400" dirty="0">
                    <a:solidFill>
                      <a:srgbClr val="4D4D4D"/>
                    </a:solidFill>
                  </a:rPr>
                  <a: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𝑁</m:t>
                        </m:r>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oMath>
                </a14:m>
                <a:r>
                  <a:rPr lang="en-US" sz="2400" dirty="0">
                    <a:solidFill>
                      <a:srgbClr val="4D4D4D"/>
                    </a:solidFill>
                  </a:rPr>
                  <a:t>, the object is not used in training anymore</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Otherwise</a:t>
                </a:r>
                <a:r>
                  <a:rPr lang="ru-RU" sz="2400" dirty="0">
                    <a:solidFill>
                      <a:srgbClr val="4D4D4D"/>
                    </a:solidFill>
                  </a:rPr>
                  <a:t> </a:t>
                </a:r>
                <a14:m>
                  <m:oMath xmlns:m="http://schemas.openxmlformats.org/officeDocument/2006/math">
                    <m:sSub>
                      <m:sSubPr>
                        <m:ctrlPr>
                          <a:rPr lang="en-US" sz="2400" i="1" smtClean="0">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𝑦</m:t>
                        </m:r>
                      </m:e>
                      <m:sub>
                        <m:r>
                          <a:rPr lang="en-US" sz="2400" i="1">
                            <a:solidFill>
                              <a:srgbClr val="4778B1"/>
                            </a:solidFill>
                            <a:latin typeface="Cambria Math" panose="02040503050406030204" pitchFamily="18" charset="0"/>
                          </a:rPr>
                          <m:t>𝑖</m:t>
                        </m:r>
                      </m:sub>
                    </m:sSub>
                    <m:r>
                      <a:rPr lang="en-US" sz="2400" i="1">
                        <a:solidFill>
                          <a:srgbClr val="4778B1"/>
                        </a:solidFill>
                        <a:latin typeface="Cambria Math" panose="02040503050406030204" pitchFamily="18" charset="0"/>
                      </a:rPr>
                      <m:t>−</m:t>
                    </m:r>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𝑎</m:t>
                        </m:r>
                      </m:e>
                      <m:sub>
                        <m:r>
                          <a:rPr lang="en-US" sz="2400" b="0" i="1" smtClean="0">
                            <a:solidFill>
                              <a:srgbClr val="4778B1"/>
                            </a:solidFill>
                            <a:latin typeface="Cambria Math" panose="02040503050406030204" pitchFamily="18" charset="0"/>
                          </a:rPr>
                          <m:t>𝑀</m:t>
                        </m:r>
                        <m:r>
                          <a:rPr lang="en-US" sz="2400" i="1">
                            <a:solidFill>
                              <a:srgbClr val="4778B1"/>
                            </a:solidFill>
                            <a:latin typeface="Cambria Math" panose="02040503050406030204" pitchFamily="18" charset="0"/>
                          </a:rPr>
                          <m:t>−1</m:t>
                        </m:r>
                      </m:sub>
                    </m:sSub>
                    <m:d>
                      <m:dPr>
                        <m:ctrlPr>
                          <a:rPr lang="en-US" sz="2400" i="1">
                            <a:solidFill>
                              <a:srgbClr val="4778B1"/>
                            </a:solidFill>
                            <a:latin typeface="Cambria Math" panose="02040503050406030204" pitchFamily="18" charset="0"/>
                          </a:rPr>
                        </m:ctrlPr>
                      </m:dPr>
                      <m:e>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𝑥</m:t>
                            </m:r>
                          </m:e>
                          <m:sub>
                            <m:r>
                              <a:rPr lang="en-US" sz="2400" i="1">
                                <a:solidFill>
                                  <a:srgbClr val="4778B1"/>
                                </a:solidFill>
                                <a:latin typeface="Cambria Math" panose="02040503050406030204" pitchFamily="18" charset="0"/>
                              </a:rPr>
                              <m:t>𝑖</m:t>
                            </m:r>
                          </m:sub>
                        </m:sSub>
                      </m:e>
                    </m:d>
                    <m:r>
                      <a:rPr lang="ru-RU" sz="2400" b="0" i="1" smtClean="0">
                        <a:solidFill>
                          <a:srgbClr val="4778B1"/>
                        </a:solidFill>
                        <a:latin typeface="Cambria Math" panose="02040503050406030204" pitchFamily="18" charset="0"/>
                      </a:rPr>
                      <m:t>=</m:t>
                    </m:r>
                    <m:r>
                      <a:rPr lang="ru-RU" sz="2400" b="0" i="1" smtClean="0">
                        <a:solidFill>
                          <a:srgbClr val="4778B1"/>
                        </a:solidFill>
                        <a:latin typeface="Cambria Math" panose="02040503050406030204" pitchFamily="18" charset="0"/>
                        <a:ea typeface="Cambria Math" panose="02040503050406030204" pitchFamily="18" charset="0"/>
                      </a:rPr>
                      <m:t>±2</m:t>
                    </m:r>
                  </m:oMath>
                </a14:m>
                <a:endParaRPr lang="ru-RU" sz="2400" dirty="0">
                  <a:solidFill>
                    <a:srgbClr val="4778B1"/>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29142559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Logistic Loss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log</m:t>
                              </m:r>
                            </m:fName>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1+</m:t>
                                  </m:r>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exp</m:t>
                                      </m:r>
                                    </m:fName>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m:t>
                                          </m:r>
                                          <m:f>
                                            <m:fPr>
                                              <m:ctrlPr>
                                                <a:rPr lang="en-US" sz="2400" b="0" i="1" smtClean="0">
                                                  <a:solidFill>
                                                    <a:srgbClr val="4778B1"/>
                                                  </a:solidFill>
                                                  <a:latin typeface="Cambria Math" panose="02040503050406030204" pitchFamily="18" charset="0"/>
                                                </a:rPr>
                                              </m:ctrlPr>
                                            </m:fPr>
                                            <m:num>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𝑦</m:t>
                                                  </m:r>
                                                </m:e>
                                                <m:sub>
                                                  <m:r>
                                                    <a:rPr lang="en-US" sz="2400" i="1">
                                                      <a:solidFill>
                                                        <a:srgbClr val="4778B1"/>
                                                      </a:solidFill>
                                                      <a:latin typeface="Cambria Math" panose="02040503050406030204" pitchFamily="18" charset="0"/>
                                                    </a:rPr>
                                                    <m:t>𝑖</m:t>
                                                  </m:r>
                                                </m:sub>
                                              </m:sSub>
                                              <m:r>
                                                <a:rPr lang="en-US" sz="2400" i="1">
                                                  <a:solidFill>
                                                    <a:srgbClr val="4778B1"/>
                                                  </a:solidFill>
                                                  <a:latin typeface="Cambria Math" panose="02040503050406030204" pitchFamily="18" charset="0"/>
                                                </a:rPr>
                                                <m:t>−</m:t>
                                              </m:r>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𝑎</m:t>
                                                  </m:r>
                                                </m:e>
                                                <m:sub>
                                                  <m:r>
                                                    <a:rPr lang="en-US" sz="2400" b="0" i="1" smtClean="0">
                                                      <a:solidFill>
                                                        <a:srgbClr val="4778B1"/>
                                                      </a:solidFill>
                                                      <a:latin typeface="Cambria Math" panose="02040503050406030204" pitchFamily="18" charset="0"/>
                                                    </a:rPr>
                                                    <m:t>𝑀</m:t>
                                                  </m:r>
                                                  <m:r>
                                                    <a:rPr lang="en-US" sz="2400" i="1">
                                                      <a:solidFill>
                                                        <a:srgbClr val="4778B1"/>
                                                      </a:solidFill>
                                                      <a:latin typeface="Cambria Math" panose="02040503050406030204" pitchFamily="18" charset="0"/>
                                                    </a:rPr>
                                                    <m:t>−1</m:t>
                                                  </m:r>
                                                </m:sub>
                                              </m:sSub>
                                              <m:d>
                                                <m:dPr>
                                                  <m:ctrlPr>
                                                    <a:rPr lang="en-US" sz="2400" i="1">
                                                      <a:solidFill>
                                                        <a:srgbClr val="4778B1"/>
                                                      </a:solidFill>
                                                      <a:latin typeface="Cambria Math" panose="02040503050406030204" pitchFamily="18" charset="0"/>
                                                    </a:rPr>
                                                  </m:ctrlPr>
                                                </m:dPr>
                                                <m:e>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𝑥</m:t>
                                                      </m:r>
                                                    </m:e>
                                                    <m:sub>
                                                      <m:r>
                                                        <a:rPr lang="en-US" sz="2400" i="1">
                                                          <a:solidFill>
                                                            <a:srgbClr val="4778B1"/>
                                                          </a:solidFill>
                                                          <a:latin typeface="Cambria Math" panose="02040503050406030204" pitchFamily="18" charset="0"/>
                                                        </a:rPr>
                                                        <m:t>𝑖</m:t>
                                                      </m:r>
                                                    </m:sub>
                                                  </m:sSub>
                                                </m:e>
                                              </m:d>
                                            </m:num>
                                            <m:den>
                                              <m:r>
                                                <a:rPr lang="ru-RU" sz="2400" b="0" i="1" smtClean="0">
                                                  <a:solidFill>
                                                    <a:srgbClr val="4778B1"/>
                                                  </a:solidFill>
                                                  <a:latin typeface="Cambria Math" panose="02040503050406030204" pitchFamily="18" charset="0"/>
                                                </a:rPr>
                                                <m:t>2</m:t>
                                              </m:r>
                                            </m:den>
                                          </m:f>
                                          <m:sSub>
                                            <m:sSubPr>
                                              <m:ctrlPr>
                                                <a:rPr lang="en-US" sz="2400" b="0" i="1" smtClean="0">
                                                  <a:solidFill>
                                                    <a:srgbClr val="D74B55"/>
                                                  </a:solidFill>
                                                  <a:latin typeface="Cambria Math" panose="02040503050406030204" pitchFamily="18" charset="0"/>
                                                </a:rPr>
                                              </m:ctrlPr>
                                            </m:sSubPr>
                                            <m:e>
                                              <m:r>
                                                <a:rPr lang="en-US" sz="2400" b="0" i="1" smtClean="0">
                                                  <a:solidFill>
                                                    <a:srgbClr val="D74B55"/>
                                                  </a:solidFill>
                                                  <a:latin typeface="Cambria Math" panose="02040503050406030204" pitchFamily="18" charset="0"/>
                                                </a:rPr>
                                                <m:t>𝑏</m:t>
                                              </m:r>
                                            </m:e>
                                            <m:sub>
                                              <m:r>
                                                <a:rPr lang="en-US" sz="2400" b="0" i="1" smtClean="0">
                                                  <a:solidFill>
                                                    <a:srgbClr val="D74B55"/>
                                                  </a:solidFill>
                                                  <a:latin typeface="Cambria Math" panose="02040503050406030204" pitchFamily="18" charset="0"/>
                                                </a:rPr>
                                                <m:t>𝑀</m:t>
                                              </m:r>
                                            </m:sub>
                                          </m:sSub>
                                          <m:d>
                                            <m:dPr>
                                              <m:ctrlPr>
                                                <a:rPr lang="en-US" sz="2400" b="0" i="1" smtClean="0">
                                                  <a:solidFill>
                                                    <a:srgbClr val="D74B55"/>
                                                  </a:solidFill>
                                                  <a:latin typeface="Cambria Math" panose="02040503050406030204" pitchFamily="18" charset="0"/>
                                                </a:rPr>
                                              </m:ctrlPr>
                                            </m:dPr>
                                            <m:e>
                                              <m:sSub>
                                                <m:sSubPr>
                                                  <m:ctrlPr>
                                                    <a:rPr lang="en-US" sz="2400" b="0" i="1" smtClean="0">
                                                      <a:solidFill>
                                                        <a:srgbClr val="D74B55"/>
                                                      </a:solidFill>
                                                      <a:latin typeface="Cambria Math" panose="02040503050406030204" pitchFamily="18" charset="0"/>
                                                    </a:rPr>
                                                  </m:ctrlPr>
                                                </m:sSubPr>
                                                <m:e>
                                                  <m:r>
                                                    <a:rPr lang="en-US" sz="2400" b="0" i="1" smtClean="0">
                                                      <a:solidFill>
                                                        <a:srgbClr val="D74B55"/>
                                                      </a:solidFill>
                                                      <a:latin typeface="Cambria Math" panose="02040503050406030204" pitchFamily="18" charset="0"/>
                                                    </a:rPr>
                                                    <m:t>𝑥</m:t>
                                                  </m:r>
                                                </m:e>
                                                <m:sub>
                                                  <m:r>
                                                    <a:rPr lang="en-US" sz="2400" b="0" i="1" smtClean="0">
                                                      <a:solidFill>
                                                        <a:srgbClr val="D74B55"/>
                                                      </a:solidFill>
                                                      <a:latin typeface="Cambria Math" panose="02040503050406030204" pitchFamily="18" charset="0"/>
                                                    </a:rPr>
                                                    <m:t>𝑖</m:t>
                                                  </m:r>
                                                </m:sub>
                                              </m:sSub>
                                            </m:e>
                                          </m:d>
                                        </m:e>
                                      </m:d>
                                    </m:e>
                                  </m:func>
                                </m:e>
                              </m:d>
                            </m:e>
                          </m:func>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If</a:t>
                </a:r>
                <a:r>
                  <a:rPr lang="ru-RU" sz="2400" dirty="0">
                    <a:solidFill>
                      <a:srgbClr val="4D4D4D"/>
                    </a:solidFill>
                  </a:rPr>
                  <a: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𝑁</m:t>
                        </m:r>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oMath>
                </a14:m>
                <a:r>
                  <a:rPr lang="en-US" sz="2400" dirty="0">
                    <a:solidFill>
                      <a:srgbClr val="4D4D4D"/>
                    </a:solidFill>
                  </a:rPr>
                  <a:t>, the object is not used in training</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If</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smtClean="0">
                        <a:solidFill>
                          <a:srgbClr val="4D4D4D"/>
                        </a:solidFill>
                        <a:latin typeface="Cambria Math" panose="02040503050406030204" pitchFamily="18" charset="0"/>
                        <a:ea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𝑁</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oMath>
                </a14:m>
                <a:r>
                  <a:rPr lang="en-US" sz="2400" dirty="0">
                    <a:solidFill>
                      <a:srgbClr val="4D4D4D"/>
                    </a:solidFill>
                  </a:rPr>
                  <a:t>, the base model is trained to output correct class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052" r="-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91827233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Logistic Loss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1+</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exp</m:t>
                                      </m:r>
                                    </m:fName>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m:t>
                                          </m:r>
                                          <m:f>
                                            <m:fPr>
                                              <m:ctrlPr>
                                                <a:rPr lang="en-US" sz="2400" i="1" smtClean="0">
                                                  <a:solidFill>
                                                    <a:srgbClr val="4778B1"/>
                                                  </a:solidFill>
                                                  <a:latin typeface="Cambria Math" panose="02040503050406030204" pitchFamily="18" charset="0"/>
                                                </a:rPr>
                                              </m:ctrlPr>
                                            </m:fPr>
                                            <m:num>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𝑦</m:t>
                                                  </m:r>
                                                </m:e>
                                                <m:sub>
                                                  <m:r>
                                                    <a:rPr lang="en-US" sz="2400" i="1">
                                                      <a:solidFill>
                                                        <a:srgbClr val="4778B1"/>
                                                      </a:solidFill>
                                                      <a:latin typeface="Cambria Math" panose="02040503050406030204" pitchFamily="18" charset="0"/>
                                                    </a:rPr>
                                                    <m:t>𝑖</m:t>
                                                  </m:r>
                                                </m:sub>
                                              </m:sSub>
                                              <m:r>
                                                <a:rPr lang="en-US" sz="2400" i="1">
                                                  <a:solidFill>
                                                    <a:srgbClr val="4778B1"/>
                                                  </a:solidFill>
                                                  <a:latin typeface="Cambria Math" panose="02040503050406030204" pitchFamily="18" charset="0"/>
                                                </a:rPr>
                                                <m:t>−</m:t>
                                              </m:r>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𝑎</m:t>
                                                  </m:r>
                                                </m:e>
                                                <m:sub>
                                                  <m:r>
                                                    <a:rPr lang="en-US" sz="2400" i="1">
                                                      <a:solidFill>
                                                        <a:srgbClr val="4778B1"/>
                                                      </a:solidFill>
                                                      <a:latin typeface="Cambria Math" panose="02040503050406030204" pitchFamily="18" charset="0"/>
                                                    </a:rPr>
                                                    <m:t>𝑀</m:t>
                                                  </m:r>
                                                  <m:r>
                                                    <a:rPr lang="en-US" sz="2400" i="1">
                                                      <a:solidFill>
                                                        <a:srgbClr val="4778B1"/>
                                                      </a:solidFill>
                                                      <a:latin typeface="Cambria Math" panose="02040503050406030204" pitchFamily="18" charset="0"/>
                                                    </a:rPr>
                                                    <m:t>−1</m:t>
                                                  </m:r>
                                                </m:sub>
                                              </m:sSub>
                                              <m:d>
                                                <m:dPr>
                                                  <m:ctrlPr>
                                                    <a:rPr lang="en-US" sz="2400" i="1">
                                                      <a:solidFill>
                                                        <a:srgbClr val="4778B1"/>
                                                      </a:solidFill>
                                                      <a:latin typeface="Cambria Math" panose="02040503050406030204" pitchFamily="18" charset="0"/>
                                                    </a:rPr>
                                                  </m:ctrlPr>
                                                </m:dPr>
                                                <m:e>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𝑥</m:t>
                                                      </m:r>
                                                    </m:e>
                                                    <m:sub>
                                                      <m:r>
                                                        <a:rPr lang="en-US" sz="2400" i="1">
                                                          <a:solidFill>
                                                            <a:srgbClr val="4778B1"/>
                                                          </a:solidFill>
                                                          <a:latin typeface="Cambria Math" panose="02040503050406030204" pitchFamily="18" charset="0"/>
                                                        </a:rPr>
                                                        <m:t>𝑖</m:t>
                                                      </m:r>
                                                    </m:sub>
                                                  </m:sSub>
                                                </m:e>
                                              </m:d>
                                            </m:num>
                                            <m:den>
                                              <m:r>
                                                <a:rPr lang="ru-RU" sz="2400" i="1">
                                                  <a:solidFill>
                                                    <a:srgbClr val="4778B1"/>
                                                  </a:solidFill>
                                                  <a:latin typeface="Cambria Math" panose="02040503050406030204" pitchFamily="18" charset="0"/>
                                                </a:rPr>
                                                <m:t>2</m:t>
                                              </m:r>
                                            </m:den>
                                          </m:f>
                                          <m:sSub>
                                            <m:sSubPr>
                                              <m:ctrlPr>
                                                <a:rPr lang="en-US" sz="2400" i="1" smtClean="0">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𝑏</m:t>
                                              </m:r>
                                            </m:e>
                                            <m:sub>
                                              <m:r>
                                                <a:rPr lang="en-US" sz="2400" i="1">
                                                  <a:solidFill>
                                                    <a:srgbClr val="D74B55"/>
                                                  </a:solidFill>
                                                  <a:latin typeface="Cambria Math" panose="02040503050406030204" pitchFamily="18" charset="0"/>
                                                </a:rPr>
                                                <m:t>𝑀</m:t>
                                              </m:r>
                                            </m:sub>
                                          </m:sSub>
                                          <m:d>
                                            <m:dPr>
                                              <m:ctrlPr>
                                                <a:rPr lang="en-US" sz="2400" i="1">
                                                  <a:solidFill>
                                                    <a:srgbClr val="D74B55"/>
                                                  </a:solidFill>
                                                  <a:latin typeface="Cambria Math" panose="02040503050406030204" pitchFamily="18" charset="0"/>
                                                </a:rPr>
                                              </m:ctrlPr>
                                            </m:dPr>
                                            <m:e>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𝑥</m:t>
                                                  </m:r>
                                                </m:e>
                                                <m:sub>
                                                  <m:r>
                                                    <a:rPr lang="en-US" sz="2400" i="1">
                                                      <a:solidFill>
                                                        <a:srgbClr val="D74B55"/>
                                                      </a:solidFill>
                                                      <a:latin typeface="Cambria Math" panose="02040503050406030204" pitchFamily="18" charset="0"/>
                                                    </a:rPr>
                                                    <m:t>𝑖</m:t>
                                                  </m:r>
                                                </m:sub>
                                              </m:sSub>
                                            </m:e>
                                          </m:d>
                                        </m:e>
                                      </m:d>
                                    </m:e>
                                  </m:func>
                                </m:e>
                              </m:d>
                            </m:e>
                          </m:func>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b="0" dirty="0">
                    <a:solidFill>
                      <a:srgbClr val="4D4D4D"/>
                    </a:solidFill>
                  </a:rPr>
                  <a:t>Let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=+1</m:t>
                    </m:r>
                  </m:oMath>
                </a14:m>
                <a:r>
                  <a:rPr lang="en-US" sz="2400" dirty="0">
                    <a:solidFill>
                      <a:srgbClr val="4D4D4D"/>
                    </a:solidFill>
                  </a:rPr>
                  <a:t>  and  </a:t>
                </a:r>
                <a14:m>
                  <m:oMath xmlns:m="http://schemas.openxmlformats.org/officeDocument/2006/math">
                    <m:nary>
                      <m:naryPr>
                        <m:chr m:val="∑"/>
                        <m:ctrlPr>
                          <a:rPr lang="en-U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r>
                          <a:rPr lang="en-US" sz="2400" b="0" i="1" smtClean="0">
                            <a:solidFill>
                              <a:srgbClr val="4D4D4D"/>
                            </a:solidFill>
                            <a:latin typeface="Cambria Math" panose="02040503050406030204" pitchFamily="18" charset="0"/>
                          </a:rPr>
                          <m:t>−1</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e>
                    </m:nary>
                    <m:r>
                      <a:rPr lang="en-US" sz="2400" b="0" i="1" smtClean="0">
                        <a:solidFill>
                          <a:srgbClr val="4D4D4D"/>
                        </a:solidFill>
                        <a:latin typeface="Cambria Math" panose="02040503050406030204" pitchFamily="18" charset="0"/>
                      </a:rPr>
                      <m:t>=−0.5</m:t>
                    </m:r>
                  </m:oMath>
                </a14:m>
                <a:r>
                  <a:rPr lang="ru-RU" sz="2400" dirty="0">
                    <a:solidFill>
                      <a:srgbClr val="4D4D4D"/>
                    </a:solidFill>
                  </a:rPr>
                  <a:t> </a:t>
                </a:r>
                <a:endParaRPr lang="en-US" sz="2400" dirty="0">
                  <a:solidFill>
                    <a:srgbClr val="4D4D4D"/>
                  </a:solidFill>
                </a:endParaRPr>
              </a:p>
              <a:p>
                <a:pPr lvl="1">
                  <a:spcAft>
                    <a:spcPts val="1800"/>
                  </a:spcAft>
                  <a:buClr>
                    <a:srgbClr val="9CA5A2"/>
                  </a:buClr>
                </a:pPr>
                <a:r>
                  <a:rPr lang="ru-RU" sz="2400" dirty="0">
                    <a:solidFill>
                      <a:srgbClr val="4D4D4D"/>
                    </a:solidFill>
                  </a:rPr>
                  <a:t> </a:t>
                </a:r>
                <a:r>
                  <a:rPr lang="en-US" sz="2400" dirty="0">
                    <a:solidFill>
                      <a:srgbClr val="4D4D4D"/>
                    </a:solidFill>
                  </a:rPr>
                  <a:t>We need </a:t>
                </a:r>
                <a:r>
                  <a:rPr lang="ru-RU" sz="2400" dirty="0">
                    <a:solidFill>
                      <a:srgbClr val="4D4D4D"/>
                    </a:solidFill>
                  </a:rPr>
                  <a: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&gt;0.5</m:t>
                    </m:r>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Let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=+1</m:t>
                    </m:r>
                  </m:oMath>
                </a14:m>
                <a:r>
                  <a:rPr lang="en-US" sz="2400" dirty="0">
                    <a:solidFill>
                      <a:srgbClr val="4D4D4D"/>
                    </a:solidFill>
                  </a:rPr>
                  <a:t> and </a:t>
                </a:r>
                <a14:m>
                  <m:oMath xmlns:m="http://schemas.openxmlformats.org/officeDocument/2006/math">
                    <m:nary>
                      <m:naryPr>
                        <m:chr m:val="∑"/>
                        <m:ctrlPr>
                          <a:rPr lang="en-US" sz="2400" i="1">
                            <a:solidFill>
                              <a:srgbClr val="4D4D4D"/>
                            </a:solidFill>
                            <a:latin typeface="Cambria Math" panose="02040503050406030204" pitchFamily="18" charset="0"/>
                          </a:rPr>
                        </m:ctrlPr>
                      </m:naryPr>
                      <m:sub>
                        <m:r>
                          <a:rPr lang="en-US" sz="2400" i="1">
                            <a:solidFill>
                              <a:srgbClr val="4D4D4D"/>
                            </a:solidFill>
                            <a:latin typeface="Cambria Math" panose="02040503050406030204" pitchFamily="18" charset="0"/>
                          </a:rPr>
                          <m:t>𝑚</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nary>
                    <m:r>
                      <a:rPr lang="en-US" sz="2400" i="1">
                        <a:solidFill>
                          <a:srgbClr val="4D4D4D"/>
                        </a:solidFill>
                        <a:latin typeface="Cambria Math" panose="02040503050406030204" pitchFamily="18" charset="0"/>
                      </a:rPr>
                      <m:t>=−</m:t>
                    </m:r>
                    <m:r>
                      <a:rPr lang="ru-RU" sz="2400" b="0" i="1" smtClean="0">
                        <a:solidFill>
                          <a:srgbClr val="4D4D4D"/>
                        </a:solidFill>
                        <a:latin typeface="Cambria Math" panose="02040503050406030204" pitchFamily="18" charset="0"/>
                      </a:rPr>
                      <m:t>100</m:t>
                    </m:r>
                  </m:oMath>
                </a14:m>
                <a:r>
                  <a:rPr lang="ru-RU" sz="2400" dirty="0">
                    <a:solidFill>
                      <a:srgbClr val="4D4D4D"/>
                    </a:solidFill>
                  </a:rPr>
                  <a:t> </a:t>
                </a:r>
                <a:endParaRPr lang="en-US" sz="2400" dirty="0">
                  <a:solidFill>
                    <a:srgbClr val="4D4D4D"/>
                  </a:solidFill>
                </a:endParaRPr>
              </a:p>
              <a:p>
                <a:pPr lvl="1">
                  <a:spcAft>
                    <a:spcPts val="1800"/>
                  </a:spcAft>
                  <a:buClr>
                    <a:srgbClr val="9CA5A2"/>
                  </a:buClr>
                </a:pPr>
                <a:r>
                  <a:rPr lang="en-US" sz="2400" dirty="0">
                    <a:solidFill>
                      <a:srgbClr val="4D4D4D"/>
                    </a:solidFill>
                  </a:rPr>
                  <a:t>We need</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&gt;</m:t>
                    </m:r>
                    <m:r>
                      <a:rPr lang="ru-RU" sz="2400" b="0" i="1" smtClean="0">
                        <a:solidFill>
                          <a:srgbClr val="4D4D4D"/>
                        </a:solidFill>
                        <a:latin typeface="Cambria Math" panose="02040503050406030204" pitchFamily="18" charset="0"/>
                      </a:rPr>
                      <m:t>100</m:t>
                    </m:r>
                  </m:oMath>
                </a14:m>
                <a:endParaRPr lang="en-US"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88166643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17" name="Picture 16" descr="A close up of a logo&#10;&#10;Description automatically generated">
            <a:extLst>
              <a:ext uri="{FF2B5EF4-FFF2-40B4-BE49-F238E27FC236}">
                <a16:creationId xmlns:a16="http://schemas.microsoft.com/office/drawing/2014/main" id="{71306B3B-0B72-5B46-8B6D-35624D911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047508"/>
            <a:ext cx="4716016" cy="4716016"/>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7126AB2C-9B16-6549-BB51-88657404F304}"/>
              </a:ext>
            </a:extLst>
          </p:cNvPr>
          <p:cNvPicPr>
            <a:picLocks noChangeAspect="1"/>
          </p:cNvPicPr>
          <p:nvPr/>
        </p:nvPicPr>
        <p:blipFill rotWithShape="1">
          <a:blip r:embed="rId5">
            <a:extLst>
              <a:ext uri="{28A0092B-C50C-407E-A947-70E740481C1C}">
                <a14:useLocalDpi xmlns:a14="http://schemas.microsoft.com/office/drawing/2010/main" val="0"/>
              </a:ext>
            </a:extLst>
          </a:blip>
          <a:srcRect r="12059"/>
          <a:stretch/>
        </p:blipFill>
        <p:spPr>
          <a:xfrm>
            <a:off x="3851920" y="945232"/>
            <a:ext cx="5184130" cy="4716016"/>
          </a:xfrm>
          <a:prstGeom prst="rect">
            <a:avLst/>
          </a:prstGeom>
        </p:spPr>
      </p:pic>
      <p:sp>
        <p:nvSpPr>
          <p:cNvPr id="28" name="Rounded Rectangle 27">
            <a:extLst>
              <a:ext uri="{FF2B5EF4-FFF2-40B4-BE49-F238E27FC236}">
                <a16:creationId xmlns:a16="http://schemas.microsoft.com/office/drawing/2014/main" id="{CBB7776F-7722-D445-BAD3-3A9D9C9C3F76}"/>
              </a:ext>
            </a:extLst>
          </p:cNvPr>
          <p:cNvSpPr/>
          <p:nvPr/>
        </p:nvSpPr>
        <p:spPr>
          <a:xfrm>
            <a:off x="6156176" y="1412776"/>
            <a:ext cx="1440160" cy="792088"/>
          </a:xfrm>
          <a:prstGeom prst="roundRect">
            <a:avLst/>
          </a:prstGeom>
          <a:noFill/>
          <a:ln w="57150">
            <a:solidFill>
              <a:srgbClr val="D74B5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30" name="Straight Connector 29">
            <a:extLst>
              <a:ext uri="{FF2B5EF4-FFF2-40B4-BE49-F238E27FC236}">
                <a16:creationId xmlns:a16="http://schemas.microsoft.com/office/drawing/2014/main" id="{87296B0A-061C-CC41-9C5C-C5825D7C65C3}"/>
              </a:ext>
            </a:extLst>
          </p:cNvPr>
          <p:cNvCxnSpPr/>
          <p:nvPr/>
        </p:nvCxnSpPr>
        <p:spPr>
          <a:xfrm>
            <a:off x="612000" y="3645024"/>
            <a:ext cx="4199648"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735576"/>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Logistic Loss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1+</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exp</m:t>
                                      </m:r>
                                    </m:fName>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m:t>
                                          </m:r>
                                          <m:f>
                                            <m:fPr>
                                              <m:ctrlPr>
                                                <a:rPr lang="en-US" sz="2400" i="1" smtClean="0">
                                                  <a:solidFill>
                                                    <a:srgbClr val="4778B1"/>
                                                  </a:solidFill>
                                                  <a:latin typeface="Cambria Math" panose="02040503050406030204" pitchFamily="18" charset="0"/>
                                                </a:rPr>
                                              </m:ctrlPr>
                                            </m:fPr>
                                            <m:num>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𝑦</m:t>
                                                  </m:r>
                                                </m:e>
                                                <m:sub>
                                                  <m:r>
                                                    <a:rPr lang="en-US" sz="2400" i="1">
                                                      <a:solidFill>
                                                        <a:srgbClr val="4778B1"/>
                                                      </a:solidFill>
                                                      <a:latin typeface="Cambria Math" panose="02040503050406030204" pitchFamily="18" charset="0"/>
                                                    </a:rPr>
                                                    <m:t>𝑖</m:t>
                                                  </m:r>
                                                </m:sub>
                                              </m:sSub>
                                              <m:r>
                                                <a:rPr lang="en-US" sz="2400" i="1">
                                                  <a:solidFill>
                                                    <a:srgbClr val="4778B1"/>
                                                  </a:solidFill>
                                                  <a:latin typeface="Cambria Math" panose="02040503050406030204" pitchFamily="18" charset="0"/>
                                                </a:rPr>
                                                <m:t>−</m:t>
                                              </m:r>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𝑎</m:t>
                                                  </m:r>
                                                </m:e>
                                                <m:sub>
                                                  <m:r>
                                                    <a:rPr lang="en-US" sz="2400" i="1">
                                                      <a:solidFill>
                                                        <a:srgbClr val="4778B1"/>
                                                      </a:solidFill>
                                                      <a:latin typeface="Cambria Math" panose="02040503050406030204" pitchFamily="18" charset="0"/>
                                                    </a:rPr>
                                                    <m:t>𝑀</m:t>
                                                  </m:r>
                                                  <m:r>
                                                    <a:rPr lang="en-US" sz="2400" i="1">
                                                      <a:solidFill>
                                                        <a:srgbClr val="4778B1"/>
                                                      </a:solidFill>
                                                      <a:latin typeface="Cambria Math" panose="02040503050406030204" pitchFamily="18" charset="0"/>
                                                    </a:rPr>
                                                    <m:t>−1</m:t>
                                                  </m:r>
                                                </m:sub>
                                              </m:sSub>
                                              <m:d>
                                                <m:dPr>
                                                  <m:ctrlPr>
                                                    <a:rPr lang="en-US" sz="2400" i="1">
                                                      <a:solidFill>
                                                        <a:srgbClr val="4778B1"/>
                                                      </a:solidFill>
                                                      <a:latin typeface="Cambria Math" panose="02040503050406030204" pitchFamily="18" charset="0"/>
                                                    </a:rPr>
                                                  </m:ctrlPr>
                                                </m:dPr>
                                                <m:e>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𝑥</m:t>
                                                      </m:r>
                                                    </m:e>
                                                    <m:sub>
                                                      <m:r>
                                                        <a:rPr lang="en-US" sz="2400" i="1">
                                                          <a:solidFill>
                                                            <a:srgbClr val="4778B1"/>
                                                          </a:solidFill>
                                                          <a:latin typeface="Cambria Math" panose="02040503050406030204" pitchFamily="18" charset="0"/>
                                                        </a:rPr>
                                                        <m:t>𝑖</m:t>
                                                      </m:r>
                                                    </m:sub>
                                                  </m:sSub>
                                                </m:e>
                                              </m:d>
                                            </m:num>
                                            <m:den>
                                              <m:r>
                                                <a:rPr lang="ru-RU" sz="2400" i="1">
                                                  <a:solidFill>
                                                    <a:srgbClr val="4778B1"/>
                                                  </a:solidFill>
                                                  <a:latin typeface="Cambria Math" panose="02040503050406030204" pitchFamily="18" charset="0"/>
                                                </a:rPr>
                                                <m:t>2</m:t>
                                              </m:r>
                                            </m:den>
                                          </m:f>
                                          <m:sSub>
                                            <m:sSubPr>
                                              <m:ctrlPr>
                                                <a:rPr lang="en-US" sz="2400" i="1" smtClean="0">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𝑏</m:t>
                                              </m:r>
                                            </m:e>
                                            <m:sub>
                                              <m:r>
                                                <a:rPr lang="en-US" sz="2400" i="1">
                                                  <a:solidFill>
                                                    <a:srgbClr val="D74B55"/>
                                                  </a:solidFill>
                                                  <a:latin typeface="Cambria Math" panose="02040503050406030204" pitchFamily="18" charset="0"/>
                                                </a:rPr>
                                                <m:t>𝑀</m:t>
                                              </m:r>
                                            </m:sub>
                                          </m:sSub>
                                          <m:d>
                                            <m:dPr>
                                              <m:ctrlPr>
                                                <a:rPr lang="en-US" sz="2400" i="1">
                                                  <a:solidFill>
                                                    <a:srgbClr val="D74B55"/>
                                                  </a:solidFill>
                                                  <a:latin typeface="Cambria Math" panose="02040503050406030204" pitchFamily="18" charset="0"/>
                                                </a:rPr>
                                              </m:ctrlPr>
                                            </m:dPr>
                                            <m:e>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𝑥</m:t>
                                                  </m:r>
                                                </m:e>
                                                <m:sub>
                                                  <m:r>
                                                    <a:rPr lang="en-US" sz="2400" i="1">
                                                      <a:solidFill>
                                                        <a:srgbClr val="D74B55"/>
                                                      </a:solidFill>
                                                      <a:latin typeface="Cambria Math" panose="02040503050406030204" pitchFamily="18" charset="0"/>
                                                    </a:rPr>
                                                    <m:t>𝑖</m:t>
                                                  </m:r>
                                                </m:sub>
                                              </m:sSub>
                                            </m:e>
                                          </m:d>
                                        </m:e>
                                      </m:d>
                                    </m:e>
                                  </m:func>
                                </m:e>
                              </m:d>
                            </m:e>
                          </m:func>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b="0" dirty="0">
                    <a:solidFill>
                      <a:srgbClr val="4D4D4D"/>
                    </a:solidFill>
                  </a:rPr>
                  <a:t>Let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=+1</m:t>
                    </m:r>
                  </m:oMath>
                </a14:m>
                <a:r>
                  <a:rPr lang="en-US" sz="2400" dirty="0">
                    <a:solidFill>
                      <a:srgbClr val="4D4D4D"/>
                    </a:solidFill>
                  </a:rPr>
                  <a:t>  and  </a:t>
                </a:r>
                <a14:m>
                  <m:oMath xmlns:m="http://schemas.openxmlformats.org/officeDocument/2006/math">
                    <m:nary>
                      <m:naryPr>
                        <m:chr m:val="∑"/>
                        <m:ctrlPr>
                          <a:rPr lang="en-U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r>
                          <a:rPr lang="en-US" sz="2400" b="0" i="1" smtClean="0">
                            <a:solidFill>
                              <a:srgbClr val="4D4D4D"/>
                            </a:solidFill>
                            <a:latin typeface="Cambria Math" panose="02040503050406030204" pitchFamily="18" charset="0"/>
                          </a:rPr>
                          <m:t>−1</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e>
                    </m:nary>
                    <m:r>
                      <a:rPr lang="en-US" sz="2400" b="0" i="1" smtClean="0">
                        <a:solidFill>
                          <a:srgbClr val="4D4D4D"/>
                        </a:solidFill>
                        <a:latin typeface="Cambria Math" panose="02040503050406030204" pitchFamily="18" charset="0"/>
                      </a:rPr>
                      <m:t>=−0.5</m:t>
                    </m:r>
                  </m:oMath>
                </a14:m>
                <a:r>
                  <a:rPr lang="ru-RU" sz="2400" dirty="0">
                    <a:solidFill>
                      <a:srgbClr val="4D4D4D"/>
                    </a:solidFill>
                  </a:rPr>
                  <a:t> </a:t>
                </a:r>
                <a:endParaRPr lang="en-US" sz="2400" dirty="0">
                  <a:solidFill>
                    <a:srgbClr val="4D4D4D"/>
                  </a:solidFill>
                </a:endParaRPr>
              </a:p>
              <a:p>
                <a:pPr lvl="1">
                  <a:spcAft>
                    <a:spcPts val="1800"/>
                  </a:spcAft>
                  <a:buClr>
                    <a:srgbClr val="9CA5A2"/>
                  </a:buClr>
                </a:pPr>
                <a:r>
                  <a:rPr lang="ru-RU" sz="2400" dirty="0">
                    <a:solidFill>
                      <a:srgbClr val="4D4D4D"/>
                    </a:solidFill>
                  </a:rPr>
                  <a:t> </a:t>
                </a:r>
                <a:r>
                  <a:rPr lang="en-US" sz="2400" dirty="0">
                    <a:solidFill>
                      <a:srgbClr val="4D4D4D"/>
                    </a:solidFill>
                  </a:rPr>
                  <a:t>We need </a:t>
                </a:r>
                <a:r>
                  <a:rPr lang="ru-RU" sz="2400" dirty="0">
                    <a:solidFill>
                      <a:srgbClr val="4D4D4D"/>
                    </a:solidFill>
                  </a:rPr>
                  <a: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&gt;0.5</m:t>
                    </m:r>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Let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=+1</m:t>
                    </m:r>
                  </m:oMath>
                </a14:m>
                <a:r>
                  <a:rPr lang="en-US" sz="2400" dirty="0">
                    <a:solidFill>
                      <a:srgbClr val="4D4D4D"/>
                    </a:solidFill>
                  </a:rPr>
                  <a:t> and </a:t>
                </a:r>
                <a14:m>
                  <m:oMath xmlns:m="http://schemas.openxmlformats.org/officeDocument/2006/math">
                    <m:nary>
                      <m:naryPr>
                        <m:chr m:val="∑"/>
                        <m:ctrlPr>
                          <a:rPr lang="en-US" sz="2400" i="1">
                            <a:solidFill>
                              <a:srgbClr val="4D4D4D"/>
                            </a:solidFill>
                            <a:latin typeface="Cambria Math" panose="02040503050406030204" pitchFamily="18" charset="0"/>
                          </a:rPr>
                        </m:ctrlPr>
                      </m:naryPr>
                      <m:sub>
                        <m:r>
                          <a:rPr lang="en-US" sz="2400" i="1">
                            <a:solidFill>
                              <a:srgbClr val="4D4D4D"/>
                            </a:solidFill>
                            <a:latin typeface="Cambria Math" panose="02040503050406030204" pitchFamily="18" charset="0"/>
                          </a:rPr>
                          <m:t>𝑚</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nary>
                    <m:r>
                      <a:rPr lang="en-US" sz="2400" i="1">
                        <a:solidFill>
                          <a:srgbClr val="4D4D4D"/>
                        </a:solidFill>
                        <a:latin typeface="Cambria Math" panose="02040503050406030204" pitchFamily="18" charset="0"/>
                      </a:rPr>
                      <m:t>=−</m:t>
                    </m:r>
                    <m:r>
                      <a:rPr lang="ru-RU" sz="2400" b="0" i="1" smtClean="0">
                        <a:solidFill>
                          <a:srgbClr val="4D4D4D"/>
                        </a:solidFill>
                        <a:latin typeface="Cambria Math" panose="02040503050406030204" pitchFamily="18" charset="0"/>
                      </a:rPr>
                      <m:t>100</m:t>
                    </m:r>
                  </m:oMath>
                </a14:m>
                <a:r>
                  <a:rPr lang="ru-RU" sz="2400" dirty="0">
                    <a:solidFill>
                      <a:srgbClr val="4D4D4D"/>
                    </a:solidFill>
                  </a:rPr>
                  <a:t> </a:t>
                </a:r>
                <a:endParaRPr lang="en-US" sz="2400" dirty="0">
                  <a:solidFill>
                    <a:srgbClr val="4D4D4D"/>
                  </a:solidFill>
                </a:endParaRPr>
              </a:p>
              <a:p>
                <a:pPr lvl="1">
                  <a:spcAft>
                    <a:spcPts val="1800"/>
                  </a:spcAft>
                  <a:buClr>
                    <a:srgbClr val="9CA5A2"/>
                  </a:buClr>
                </a:pPr>
                <a:r>
                  <a:rPr lang="en-US" sz="2400" dirty="0">
                    <a:solidFill>
                      <a:srgbClr val="4D4D4D"/>
                    </a:solidFill>
                  </a:rPr>
                  <a:t>We need</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&gt;</m:t>
                    </m:r>
                    <m:r>
                      <a:rPr lang="ru-RU" sz="2400" b="0" i="1" smtClean="0">
                        <a:solidFill>
                          <a:srgbClr val="4D4D4D"/>
                        </a:solidFill>
                        <a:latin typeface="Cambria Math" panose="02040503050406030204" pitchFamily="18" charset="0"/>
                      </a:rPr>
                      <m:t>100</m:t>
                    </m:r>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Both objects will have the same margin</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are not controlling output of the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oMath>
                </a14:m>
                <a:r>
                  <a:rPr lang="en-US" sz="2400" dirty="0">
                    <a:solidFill>
                      <a:srgbClr val="4D4D4D"/>
                    </a:solidFill>
                  </a:rPr>
                  <a:t> on the objects with correct predictions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82665074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MSLE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Mean Squared Logarithmic Error </a:t>
                </a:r>
                <a:endParaRPr lang="en-US" sz="240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𝑦</m:t>
                          </m:r>
                          <m:r>
                            <a:rPr lang="en-US" sz="2400" i="1">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𝑧</m:t>
                          </m:r>
                        </m:e>
                      </m:d>
                      <m:r>
                        <a:rPr lang="en-US" sz="2400" i="1">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log</m:t>
                                  </m:r>
                                </m:fName>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𝑧</m:t>
                                      </m:r>
                                      <m:r>
                                        <a:rPr lang="en-US" sz="2400" b="0" i="1" smtClean="0">
                                          <a:solidFill>
                                            <a:srgbClr val="4D4D4D"/>
                                          </a:solidFill>
                                          <a:latin typeface="Cambria Math" panose="02040503050406030204" pitchFamily="18" charset="0"/>
                                        </a:rPr>
                                        <m:t>+1</m:t>
                                      </m:r>
                                    </m:e>
                                  </m:d>
                                </m:e>
                              </m:func>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log</m:t>
                                  </m:r>
                                </m:fName>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𝑦</m:t>
                                      </m:r>
                                      <m:r>
                                        <a:rPr lang="en-US" sz="2400" b="0" i="1" smtClean="0">
                                          <a:solidFill>
                                            <a:srgbClr val="4D4D4D"/>
                                          </a:solidFill>
                                          <a:latin typeface="Cambria Math" panose="02040503050406030204" pitchFamily="18" charset="0"/>
                                        </a:rPr>
                                        <m:t>+1</m:t>
                                      </m:r>
                                    </m:e>
                                  </m:d>
                                </m:e>
                              </m:func>
                            </m:e>
                          </m:d>
                        </m:e>
                        <m:sup>
                          <m:r>
                            <a:rPr lang="en-US" sz="2400" b="0" i="1" smtClean="0">
                              <a:solidFill>
                                <a:srgbClr val="4D4D4D"/>
                              </a:solidFill>
                              <a:latin typeface="Cambria Math" panose="02040503050406030204" pitchFamily="18" charset="0"/>
                            </a:rPr>
                            <m:t>2</m:t>
                          </m:r>
                        </m:sup>
                      </m:sSup>
                    </m:oMath>
                  </m:oMathPara>
                </a14:m>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75880744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MSLE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4645"/>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r>
                        <a:rPr lang="en-US" sz="2400" i="1">
                          <a:solidFill>
                            <a:srgbClr val="4D4D4D"/>
                          </a:solidFill>
                          <a:latin typeface="Cambria Math" panose="02040503050406030204" pitchFamily="18" charset="0"/>
                        </a:rPr>
                        <m:t>=</m:t>
                      </m:r>
                      <m:nary>
                        <m:naryPr>
                          <m:chr m:val="∑"/>
                          <m:ctrlPr>
                            <a:rPr lang="en-U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e>
                      </m:nary>
                    </m:oMath>
                  </m:oMathPara>
                </a14:m>
                <a:endParaRPr lang="ru-RU" sz="2400" i="1" dirty="0">
                  <a:solidFill>
                    <a:srgbClr val="4D4D4D"/>
                  </a:solidFill>
                  <a:latin typeface="Cambria Math" panose="02040503050406030204" pitchFamily="18" charset="0"/>
                </a:endParaRPr>
              </a:p>
              <a:p>
                <a:pPr>
                  <a:spcAft>
                    <a:spcPts val="1800"/>
                  </a:spcAft>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𝑦</m:t>
                          </m:r>
                          <m:r>
                            <a:rPr lang="en-US" sz="2400" i="1">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𝑧</m:t>
                          </m:r>
                        </m:e>
                      </m:d>
                      <m:r>
                        <a:rPr lang="en-US" sz="2400" i="1">
                          <a:solidFill>
                            <a:srgbClr val="4D4D4D"/>
                          </a:solidFill>
                          <a:latin typeface="Cambria Math" panose="02040503050406030204" pitchFamily="18" charset="0"/>
                        </a:rPr>
                        <m:t>=</m:t>
                      </m:r>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𝑧</m:t>
                                      </m:r>
                                      <m:r>
                                        <a:rPr lang="en-US" sz="2400" i="1">
                                          <a:solidFill>
                                            <a:srgbClr val="4D4D4D"/>
                                          </a:solidFill>
                                          <a:latin typeface="Cambria Math" panose="02040503050406030204" pitchFamily="18" charset="0"/>
                                        </a:rPr>
                                        <m:t>+1</m:t>
                                      </m:r>
                                    </m:e>
                                  </m:d>
                                </m:e>
                              </m:func>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𝑦</m:t>
                                      </m:r>
                                      <m:r>
                                        <a:rPr lang="en-US" sz="2400" i="1">
                                          <a:solidFill>
                                            <a:srgbClr val="4D4D4D"/>
                                          </a:solidFill>
                                          <a:latin typeface="Cambria Math" panose="02040503050406030204" pitchFamily="18" charset="0"/>
                                        </a:rPr>
                                        <m:t>+1</m:t>
                                      </m:r>
                                    </m:e>
                                  </m:d>
                                </m:e>
                              </m:func>
                            </m:e>
                          </m:d>
                        </m:e>
                        <m:sup>
                          <m:r>
                            <a:rPr lang="en-US" sz="2400" i="1">
                              <a:solidFill>
                                <a:srgbClr val="4D4D4D"/>
                              </a:solidFill>
                              <a:latin typeface="Cambria Math" panose="02040503050406030204" pitchFamily="18" charset="0"/>
                            </a:rPr>
                            <m:t>2</m:t>
                          </m:r>
                        </m:sup>
                      </m:sSup>
                    </m:oMath>
                  </m:oMathPara>
                </a14:m>
                <a:endParaRPr lang="en-US" sz="2400" dirty="0">
                  <a:solidFill>
                    <a:srgbClr val="4D4D4D"/>
                  </a:solidFill>
                </a:endParaRPr>
              </a:p>
              <a:p>
                <a:pPr>
                  <a:spcAft>
                    <a:spcPts val="1800"/>
                  </a:spcAft>
                </a:pPr>
                <a:endParaRPr lang="en-US" sz="2400" dirty="0">
                  <a:solidFill>
                    <a:srgbClr val="4D4D4D"/>
                  </a:solidFill>
                </a:endParaRPr>
              </a:p>
              <a:p>
                <a:pPr>
                  <a:spcAft>
                    <a:spcPts val="1800"/>
                  </a:spcAft>
                </a:pPr>
                <a:r>
                  <a:rPr lang="en-US" sz="2400" dirty="0">
                    <a:solidFill>
                      <a:srgbClr val="4D4D4D"/>
                    </a:solidFill>
                  </a:rPr>
                  <a:t>Can we just use residuals as new targets, as we did with MSE?</a:t>
                </a:r>
              </a:p>
              <a:p>
                <a:pPr>
                  <a:spcAft>
                    <a:spcPts val="1800"/>
                  </a:spcAft>
                </a:pPr>
                <a14:m>
                  <m:oMathPara xmlns:m="http://schemas.openxmlformats.org/officeDocument/2006/math">
                    <m:oMathParaPr>
                      <m:jc m:val="centerGroup"/>
                    </m:oMathParaPr>
                    <m:oMath xmlns:m="http://schemas.openxmlformats.org/officeDocument/2006/math">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sSup>
                            <m:sSupPr>
                              <m:ctrlPr>
                                <a:rPr lang="en-US" sz="2400" b="0" i="1" smtClean="0">
                                  <a:solidFill>
                                    <a:srgbClr val="4D4D4D"/>
                                  </a:solidFill>
                                  <a:latin typeface="Cambria Math" panose="02040503050406030204" pitchFamily="18" charset="0"/>
                                </a:rPr>
                              </m:ctrlPr>
                            </m:sSupPr>
                            <m:e>
                              <m:d>
                                <m:dPr>
                                  <m:ctrlPr>
                                    <a:rPr lang="ru-RU" sz="2400" b="0" i="1" smtClean="0">
                                      <a:solidFill>
                                        <a:srgbClr val="4D4D4D"/>
                                      </a:solidFill>
                                      <a:latin typeface="Cambria Math" panose="02040503050406030204" pitchFamily="18" charset="0"/>
                                    </a:rPr>
                                  </m:ctrlPr>
                                </m:dPr>
                                <m:e>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sSub>
                                            <m:sSubPr>
                                              <m:ctrlPr>
                                                <a:rPr lang="en-US" sz="2400" i="1" smtClean="0">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𝑏</m:t>
                                              </m:r>
                                            </m:e>
                                            <m:sub>
                                              <m:r>
                                                <a:rPr lang="en-US" sz="2400" b="0" i="1" smtClean="0">
                                                  <a:solidFill>
                                                    <a:srgbClr val="D74B55"/>
                                                  </a:solidFill>
                                                  <a:latin typeface="Cambria Math" panose="02040503050406030204" pitchFamily="18" charset="0"/>
                                                </a:rPr>
                                                <m:t>𝑀</m:t>
                                              </m:r>
                                            </m:sub>
                                          </m:sSub>
                                          <m:d>
                                            <m:dPr>
                                              <m:ctrlPr>
                                                <a:rPr lang="en-US" sz="2400" i="1">
                                                  <a:solidFill>
                                                    <a:srgbClr val="D74B55"/>
                                                  </a:solidFill>
                                                  <a:latin typeface="Cambria Math" panose="02040503050406030204" pitchFamily="18" charset="0"/>
                                                </a:rPr>
                                              </m:ctrlPr>
                                            </m:dPr>
                                            <m:e>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𝑥</m:t>
                                                  </m:r>
                                                </m:e>
                                                <m:sub>
                                                  <m:r>
                                                    <a:rPr lang="en-US" sz="2400" i="1">
                                                      <a:solidFill>
                                                        <a:srgbClr val="D74B55"/>
                                                      </a:solidFill>
                                                      <a:latin typeface="Cambria Math" panose="02040503050406030204" pitchFamily="18" charset="0"/>
                                                    </a:rPr>
                                                    <m:t>𝑖</m:t>
                                                  </m:r>
                                                </m:sub>
                                              </m:sSub>
                                            </m:e>
                                          </m:d>
                                          <m:r>
                                            <a:rPr lang="en-US" sz="2400" i="1">
                                              <a:solidFill>
                                                <a:srgbClr val="4D4D4D"/>
                                              </a:solidFill>
                                              <a:latin typeface="Cambria Math" panose="02040503050406030204" pitchFamily="18" charset="0"/>
                                            </a:rPr>
                                            <m:t>+1</m:t>
                                          </m:r>
                                        </m:e>
                                      </m:d>
                                    </m:e>
                                  </m:func>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sSub>
                                            <m:sSubPr>
                                              <m:ctrlPr>
                                                <a:rPr lang="en-US" sz="2400" i="1" smtClean="0">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𝑦</m:t>
                                              </m:r>
                                            </m:e>
                                            <m:sub>
                                              <m:r>
                                                <a:rPr lang="en-US" sz="2400" i="1">
                                                  <a:solidFill>
                                                    <a:srgbClr val="4778B1"/>
                                                  </a:solidFill>
                                                  <a:latin typeface="Cambria Math" panose="02040503050406030204" pitchFamily="18" charset="0"/>
                                                </a:rPr>
                                                <m:t>𝑖</m:t>
                                              </m:r>
                                            </m:sub>
                                          </m:sSub>
                                          <m:r>
                                            <a:rPr lang="en-US" sz="2400" i="1">
                                              <a:solidFill>
                                                <a:srgbClr val="4778B1"/>
                                              </a:solidFill>
                                              <a:latin typeface="Cambria Math" panose="02040503050406030204" pitchFamily="18" charset="0"/>
                                            </a:rPr>
                                            <m:t>−</m:t>
                                          </m:r>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𝑎</m:t>
                                              </m:r>
                                            </m:e>
                                            <m:sub>
                                              <m:r>
                                                <a:rPr lang="en-US" sz="2400" b="0" i="1" smtClean="0">
                                                  <a:solidFill>
                                                    <a:srgbClr val="4778B1"/>
                                                  </a:solidFill>
                                                  <a:latin typeface="Cambria Math" panose="02040503050406030204" pitchFamily="18" charset="0"/>
                                                </a:rPr>
                                                <m:t>𝑀</m:t>
                                              </m:r>
                                              <m:r>
                                                <a:rPr lang="en-US" sz="2400" i="1">
                                                  <a:solidFill>
                                                    <a:srgbClr val="4778B1"/>
                                                  </a:solidFill>
                                                  <a:latin typeface="Cambria Math" panose="02040503050406030204" pitchFamily="18" charset="0"/>
                                                </a:rPr>
                                                <m:t>−1</m:t>
                                              </m:r>
                                            </m:sub>
                                          </m:sSub>
                                          <m:d>
                                            <m:dPr>
                                              <m:ctrlPr>
                                                <a:rPr lang="en-US" sz="2400" i="1">
                                                  <a:solidFill>
                                                    <a:srgbClr val="4778B1"/>
                                                  </a:solidFill>
                                                  <a:latin typeface="Cambria Math" panose="02040503050406030204" pitchFamily="18" charset="0"/>
                                                </a:rPr>
                                              </m:ctrlPr>
                                            </m:dPr>
                                            <m:e>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𝑥</m:t>
                                                  </m:r>
                                                </m:e>
                                                <m:sub>
                                                  <m:r>
                                                    <a:rPr lang="en-US" sz="2400" i="1">
                                                      <a:solidFill>
                                                        <a:srgbClr val="4778B1"/>
                                                      </a:solidFill>
                                                      <a:latin typeface="Cambria Math" panose="02040503050406030204" pitchFamily="18" charset="0"/>
                                                    </a:rPr>
                                                    <m:t>𝑖</m:t>
                                                  </m:r>
                                                </m:sub>
                                              </m:sSub>
                                            </m:e>
                                          </m:d>
                                          <m:r>
                                            <a:rPr lang="en-US" sz="2400" i="1">
                                              <a:solidFill>
                                                <a:srgbClr val="4D4D4D"/>
                                              </a:solidFill>
                                              <a:latin typeface="Cambria Math" panose="02040503050406030204" pitchFamily="18" charset="0"/>
                                            </a:rPr>
                                            <m:t>+1</m:t>
                                          </m:r>
                                        </m:e>
                                      </m:d>
                                    </m:e>
                                  </m:func>
                                </m:e>
                              </m:d>
                            </m:e>
                            <m:sup>
                              <m:r>
                                <a:rPr lang="en-US" sz="2400" b="0" i="1" smtClean="0">
                                  <a:solidFill>
                                    <a:srgbClr val="4D4D4D"/>
                                  </a:solidFill>
                                  <a:latin typeface="Cambria Math" panose="02040503050406030204" pitchFamily="18" charset="0"/>
                                </a:rPr>
                                <m:t>2</m:t>
                              </m:r>
                            </m:sup>
                          </m:sSup>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49598162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MSLE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
                        <m:sSubPr>
                          <m:ctrlPr>
                            <a:rPr lang="en-US" sz="240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r>
                        <a:rPr lang="en-US" sz="2400" i="1">
                          <a:solidFill>
                            <a:srgbClr val="4D4D4D"/>
                          </a:solidFill>
                          <a:latin typeface="Cambria Math" panose="02040503050406030204" pitchFamily="18" charset="0"/>
                        </a:rPr>
                        <m:t>=</m:t>
                      </m:r>
                      <m:nary>
                        <m:naryPr>
                          <m:chr m:val="∑"/>
                          <m:ctrlPr>
                            <a:rPr lang="en-US" sz="2400" i="1">
                              <a:solidFill>
                                <a:srgbClr val="4D4D4D"/>
                              </a:solidFill>
                              <a:latin typeface="Cambria Math" panose="02040503050406030204" pitchFamily="18" charset="0"/>
                            </a:rPr>
                          </m:ctrlPr>
                        </m:naryPr>
                        <m:sub>
                          <m:r>
                            <a:rPr lang="en-US" sz="2400" b="0" i="1" smtClean="0">
                              <a:solidFill>
                                <a:srgbClr val="4D4D4D"/>
                              </a:solidFill>
                              <a:latin typeface="Cambria Math" panose="02040503050406030204" pitchFamily="18" charset="0"/>
                            </a:rPr>
                            <m:t>𝑚</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𝑀</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𝑚</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e>
                      </m:nary>
                    </m:oMath>
                  </m:oMathPara>
                </a14:m>
                <a:endParaRPr lang="ru-RU" sz="2400" i="1" dirty="0">
                  <a:solidFill>
                    <a:srgbClr val="4D4D4D"/>
                  </a:solidFill>
                  <a:latin typeface="Cambria Math" panose="02040503050406030204" pitchFamily="18" charset="0"/>
                </a:endParaRPr>
              </a:p>
              <a:p>
                <a:pPr>
                  <a:spcAft>
                    <a:spcPts val="1800"/>
                  </a:spcAft>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𝑦</m:t>
                          </m:r>
                          <m:r>
                            <a:rPr lang="en-US" sz="2400" i="1">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𝑧</m:t>
                          </m:r>
                        </m:e>
                      </m:d>
                      <m:r>
                        <a:rPr lang="en-US" sz="2400" i="1">
                          <a:solidFill>
                            <a:srgbClr val="4D4D4D"/>
                          </a:solidFill>
                          <a:latin typeface="Cambria Math" panose="02040503050406030204" pitchFamily="18" charset="0"/>
                        </a:rPr>
                        <m:t>=</m:t>
                      </m:r>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𝑧</m:t>
                                      </m:r>
                                      <m:r>
                                        <a:rPr lang="en-US" sz="2400" i="1">
                                          <a:solidFill>
                                            <a:srgbClr val="4D4D4D"/>
                                          </a:solidFill>
                                          <a:latin typeface="Cambria Math" panose="02040503050406030204" pitchFamily="18" charset="0"/>
                                        </a:rPr>
                                        <m:t>+1</m:t>
                                      </m:r>
                                    </m:e>
                                  </m:d>
                                </m:e>
                              </m:func>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𝑦</m:t>
                                      </m:r>
                                      <m:r>
                                        <a:rPr lang="en-US" sz="2400" i="1">
                                          <a:solidFill>
                                            <a:srgbClr val="4D4D4D"/>
                                          </a:solidFill>
                                          <a:latin typeface="Cambria Math" panose="02040503050406030204" pitchFamily="18" charset="0"/>
                                        </a:rPr>
                                        <m:t>+1</m:t>
                                      </m:r>
                                    </m:e>
                                  </m:d>
                                </m:e>
                              </m:func>
                            </m:e>
                          </m:d>
                        </m:e>
                        <m:sup>
                          <m:r>
                            <a:rPr lang="en-US" sz="2400" i="1">
                              <a:solidFill>
                                <a:srgbClr val="4D4D4D"/>
                              </a:solidFill>
                              <a:latin typeface="Cambria Math" panose="02040503050406030204" pitchFamily="18" charset="0"/>
                            </a:rPr>
                            <m:t>2</m:t>
                          </m:r>
                        </m:sup>
                      </m:sSup>
                    </m:oMath>
                  </m:oMathPara>
                </a14:m>
                <a:endParaRPr lang="en-US" sz="2400" dirty="0">
                  <a:solidFill>
                    <a:srgbClr val="4D4D4D"/>
                  </a:solidFill>
                </a:endParaRPr>
              </a:p>
              <a:p>
                <a:pPr>
                  <a:spcAft>
                    <a:spcPts val="1800"/>
                  </a:spcAft>
                </a:pPr>
                <a:endParaRPr lang="en-US" sz="2400" dirty="0">
                  <a:solidFill>
                    <a:srgbClr val="4D4D4D"/>
                  </a:solidFill>
                </a:endParaRPr>
              </a:p>
              <a:p>
                <a:pPr>
                  <a:spcAft>
                    <a:spcPts val="1800"/>
                  </a:spcAft>
                </a:pPr>
                <a:r>
                  <a:rPr lang="en-US" sz="2400" dirty="0">
                    <a:solidFill>
                      <a:srgbClr val="4D4D4D"/>
                    </a:solidFill>
                  </a:rPr>
                  <a:t>Can we just use residuals as new targets, as we did with MSE?</a:t>
                </a:r>
              </a:p>
              <a:p>
                <a:pPr>
                  <a:spcAft>
                    <a:spcPts val="1800"/>
                  </a:spcAft>
                </a:pPr>
                <a14:m>
                  <m:oMathPara xmlns:m="http://schemas.openxmlformats.org/officeDocument/2006/math">
                    <m:oMathParaPr>
                      <m:jc m:val="centerGroup"/>
                    </m:oMathParaPr>
                    <m:oMath xmlns:m="http://schemas.openxmlformats.org/officeDocument/2006/math">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sSup>
                            <m:sSupPr>
                              <m:ctrlPr>
                                <a:rPr lang="en-US" sz="2400" b="0" i="1" smtClean="0">
                                  <a:solidFill>
                                    <a:srgbClr val="4D4D4D"/>
                                  </a:solidFill>
                                  <a:latin typeface="Cambria Math" panose="02040503050406030204" pitchFamily="18" charset="0"/>
                                </a:rPr>
                              </m:ctrlPr>
                            </m:sSupPr>
                            <m:e>
                              <m:d>
                                <m:dPr>
                                  <m:ctrlPr>
                                    <a:rPr lang="ru-RU" sz="2400" b="0" i="1" smtClean="0">
                                      <a:solidFill>
                                        <a:srgbClr val="4D4D4D"/>
                                      </a:solidFill>
                                      <a:latin typeface="Cambria Math" panose="02040503050406030204" pitchFamily="18" charset="0"/>
                                    </a:rPr>
                                  </m:ctrlPr>
                                </m:dPr>
                                <m:e>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sSub>
                                            <m:sSubPr>
                                              <m:ctrlPr>
                                                <a:rPr lang="en-US" sz="2400" i="1" smtClean="0">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𝑏</m:t>
                                              </m:r>
                                            </m:e>
                                            <m:sub>
                                              <m:r>
                                                <a:rPr lang="en-US" sz="2400" b="0" i="1" smtClean="0">
                                                  <a:solidFill>
                                                    <a:srgbClr val="D74B55"/>
                                                  </a:solidFill>
                                                  <a:latin typeface="Cambria Math" panose="02040503050406030204" pitchFamily="18" charset="0"/>
                                                </a:rPr>
                                                <m:t>𝑀</m:t>
                                              </m:r>
                                            </m:sub>
                                          </m:sSub>
                                          <m:d>
                                            <m:dPr>
                                              <m:ctrlPr>
                                                <a:rPr lang="en-US" sz="2400" i="1">
                                                  <a:solidFill>
                                                    <a:srgbClr val="D74B55"/>
                                                  </a:solidFill>
                                                  <a:latin typeface="Cambria Math" panose="02040503050406030204" pitchFamily="18" charset="0"/>
                                                </a:rPr>
                                              </m:ctrlPr>
                                            </m:dPr>
                                            <m:e>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𝑥</m:t>
                                                  </m:r>
                                                </m:e>
                                                <m:sub>
                                                  <m:r>
                                                    <a:rPr lang="en-US" sz="2400" i="1">
                                                      <a:solidFill>
                                                        <a:srgbClr val="D74B55"/>
                                                      </a:solidFill>
                                                      <a:latin typeface="Cambria Math" panose="02040503050406030204" pitchFamily="18" charset="0"/>
                                                    </a:rPr>
                                                    <m:t>𝑖</m:t>
                                                  </m:r>
                                                </m:sub>
                                              </m:sSub>
                                            </m:e>
                                          </m:d>
                                          <m:r>
                                            <a:rPr lang="en-US" sz="2400" i="1">
                                              <a:solidFill>
                                                <a:srgbClr val="4D4D4D"/>
                                              </a:solidFill>
                                              <a:latin typeface="Cambria Math" panose="02040503050406030204" pitchFamily="18" charset="0"/>
                                            </a:rPr>
                                            <m:t>+1</m:t>
                                          </m:r>
                                        </m:e>
                                      </m:d>
                                    </m:e>
                                  </m:func>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sSub>
                                            <m:sSubPr>
                                              <m:ctrlPr>
                                                <a:rPr lang="en-US" sz="2400" i="1" smtClean="0">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𝑦</m:t>
                                              </m:r>
                                            </m:e>
                                            <m:sub>
                                              <m:r>
                                                <a:rPr lang="en-US" sz="2400" i="1">
                                                  <a:solidFill>
                                                    <a:srgbClr val="4778B1"/>
                                                  </a:solidFill>
                                                  <a:latin typeface="Cambria Math" panose="02040503050406030204" pitchFamily="18" charset="0"/>
                                                </a:rPr>
                                                <m:t>𝑖</m:t>
                                              </m:r>
                                            </m:sub>
                                          </m:sSub>
                                          <m:r>
                                            <a:rPr lang="en-US" sz="2400" i="1">
                                              <a:solidFill>
                                                <a:srgbClr val="4778B1"/>
                                              </a:solidFill>
                                              <a:latin typeface="Cambria Math" panose="02040503050406030204" pitchFamily="18" charset="0"/>
                                            </a:rPr>
                                            <m:t>−</m:t>
                                          </m:r>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𝑎</m:t>
                                              </m:r>
                                            </m:e>
                                            <m:sub>
                                              <m:r>
                                                <a:rPr lang="en-US" sz="2400" b="0" i="1" smtClean="0">
                                                  <a:solidFill>
                                                    <a:srgbClr val="4778B1"/>
                                                  </a:solidFill>
                                                  <a:latin typeface="Cambria Math" panose="02040503050406030204" pitchFamily="18" charset="0"/>
                                                </a:rPr>
                                                <m:t>𝑀</m:t>
                                              </m:r>
                                              <m:r>
                                                <a:rPr lang="en-US" sz="2400" i="1">
                                                  <a:solidFill>
                                                    <a:srgbClr val="4778B1"/>
                                                  </a:solidFill>
                                                  <a:latin typeface="Cambria Math" panose="02040503050406030204" pitchFamily="18" charset="0"/>
                                                </a:rPr>
                                                <m:t>−1</m:t>
                                              </m:r>
                                            </m:sub>
                                          </m:sSub>
                                          <m:d>
                                            <m:dPr>
                                              <m:ctrlPr>
                                                <a:rPr lang="en-US" sz="2400" i="1">
                                                  <a:solidFill>
                                                    <a:srgbClr val="4778B1"/>
                                                  </a:solidFill>
                                                  <a:latin typeface="Cambria Math" panose="02040503050406030204" pitchFamily="18" charset="0"/>
                                                </a:rPr>
                                              </m:ctrlPr>
                                            </m:dPr>
                                            <m:e>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𝑥</m:t>
                                                  </m:r>
                                                </m:e>
                                                <m:sub>
                                                  <m:r>
                                                    <a:rPr lang="en-US" sz="2400" i="1">
                                                      <a:solidFill>
                                                        <a:srgbClr val="4778B1"/>
                                                      </a:solidFill>
                                                      <a:latin typeface="Cambria Math" panose="02040503050406030204" pitchFamily="18" charset="0"/>
                                                    </a:rPr>
                                                    <m:t>𝑖</m:t>
                                                  </m:r>
                                                </m:sub>
                                              </m:sSub>
                                            </m:e>
                                          </m:d>
                                          <m:r>
                                            <a:rPr lang="en-US" sz="2400" i="1">
                                              <a:solidFill>
                                                <a:srgbClr val="4D4D4D"/>
                                              </a:solidFill>
                                              <a:latin typeface="Cambria Math" panose="02040503050406030204" pitchFamily="18" charset="0"/>
                                            </a:rPr>
                                            <m:t>+1</m:t>
                                          </m:r>
                                        </m:e>
                                      </m:d>
                                    </m:e>
                                  </m:func>
                                </m:e>
                              </m:d>
                            </m:e>
                            <m:sup>
                              <m:r>
                                <a:rPr lang="en-US" sz="2400" b="0" i="1" smtClean="0">
                                  <a:solidFill>
                                    <a:srgbClr val="4D4D4D"/>
                                  </a:solidFill>
                                  <a:latin typeface="Cambria Math" panose="02040503050406030204" pitchFamily="18" charset="0"/>
                                </a:rPr>
                                <m:t>2</m:t>
                              </m:r>
                            </m:sup>
                          </m:sSup>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a:spcAft>
                    <a:spcPts val="1800"/>
                  </a:spcAft>
                </a:pPr>
                <a:r>
                  <a:rPr lang="en-US" sz="2400" dirty="0">
                    <a:solidFill>
                      <a:srgbClr val="4D4D4D"/>
                    </a:solidFill>
                  </a:rPr>
                  <a:t>We can get logarithm of a negative number</a:t>
                </a:r>
                <a:endParaRPr lang="ru-RU" sz="2400" dirty="0">
                  <a:solidFill>
                    <a:srgbClr val="4D4D4D"/>
                  </a:solidFill>
                </a:endParaRPr>
              </a:p>
              <a:p>
                <a:pPr>
                  <a:spcAft>
                    <a:spcPts val="1800"/>
                  </a:spcAft>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14075294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MSLE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819D3FD0-C13C-9843-88F9-62E51F3E262C}"/>
                  </a:ext>
                </a:extLst>
              </p:cNvPr>
              <p:cNvGraphicFramePr>
                <a:graphicFrameLocks noGrp="1"/>
              </p:cNvGraphicFramePr>
              <p:nvPr>
                <p:extLst>
                  <p:ext uri="{D42A27DB-BD31-4B8C-83A1-F6EECF244321}">
                    <p14:modId xmlns:p14="http://schemas.microsoft.com/office/powerpoint/2010/main" val="2347733420"/>
                  </p:ext>
                </p:extLst>
              </p:nvPr>
            </p:nvGraphicFramePr>
            <p:xfrm>
              <a:off x="612000" y="2780928"/>
              <a:ext cx="8352490" cy="1656080"/>
            </p:xfrm>
            <a:graphic>
              <a:graphicData uri="http://schemas.openxmlformats.org/drawingml/2006/table">
                <a:tbl>
                  <a:tblPr firstRow="1" bandRow="1">
                    <a:tableStyleId>{5940675A-B579-460E-94D1-54222C63F5DA}</a:tableStyleId>
                  </a:tblPr>
                  <a:tblGrid>
                    <a:gridCol w="1007672">
                      <a:extLst>
                        <a:ext uri="{9D8B030D-6E8A-4147-A177-3AD203B41FA5}">
                          <a16:colId xmlns:a16="http://schemas.microsoft.com/office/drawing/2014/main" val="178905388"/>
                        </a:ext>
                      </a:extLst>
                    </a:gridCol>
                    <a:gridCol w="1512168">
                      <a:extLst>
                        <a:ext uri="{9D8B030D-6E8A-4147-A177-3AD203B41FA5}">
                          <a16:colId xmlns:a16="http://schemas.microsoft.com/office/drawing/2014/main" val="1412644224"/>
                        </a:ext>
                      </a:extLst>
                    </a:gridCol>
                    <a:gridCol w="1512168">
                      <a:extLst>
                        <a:ext uri="{9D8B030D-6E8A-4147-A177-3AD203B41FA5}">
                          <a16:colId xmlns:a16="http://schemas.microsoft.com/office/drawing/2014/main" val="2136691321"/>
                        </a:ext>
                      </a:extLst>
                    </a:gridCol>
                    <a:gridCol w="1800200">
                      <a:extLst>
                        <a:ext uri="{9D8B030D-6E8A-4147-A177-3AD203B41FA5}">
                          <a16:colId xmlns:a16="http://schemas.microsoft.com/office/drawing/2014/main" val="3671057616"/>
                        </a:ext>
                      </a:extLst>
                    </a:gridCol>
                    <a:gridCol w="2520282">
                      <a:extLst>
                        <a:ext uri="{9D8B030D-6E8A-4147-A177-3AD203B41FA5}">
                          <a16:colId xmlns:a16="http://schemas.microsoft.com/office/drawing/2014/main" val="2348284567"/>
                        </a:ext>
                      </a:extLst>
                    </a:gridCol>
                  </a:tblGrid>
                  <a:tr h="370840">
                    <a:tc>
                      <a:txBody>
                        <a:bodyPr/>
                        <a:lstStyle/>
                        <a:p>
                          <a:pPr/>
                          <a14:m>
                            <m:oMathPara xmlns:m="http://schemas.openxmlformats.org/officeDocument/2006/math">
                              <m:oMathParaPr>
                                <m:jc m:val="left"/>
                              </m:oMathParaPr>
                              <m:oMath xmlns:m="http://schemas.openxmlformats.org/officeDocument/2006/math">
                                <m:sSub>
                                  <m:sSubPr>
                                    <m:ctrlPr>
                                      <a:rPr lang="en-US" i="1" smtClean="0">
                                        <a:solidFill>
                                          <a:srgbClr val="4D4D4D"/>
                                        </a:solidFill>
                                        <a:latin typeface="Cambria Math" panose="02040503050406030204" pitchFamily="18" charset="0"/>
                                      </a:rPr>
                                    </m:ctrlPr>
                                  </m:sSubPr>
                                  <m:e>
                                    <m:r>
                                      <a:rPr lang="en-US" smtClean="0">
                                        <a:solidFill>
                                          <a:srgbClr val="4D4D4D"/>
                                        </a:solidFill>
                                        <a:latin typeface="Cambria Math" panose="02040503050406030204" pitchFamily="18" charset="0"/>
                                      </a:rPr>
                                      <m:t>𝒚</m:t>
                                    </m:r>
                                  </m:e>
                                  <m:sub>
                                    <m:r>
                                      <a:rPr lang="en-US" smtClean="0">
                                        <a:solidFill>
                                          <a:srgbClr val="4D4D4D"/>
                                        </a:solidFill>
                                        <a:latin typeface="Cambria Math" panose="02040503050406030204" pitchFamily="18" charset="0"/>
                                      </a:rPr>
                                      <m:t>𝒊</m:t>
                                    </m:r>
                                  </m:sub>
                                </m:sSub>
                              </m:oMath>
                            </m:oMathPara>
                          </a14:m>
                          <a:endParaRPr lang="x-none" dirty="0">
                            <a:solidFill>
                              <a:srgbClr val="4D4D4D"/>
                            </a:solidFill>
                          </a:endParaRPr>
                        </a:p>
                      </a:txBody>
                      <a:tcPr/>
                    </a:tc>
                    <a:tc>
                      <a:txBody>
                        <a:bodyPr/>
                        <a:lstStyle/>
                        <a:p>
                          <a:pPr/>
                          <a14:m>
                            <m:oMathPara xmlns:m="http://schemas.openxmlformats.org/officeDocument/2006/math">
                              <m:oMathParaPr>
                                <m:jc m:val="left"/>
                              </m:oMathParaPr>
                              <m:oMath xmlns:m="http://schemas.openxmlformats.org/officeDocument/2006/math">
                                <m:sSub>
                                  <m:sSubPr>
                                    <m:ctrlPr>
                                      <a:rPr lang="en-US" i="1" smtClean="0">
                                        <a:solidFill>
                                          <a:srgbClr val="4D4D4D"/>
                                        </a:solidFill>
                                        <a:latin typeface="Cambria Math" panose="02040503050406030204" pitchFamily="18" charset="0"/>
                                      </a:rPr>
                                    </m:ctrlPr>
                                  </m:sSubPr>
                                  <m:e>
                                    <m:r>
                                      <a:rPr lang="en-US" smtClean="0">
                                        <a:solidFill>
                                          <a:srgbClr val="4D4D4D"/>
                                        </a:solidFill>
                                        <a:latin typeface="Cambria Math" panose="02040503050406030204" pitchFamily="18" charset="0"/>
                                      </a:rPr>
                                      <m:t>𝒂</m:t>
                                    </m:r>
                                  </m:e>
                                  <m:sub>
                                    <m:r>
                                      <m:rPr>
                                        <m:sty m:val="p"/>
                                      </m:rPr>
                                      <a:rPr lang="en-US" b="0" i="0" smtClean="0">
                                        <a:solidFill>
                                          <a:srgbClr val="4D4D4D"/>
                                        </a:solidFill>
                                        <a:latin typeface="Cambria Math" panose="02040503050406030204" pitchFamily="18" charset="0"/>
                                      </a:rPr>
                                      <m:t>M</m:t>
                                    </m:r>
                                    <m:r>
                                      <a:rPr lang="en-US" smtClean="0">
                                        <a:solidFill>
                                          <a:srgbClr val="4D4D4D"/>
                                        </a:solidFill>
                                        <a:latin typeface="Cambria Math" panose="02040503050406030204" pitchFamily="18" charset="0"/>
                                      </a:rPr>
                                      <m:t>−</m:t>
                                    </m:r>
                                    <m:r>
                                      <a:rPr lang="en-US" smtClean="0">
                                        <a:solidFill>
                                          <a:srgbClr val="4D4D4D"/>
                                        </a:solidFill>
                                        <a:latin typeface="Cambria Math" panose="02040503050406030204" pitchFamily="18" charset="0"/>
                                      </a:rPr>
                                      <m:t>𝟏</m:t>
                                    </m:r>
                                  </m:sub>
                                </m:sSub>
                                <m:d>
                                  <m:dPr>
                                    <m:ctrlPr>
                                      <a:rPr lang="en-US" i="1" smtClean="0">
                                        <a:solidFill>
                                          <a:srgbClr val="4D4D4D"/>
                                        </a:solidFill>
                                        <a:latin typeface="Cambria Math" panose="02040503050406030204" pitchFamily="18" charset="0"/>
                                      </a:rPr>
                                    </m:ctrlPr>
                                  </m:dPr>
                                  <m:e>
                                    <m:sSub>
                                      <m:sSubPr>
                                        <m:ctrlPr>
                                          <a:rPr lang="en-US" i="1" smtClean="0">
                                            <a:solidFill>
                                              <a:srgbClr val="4D4D4D"/>
                                            </a:solidFill>
                                            <a:latin typeface="Cambria Math" panose="02040503050406030204" pitchFamily="18" charset="0"/>
                                          </a:rPr>
                                        </m:ctrlPr>
                                      </m:sSubPr>
                                      <m:e>
                                        <m:r>
                                          <a:rPr lang="en-US" smtClean="0">
                                            <a:solidFill>
                                              <a:srgbClr val="4D4D4D"/>
                                            </a:solidFill>
                                            <a:latin typeface="Cambria Math" panose="02040503050406030204" pitchFamily="18" charset="0"/>
                                          </a:rPr>
                                          <m:t>𝒙</m:t>
                                        </m:r>
                                      </m:e>
                                      <m:sub>
                                        <m:r>
                                          <a:rPr lang="en-US" smtClean="0">
                                            <a:solidFill>
                                              <a:srgbClr val="4D4D4D"/>
                                            </a:solidFill>
                                            <a:latin typeface="Cambria Math" panose="02040503050406030204" pitchFamily="18" charset="0"/>
                                          </a:rPr>
                                          <m:t>𝒊</m:t>
                                        </m:r>
                                      </m:sub>
                                    </m:sSub>
                                  </m:e>
                                </m:d>
                              </m:oMath>
                            </m:oMathPara>
                          </a14:m>
                          <a:endParaRPr lang="x-none" dirty="0">
                            <a:solidFill>
                              <a:srgbClr val="4D4D4D"/>
                            </a:solidFill>
                          </a:endParaRPr>
                        </a:p>
                      </a:txBody>
                      <a:tcPr/>
                    </a:tc>
                    <a:tc>
                      <a:txBody>
                        <a:bodyPr/>
                        <a:lstStyle/>
                        <a:p>
                          <a:pPr/>
                          <a14:m>
                            <m:oMathPara xmlns:m="http://schemas.openxmlformats.org/officeDocument/2006/math">
                              <m:oMathParaPr>
                                <m:jc m:val="left"/>
                              </m:oMathParaPr>
                              <m:oMath xmlns:m="http://schemas.openxmlformats.org/officeDocument/2006/math">
                                <m:sSub>
                                  <m:sSubPr>
                                    <m:ctrlPr>
                                      <a:rPr lang="en-US" i="1" smtClean="0">
                                        <a:solidFill>
                                          <a:srgbClr val="4D4D4D"/>
                                        </a:solidFill>
                                        <a:latin typeface="Cambria Math" panose="02040503050406030204" pitchFamily="18" charset="0"/>
                                      </a:rPr>
                                    </m:ctrlPr>
                                  </m:sSubPr>
                                  <m:e>
                                    <m:r>
                                      <a:rPr lang="en-US" smtClean="0">
                                        <a:solidFill>
                                          <a:srgbClr val="4D4D4D"/>
                                        </a:solidFill>
                                        <a:latin typeface="Cambria Math" panose="02040503050406030204" pitchFamily="18" charset="0"/>
                                      </a:rPr>
                                      <m:t>𝒃</m:t>
                                    </m:r>
                                  </m:e>
                                  <m:sub>
                                    <m:r>
                                      <m:rPr>
                                        <m:sty m:val="p"/>
                                      </m:rPr>
                                      <a:rPr lang="en-US" b="0" i="0" smtClean="0">
                                        <a:solidFill>
                                          <a:srgbClr val="4D4D4D"/>
                                        </a:solidFill>
                                        <a:latin typeface="Cambria Math" panose="02040503050406030204" pitchFamily="18" charset="0"/>
                                      </a:rPr>
                                      <m:t>M</m:t>
                                    </m:r>
                                  </m:sub>
                                </m:sSub>
                                <m:d>
                                  <m:dPr>
                                    <m:ctrlPr>
                                      <a:rPr lang="en-US" i="1" smtClean="0">
                                        <a:solidFill>
                                          <a:srgbClr val="4D4D4D"/>
                                        </a:solidFill>
                                        <a:latin typeface="Cambria Math" panose="02040503050406030204" pitchFamily="18" charset="0"/>
                                      </a:rPr>
                                    </m:ctrlPr>
                                  </m:dPr>
                                  <m:e>
                                    <m:sSub>
                                      <m:sSubPr>
                                        <m:ctrlPr>
                                          <a:rPr lang="en-US" i="1" smtClean="0">
                                            <a:solidFill>
                                              <a:srgbClr val="4D4D4D"/>
                                            </a:solidFill>
                                            <a:latin typeface="Cambria Math" panose="02040503050406030204" pitchFamily="18" charset="0"/>
                                          </a:rPr>
                                        </m:ctrlPr>
                                      </m:sSubPr>
                                      <m:e>
                                        <m:r>
                                          <a:rPr lang="en-US" smtClean="0">
                                            <a:solidFill>
                                              <a:srgbClr val="4D4D4D"/>
                                            </a:solidFill>
                                            <a:latin typeface="Cambria Math" panose="02040503050406030204" pitchFamily="18" charset="0"/>
                                          </a:rPr>
                                          <m:t>𝒙</m:t>
                                        </m:r>
                                      </m:e>
                                      <m:sub>
                                        <m:r>
                                          <a:rPr lang="en-US" smtClean="0">
                                            <a:solidFill>
                                              <a:srgbClr val="4D4D4D"/>
                                            </a:solidFill>
                                            <a:latin typeface="Cambria Math" panose="02040503050406030204" pitchFamily="18" charset="0"/>
                                          </a:rPr>
                                          <m:t>𝒊</m:t>
                                        </m:r>
                                      </m:sub>
                                    </m:sSub>
                                  </m:e>
                                </m:d>
                              </m:oMath>
                            </m:oMathPara>
                          </a14:m>
                          <a:endParaRPr lang="x-none" dirty="0">
                            <a:solidFill>
                              <a:srgbClr val="4D4D4D"/>
                            </a:solidFill>
                          </a:endParaRPr>
                        </a:p>
                      </a:txBody>
                      <a:tcPr/>
                    </a:tc>
                    <a:tc>
                      <a:txBody>
                        <a:bodyPr/>
                        <a:lstStyle/>
                        <a:p>
                          <a:r>
                            <a:rPr lang="en-US" b="1" dirty="0">
                              <a:solidFill>
                                <a:srgbClr val="4D4D4D"/>
                              </a:solidFill>
                            </a:rPr>
                            <a:t>Improvement of</a:t>
                          </a:r>
                          <a:r>
                            <a:rPr lang="ru-RU" b="1" dirty="0">
                              <a:solidFill>
                                <a:srgbClr val="4D4D4D"/>
                              </a:solidFill>
                            </a:rPr>
                            <a:t> </a:t>
                          </a:r>
                          <a:r>
                            <a:rPr lang="en-US" b="1" dirty="0">
                              <a:solidFill>
                                <a:srgbClr val="4D4D4D"/>
                              </a:solidFill>
                            </a:rPr>
                            <a:t>MSLE for composition</a:t>
                          </a:r>
                          <a:endParaRPr lang="x-none" b="1" dirty="0">
                            <a:solidFill>
                              <a:srgbClr val="4D4D4D"/>
                            </a:solidFill>
                          </a:endParaRPr>
                        </a:p>
                      </a:txBody>
                      <a:tcPr/>
                    </a:tc>
                    <a:tc>
                      <a:txBody>
                        <a:bodyPr/>
                        <a:lstStyle/>
                        <a:p>
                          <a:r>
                            <a:rPr lang="en-US" b="1" dirty="0">
                              <a:solidFill>
                                <a:srgbClr val="4D4D4D"/>
                              </a:solidFill>
                            </a:rPr>
                            <a:t>Improvement of the base model loss</a:t>
                          </a:r>
                          <a:endParaRPr lang="x-none" b="1" dirty="0">
                            <a:solidFill>
                              <a:srgbClr val="4D4D4D"/>
                            </a:solidFill>
                          </a:endParaRPr>
                        </a:p>
                      </a:txBody>
                      <a:tcPr/>
                    </a:tc>
                    <a:extLst>
                      <a:ext uri="{0D108BD9-81ED-4DB2-BD59-A6C34878D82A}">
                        <a16:rowId xmlns:a16="http://schemas.microsoft.com/office/drawing/2014/main" val="3186086197"/>
                      </a:ext>
                    </a:extLst>
                  </a:tr>
                  <a:tr h="370840">
                    <a:tc>
                      <a:txBody>
                        <a:bodyPr/>
                        <a:lstStyle/>
                        <a:p>
                          <a:r>
                            <a:rPr lang="ru-RU" dirty="0">
                              <a:solidFill>
                                <a:srgbClr val="4D4D4D"/>
                              </a:solidFill>
                            </a:rPr>
                            <a:t>100</a:t>
                          </a:r>
                          <a:r>
                            <a:rPr lang="en-US" dirty="0">
                              <a:solidFill>
                                <a:srgbClr val="4D4D4D"/>
                              </a:solidFill>
                            </a:rPr>
                            <a:t>0</a:t>
                          </a:r>
                          <a:endParaRPr lang="x-none" dirty="0">
                            <a:solidFill>
                              <a:srgbClr val="4D4D4D"/>
                            </a:solidFill>
                          </a:endParaRPr>
                        </a:p>
                      </a:txBody>
                      <a:tcPr/>
                    </a:tc>
                    <a:tc>
                      <a:txBody>
                        <a:bodyPr/>
                        <a:lstStyle/>
                        <a:p>
                          <a:r>
                            <a:rPr lang="ru-RU" dirty="0">
                              <a:solidFill>
                                <a:srgbClr val="4D4D4D"/>
                              </a:solidFill>
                            </a:rPr>
                            <a:t>100</a:t>
                          </a:r>
                          <a:endParaRPr lang="x-none" dirty="0">
                            <a:solidFill>
                              <a:srgbClr val="4D4D4D"/>
                            </a:solidFill>
                          </a:endParaRPr>
                        </a:p>
                      </a:txBody>
                      <a:tcPr/>
                    </a:tc>
                    <a:tc>
                      <a:txBody>
                        <a:bodyPr/>
                        <a:lstStyle/>
                        <a:p>
                          <a:r>
                            <a:rPr lang="en-US" dirty="0">
                              <a:solidFill>
                                <a:srgbClr val="4D4D4D"/>
                              </a:solidFill>
                            </a:rPr>
                            <a:t>2</a:t>
                          </a:r>
                          <a:endParaRPr lang="x-none" dirty="0">
                            <a:solidFill>
                              <a:srgbClr val="4D4D4D"/>
                            </a:solidFill>
                          </a:endParaRPr>
                        </a:p>
                      </a:txBody>
                      <a:tcPr/>
                    </a:tc>
                    <a:tc>
                      <a:txBody>
                        <a:bodyPr/>
                        <a:lstStyle/>
                        <a:p>
                          <a:r>
                            <a:rPr lang="x-none" dirty="0">
                              <a:solidFill>
                                <a:srgbClr val="4D4D4D"/>
                              </a:solidFill>
                            </a:rPr>
                            <a:t>0.09</a:t>
                          </a:r>
                        </a:p>
                      </a:txBody>
                      <a:tcPr/>
                    </a:tc>
                    <a:tc>
                      <a:txBody>
                        <a:bodyPr/>
                        <a:lstStyle/>
                        <a:p>
                          <a:r>
                            <a:rPr lang="x-none" dirty="0">
                              <a:solidFill>
                                <a:srgbClr val="4D4D4D"/>
                              </a:solidFill>
                            </a:rPr>
                            <a:t>13.7</a:t>
                          </a:r>
                        </a:p>
                      </a:txBody>
                      <a:tcPr/>
                    </a:tc>
                    <a:extLst>
                      <a:ext uri="{0D108BD9-81ED-4DB2-BD59-A6C34878D82A}">
                        <a16:rowId xmlns:a16="http://schemas.microsoft.com/office/drawing/2014/main" val="3183525911"/>
                      </a:ext>
                    </a:extLst>
                  </a:tr>
                  <a:tr h="370840">
                    <a:tc>
                      <a:txBody>
                        <a:bodyPr/>
                        <a:lstStyle/>
                        <a:p>
                          <a:r>
                            <a:rPr lang="x-none" dirty="0">
                              <a:solidFill>
                                <a:srgbClr val="4D4D4D"/>
                              </a:solidFill>
                            </a:rPr>
                            <a:t>2</a:t>
                          </a:r>
                        </a:p>
                      </a:txBody>
                      <a:tcPr/>
                    </a:tc>
                    <a:tc>
                      <a:txBody>
                        <a:bodyPr/>
                        <a:lstStyle/>
                        <a:p>
                          <a:r>
                            <a:rPr lang="x-none" dirty="0">
                              <a:solidFill>
                                <a:srgbClr val="4D4D4D"/>
                              </a:solidFill>
                            </a:rPr>
                            <a:t>0</a:t>
                          </a:r>
                        </a:p>
                      </a:txBody>
                      <a:tcPr/>
                    </a:tc>
                    <a:tc>
                      <a:txBody>
                        <a:bodyPr/>
                        <a:lstStyle/>
                        <a:p>
                          <a:r>
                            <a:rPr lang="x-none" dirty="0">
                              <a:solidFill>
                                <a:srgbClr val="4D4D4D"/>
                              </a:solidFill>
                            </a:rPr>
                            <a:t>2</a:t>
                          </a:r>
                        </a:p>
                      </a:txBody>
                      <a:tcPr/>
                    </a:tc>
                    <a:tc>
                      <a:txBody>
                        <a:bodyPr/>
                        <a:lstStyle/>
                        <a:p>
                          <a:r>
                            <a:rPr lang="x-none" dirty="0">
                              <a:solidFill>
                                <a:srgbClr val="4D4D4D"/>
                              </a:solidFill>
                            </a:rPr>
                            <a:t>1.2</a:t>
                          </a:r>
                        </a:p>
                      </a:txBody>
                      <a:tcPr/>
                    </a:tc>
                    <a:tc>
                      <a:txBody>
                        <a:bodyPr/>
                        <a:lstStyle/>
                        <a:p>
                          <a:r>
                            <a:rPr lang="x-none" dirty="0">
                              <a:solidFill>
                                <a:srgbClr val="4D4D4D"/>
                              </a:solidFill>
                            </a:rPr>
                            <a:t>1.2</a:t>
                          </a:r>
                        </a:p>
                      </a:txBody>
                      <a:tcPr/>
                    </a:tc>
                    <a:extLst>
                      <a:ext uri="{0D108BD9-81ED-4DB2-BD59-A6C34878D82A}">
                        <a16:rowId xmlns:a16="http://schemas.microsoft.com/office/drawing/2014/main" val="497795988"/>
                      </a:ext>
                    </a:extLst>
                  </a:tr>
                </a:tbl>
              </a:graphicData>
            </a:graphic>
          </p:graphicFrame>
        </mc:Choice>
        <mc:Fallback xmlns="">
          <p:graphicFrame>
            <p:nvGraphicFramePr>
              <p:cNvPr id="3" name="Table 2">
                <a:extLst>
                  <a:ext uri="{FF2B5EF4-FFF2-40B4-BE49-F238E27FC236}">
                    <a16:creationId xmlns:a16="http://schemas.microsoft.com/office/drawing/2014/main" xmlns:a14="http://schemas.microsoft.com/office/drawing/2010/main" xmlns="" id="{819D3FD0-C13C-9843-88F9-62E51F3E262C}"/>
                  </a:ext>
                </a:extLst>
              </p:cNvPr>
              <p:cNvGraphicFramePr>
                <a:graphicFrameLocks noGrp="1"/>
              </p:cNvGraphicFramePr>
              <p:nvPr>
                <p:extLst>
                  <p:ext uri="{D42A27DB-BD31-4B8C-83A1-F6EECF244321}">
                    <p14:modId xmlns:p14="http://schemas.microsoft.com/office/powerpoint/2010/main" val="2347733420"/>
                  </p:ext>
                </p:extLst>
              </p:nvPr>
            </p:nvGraphicFramePr>
            <p:xfrm>
              <a:off x="612000" y="2780928"/>
              <a:ext cx="8352490" cy="1656080"/>
            </p:xfrm>
            <a:graphic>
              <a:graphicData uri="http://schemas.openxmlformats.org/drawingml/2006/table">
                <a:tbl>
                  <a:tblPr firstRow="1" bandRow="1">
                    <a:tableStyleId>{5940675A-B579-460E-94D1-54222C63F5DA}</a:tableStyleId>
                  </a:tblPr>
                  <a:tblGrid>
                    <a:gridCol w="1007672">
                      <a:extLst>
                        <a:ext uri="{9D8B030D-6E8A-4147-A177-3AD203B41FA5}">
                          <a16:colId xmlns:a16="http://schemas.microsoft.com/office/drawing/2014/main" xmlns:a14="http://schemas.microsoft.com/office/drawing/2010/main" xmlns="" val="178905388"/>
                        </a:ext>
                      </a:extLst>
                    </a:gridCol>
                    <a:gridCol w="1512168">
                      <a:extLst>
                        <a:ext uri="{9D8B030D-6E8A-4147-A177-3AD203B41FA5}">
                          <a16:colId xmlns:a16="http://schemas.microsoft.com/office/drawing/2014/main" xmlns:a14="http://schemas.microsoft.com/office/drawing/2010/main" xmlns="" val="1412644224"/>
                        </a:ext>
                      </a:extLst>
                    </a:gridCol>
                    <a:gridCol w="1512168">
                      <a:extLst>
                        <a:ext uri="{9D8B030D-6E8A-4147-A177-3AD203B41FA5}">
                          <a16:colId xmlns:a16="http://schemas.microsoft.com/office/drawing/2014/main" xmlns:a14="http://schemas.microsoft.com/office/drawing/2010/main" xmlns="" val="2136691321"/>
                        </a:ext>
                      </a:extLst>
                    </a:gridCol>
                    <a:gridCol w="1800200">
                      <a:extLst>
                        <a:ext uri="{9D8B030D-6E8A-4147-A177-3AD203B41FA5}">
                          <a16:colId xmlns:a16="http://schemas.microsoft.com/office/drawing/2014/main" xmlns:a14="http://schemas.microsoft.com/office/drawing/2010/main" xmlns="" val="3671057616"/>
                        </a:ext>
                      </a:extLst>
                    </a:gridCol>
                    <a:gridCol w="2520282">
                      <a:extLst>
                        <a:ext uri="{9D8B030D-6E8A-4147-A177-3AD203B41FA5}">
                          <a16:colId xmlns:a16="http://schemas.microsoft.com/office/drawing/2014/main" xmlns:a14="http://schemas.microsoft.com/office/drawing/2010/main" xmlns="" val="2348284567"/>
                        </a:ext>
                      </a:extLst>
                    </a:gridCol>
                  </a:tblGrid>
                  <a:tr h="914400">
                    <a:tc>
                      <a:txBody>
                        <a:bodyPr/>
                        <a:lstStyle/>
                        <a:p>
                          <a:endParaRPr lang="ru-RU"/>
                        </a:p>
                      </a:txBody>
                      <a:tcPr>
                        <a:blipFill rotWithShape="1">
                          <a:blip r:embed="rId3"/>
                          <a:stretch>
                            <a:fillRect t="-2667" r="-730909" b="-92000"/>
                          </a:stretch>
                        </a:blipFill>
                      </a:tcPr>
                    </a:tc>
                    <a:tc>
                      <a:txBody>
                        <a:bodyPr/>
                        <a:lstStyle/>
                        <a:p>
                          <a:endParaRPr lang="ru-RU"/>
                        </a:p>
                      </a:txBody>
                      <a:tcPr>
                        <a:blipFill rotWithShape="1">
                          <a:blip r:embed="rId3"/>
                          <a:stretch>
                            <a:fillRect l="-66265" t="-2667" r="-384337" b="-92000"/>
                          </a:stretch>
                        </a:blipFill>
                      </a:tcPr>
                    </a:tc>
                    <a:tc>
                      <a:txBody>
                        <a:bodyPr/>
                        <a:lstStyle/>
                        <a:p>
                          <a:endParaRPr lang="ru-RU"/>
                        </a:p>
                      </a:txBody>
                      <a:tcPr>
                        <a:blipFill rotWithShape="1">
                          <a:blip r:embed="rId3"/>
                          <a:stretch>
                            <a:fillRect l="-166935" t="-2667" r="-285887" b="-92000"/>
                          </a:stretch>
                        </a:blipFill>
                      </a:tcPr>
                    </a:tc>
                    <a:tc>
                      <a:txBody>
                        <a:bodyPr/>
                        <a:lstStyle/>
                        <a:p>
                          <a:r>
                            <a:rPr lang="en-US" b="1" dirty="0">
                              <a:solidFill>
                                <a:srgbClr val="4D4D4D"/>
                              </a:solidFill>
                            </a:rPr>
                            <a:t>Improvement of</a:t>
                          </a:r>
                          <a:r>
                            <a:rPr lang="ru-RU" b="1" dirty="0">
                              <a:solidFill>
                                <a:srgbClr val="4D4D4D"/>
                              </a:solidFill>
                            </a:rPr>
                            <a:t> </a:t>
                          </a:r>
                          <a:r>
                            <a:rPr lang="en-US" b="1" dirty="0">
                              <a:solidFill>
                                <a:srgbClr val="4D4D4D"/>
                              </a:solidFill>
                            </a:rPr>
                            <a:t>MSLE for composition</a:t>
                          </a:r>
                          <a:endParaRPr lang="x-none" b="1" dirty="0">
                            <a:solidFill>
                              <a:srgbClr val="4D4D4D"/>
                            </a:solidFill>
                          </a:endParaRPr>
                        </a:p>
                      </a:txBody>
                      <a:tcPr/>
                    </a:tc>
                    <a:tc>
                      <a:txBody>
                        <a:bodyPr/>
                        <a:lstStyle/>
                        <a:p>
                          <a:r>
                            <a:rPr lang="en-US" b="1" dirty="0">
                              <a:solidFill>
                                <a:srgbClr val="4D4D4D"/>
                              </a:solidFill>
                            </a:rPr>
                            <a:t>Improvement of the base model loss</a:t>
                          </a:r>
                          <a:endParaRPr lang="x-none" b="1" dirty="0">
                            <a:solidFill>
                              <a:srgbClr val="4D4D4D"/>
                            </a:solidFill>
                          </a:endParaRPr>
                        </a:p>
                      </a:txBody>
                      <a:tcPr/>
                    </a:tc>
                    <a:extLst>
                      <a:ext uri="{0D108BD9-81ED-4DB2-BD59-A6C34878D82A}">
                        <a16:rowId xmlns:a16="http://schemas.microsoft.com/office/drawing/2014/main" xmlns:a14="http://schemas.microsoft.com/office/drawing/2010/main" xmlns="" val="3186086197"/>
                      </a:ext>
                    </a:extLst>
                  </a:tr>
                  <a:tr h="370840">
                    <a:tc>
                      <a:txBody>
                        <a:bodyPr/>
                        <a:lstStyle/>
                        <a:p>
                          <a:r>
                            <a:rPr lang="ru-RU" dirty="0">
                              <a:solidFill>
                                <a:srgbClr val="4D4D4D"/>
                              </a:solidFill>
                            </a:rPr>
                            <a:t>100</a:t>
                          </a:r>
                          <a:r>
                            <a:rPr lang="en-US" dirty="0">
                              <a:solidFill>
                                <a:srgbClr val="4D4D4D"/>
                              </a:solidFill>
                            </a:rPr>
                            <a:t>0</a:t>
                          </a:r>
                          <a:endParaRPr lang="x-none" dirty="0">
                            <a:solidFill>
                              <a:srgbClr val="4D4D4D"/>
                            </a:solidFill>
                          </a:endParaRPr>
                        </a:p>
                      </a:txBody>
                      <a:tcPr/>
                    </a:tc>
                    <a:tc>
                      <a:txBody>
                        <a:bodyPr/>
                        <a:lstStyle/>
                        <a:p>
                          <a:r>
                            <a:rPr lang="ru-RU" dirty="0">
                              <a:solidFill>
                                <a:srgbClr val="4D4D4D"/>
                              </a:solidFill>
                            </a:rPr>
                            <a:t>100</a:t>
                          </a:r>
                          <a:endParaRPr lang="x-none" dirty="0">
                            <a:solidFill>
                              <a:srgbClr val="4D4D4D"/>
                            </a:solidFill>
                          </a:endParaRPr>
                        </a:p>
                      </a:txBody>
                      <a:tcPr/>
                    </a:tc>
                    <a:tc>
                      <a:txBody>
                        <a:bodyPr/>
                        <a:lstStyle/>
                        <a:p>
                          <a:r>
                            <a:rPr lang="en-US" dirty="0">
                              <a:solidFill>
                                <a:srgbClr val="4D4D4D"/>
                              </a:solidFill>
                            </a:rPr>
                            <a:t>2</a:t>
                          </a:r>
                          <a:endParaRPr lang="x-none" dirty="0">
                            <a:solidFill>
                              <a:srgbClr val="4D4D4D"/>
                            </a:solidFill>
                          </a:endParaRPr>
                        </a:p>
                      </a:txBody>
                      <a:tcPr/>
                    </a:tc>
                    <a:tc>
                      <a:txBody>
                        <a:bodyPr/>
                        <a:lstStyle/>
                        <a:p>
                          <a:r>
                            <a:rPr lang="x-none" dirty="0">
                              <a:solidFill>
                                <a:srgbClr val="4D4D4D"/>
                              </a:solidFill>
                            </a:rPr>
                            <a:t>0.09</a:t>
                          </a:r>
                        </a:p>
                      </a:txBody>
                      <a:tcPr/>
                    </a:tc>
                    <a:tc>
                      <a:txBody>
                        <a:bodyPr/>
                        <a:lstStyle/>
                        <a:p>
                          <a:r>
                            <a:rPr lang="x-none" dirty="0">
                              <a:solidFill>
                                <a:srgbClr val="4D4D4D"/>
                              </a:solidFill>
                            </a:rPr>
                            <a:t>13.7</a:t>
                          </a:r>
                        </a:p>
                      </a:txBody>
                      <a:tcPr/>
                    </a:tc>
                    <a:extLst>
                      <a:ext uri="{0D108BD9-81ED-4DB2-BD59-A6C34878D82A}">
                        <a16:rowId xmlns:a16="http://schemas.microsoft.com/office/drawing/2014/main" xmlns:a14="http://schemas.microsoft.com/office/drawing/2010/main" xmlns="" val="3183525911"/>
                      </a:ext>
                    </a:extLst>
                  </a:tr>
                  <a:tr h="370840">
                    <a:tc>
                      <a:txBody>
                        <a:bodyPr/>
                        <a:lstStyle/>
                        <a:p>
                          <a:r>
                            <a:rPr lang="x-none" dirty="0">
                              <a:solidFill>
                                <a:srgbClr val="4D4D4D"/>
                              </a:solidFill>
                            </a:rPr>
                            <a:t>2</a:t>
                          </a:r>
                        </a:p>
                      </a:txBody>
                      <a:tcPr/>
                    </a:tc>
                    <a:tc>
                      <a:txBody>
                        <a:bodyPr/>
                        <a:lstStyle/>
                        <a:p>
                          <a:r>
                            <a:rPr lang="x-none" dirty="0">
                              <a:solidFill>
                                <a:srgbClr val="4D4D4D"/>
                              </a:solidFill>
                            </a:rPr>
                            <a:t>0</a:t>
                          </a:r>
                        </a:p>
                      </a:txBody>
                      <a:tcPr/>
                    </a:tc>
                    <a:tc>
                      <a:txBody>
                        <a:bodyPr/>
                        <a:lstStyle/>
                        <a:p>
                          <a:r>
                            <a:rPr lang="x-none" dirty="0">
                              <a:solidFill>
                                <a:srgbClr val="4D4D4D"/>
                              </a:solidFill>
                            </a:rPr>
                            <a:t>2</a:t>
                          </a:r>
                        </a:p>
                      </a:txBody>
                      <a:tcPr/>
                    </a:tc>
                    <a:tc>
                      <a:txBody>
                        <a:bodyPr/>
                        <a:lstStyle/>
                        <a:p>
                          <a:r>
                            <a:rPr lang="x-none" dirty="0">
                              <a:solidFill>
                                <a:srgbClr val="4D4D4D"/>
                              </a:solidFill>
                            </a:rPr>
                            <a:t>1.2</a:t>
                          </a:r>
                        </a:p>
                      </a:txBody>
                      <a:tcPr/>
                    </a:tc>
                    <a:tc>
                      <a:txBody>
                        <a:bodyPr/>
                        <a:lstStyle/>
                        <a:p>
                          <a:r>
                            <a:rPr lang="x-none" dirty="0">
                              <a:solidFill>
                                <a:srgbClr val="4D4D4D"/>
                              </a:solidFill>
                            </a:rPr>
                            <a:t>1.2</a:t>
                          </a:r>
                        </a:p>
                      </a:txBody>
                      <a:tcPr/>
                    </a:tc>
                    <a:extLst>
                      <a:ext uri="{0D108BD9-81ED-4DB2-BD59-A6C34878D82A}">
                        <a16:rowId xmlns:a16="http://schemas.microsoft.com/office/drawing/2014/main" xmlns:a14="http://schemas.microsoft.com/office/drawing/2010/main" xmlns="" val="497795988"/>
                      </a:ext>
                    </a:extLst>
                  </a:tr>
                </a:tbl>
              </a:graphicData>
            </a:graphic>
          </p:graphicFrame>
        </mc:Fallback>
      </mc:AlternateContent>
      <mc:AlternateContent xmlns:mc="http://schemas.openxmlformats.org/markup-compatibility/2006" xmlns:a14="http://schemas.microsoft.com/office/drawing/2010/main">
        <mc:Choice Requires="a14">
          <p:sp>
            <p:nvSpPr>
              <p:cNvPr id="5" name="Прямоугольник 4"/>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sSup>
                            <m:sSupPr>
                              <m:ctrlPr>
                                <a:rPr lang="en-US" sz="2400" i="1">
                                  <a:solidFill>
                                    <a:srgbClr val="4D4D4D"/>
                                  </a:solidFill>
                                  <a:latin typeface="Cambria Math" panose="02040503050406030204" pitchFamily="18" charset="0"/>
                                </a:rPr>
                              </m:ctrlPr>
                            </m:sSupPr>
                            <m:e>
                              <m:d>
                                <m:dPr>
                                  <m:ctrlPr>
                                    <a:rPr lang="ru-RU" sz="2400" i="1">
                                      <a:solidFill>
                                        <a:srgbClr val="4D4D4D"/>
                                      </a:solidFill>
                                      <a:latin typeface="Cambria Math" panose="02040503050406030204" pitchFamily="18" charset="0"/>
                                    </a:rPr>
                                  </m:ctrlPr>
                                </m:dPr>
                                <m:e>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sSub>
                                            <m:sSubPr>
                                              <m:ctrlPr>
                                                <a:rPr lang="en-US" sz="2400" i="1" smtClean="0">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𝑏</m:t>
                                              </m:r>
                                            </m:e>
                                            <m:sub>
                                              <m:r>
                                                <a:rPr lang="en-US" sz="2400" i="1">
                                                  <a:solidFill>
                                                    <a:srgbClr val="D74B55"/>
                                                  </a:solidFill>
                                                  <a:latin typeface="Cambria Math" panose="02040503050406030204" pitchFamily="18" charset="0"/>
                                                </a:rPr>
                                                <m:t>𝑀</m:t>
                                              </m:r>
                                            </m:sub>
                                          </m:sSub>
                                          <m:d>
                                            <m:dPr>
                                              <m:ctrlPr>
                                                <a:rPr lang="en-US" sz="2400" i="1">
                                                  <a:solidFill>
                                                    <a:srgbClr val="D74B55"/>
                                                  </a:solidFill>
                                                  <a:latin typeface="Cambria Math" panose="02040503050406030204" pitchFamily="18" charset="0"/>
                                                </a:rPr>
                                              </m:ctrlPr>
                                            </m:dPr>
                                            <m:e>
                                              <m:sSub>
                                                <m:sSubPr>
                                                  <m:ctrlPr>
                                                    <a:rPr lang="en-US" sz="2400" i="1">
                                                      <a:solidFill>
                                                        <a:srgbClr val="D74B55"/>
                                                      </a:solidFill>
                                                      <a:latin typeface="Cambria Math" panose="02040503050406030204" pitchFamily="18" charset="0"/>
                                                    </a:rPr>
                                                  </m:ctrlPr>
                                                </m:sSubPr>
                                                <m:e>
                                                  <m:r>
                                                    <a:rPr lang="en-US" sz="2400" i="1">
                                                      <a:solidFill>
                                                        <a:srgbClr val="D74B55"/>
                                                      </a:solidFill>
                                                      <a:latin typeface="Cambria Math" panose="02040503050406030204" pitchFamily="18" charset="0"/>
                                                    </a:rPr>
                                                    <m:t>𝑥</m:t>
                                                  </m:r>
                                                </m:e>
                                                <m:sub>
                                                  <m:r>
                                                    <a:rPr lang="en-US" sz="2400" i="1">
                                                      <a:solidFill>
                                                        <a:srgbClr val="D74B55"/>
                                                      </a:solidFill>
                                                      <a:latin typeface="Cambria Math" panose="02040503050406030204" pitchFamily="18" charset="0"/>
                                                    </a:rPr>
                                                    <m:t>𝑖</m:t>
                                                  </m:r>
                                                </m:sub>
                                              </m:sSub>
                                            </m:e>
                                          </m:d>
                                          <m:r>
                                            <a:rPr lang="en-US" sz="2400" i="1" smtClean="0">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1</m:t>
                                          </m:r>
                                        </m:e>
                                      </m:d>
                                    </m:e>
                                  </m:func>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sSub>
                                            <m:sSubPr>
                                              <m:ctrlPr>
                                                <a:rPr lang="en-US" sz="2400" i="1" smtClean="0">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𝑦</m:t>
                                              </m:r>
                                            </m:e>
                                            <m:sub>
                                              <m:r>
                                                <a:rPr lang="en-US" sz="2400" i="1">
                                                  <a:solidFill>
                                                    <a:srgbClr val="4778B1"/>
                                                  </a:solidFill>
                                                  <a:latin typeface="Cambria Math" panose="02040503050406030204" pitchFamily="18" charset="0"/>
                                                </a:rPr>
                                                <m:t>𝑖</m:t>
                                              </m:r>
                                            </m:sub>
                                          </m:sSub>
                                          <m:r>
                                            <a:rPr lang="en-US" sz="2400" i="1">
                                              <a:solidFill>
                                                <a:srgbClr val="4778B1"/>
                                              </a:solidFill>
                                              <a:latin typeface="Cambria Math" panose="02040503050406030204" pitchFamily="18" charset="0"/>
                                            </a:rPr>
                                            <m:t>−</m:t>
                                          </m:r>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𝑎</m:t>
                                              </m:r>
                                            </m:e>
                                            <m:sub>
                                              <m:r>
                                                <a:rPr lang="en-US" sz="2400" i="1">
                                                  <a:solidFill>
                                                    <a:srgbClr val="4778B1"/>
                                                  </a:solidFill>
                                                  <a:latin typeface="Cambria Math" panose="02040503050406030204" pitchFamily="18" charset="0"/>
                                                </a:rPr>
                                                <m:t>𝑀</m:t>
                                              </m:r>
                                              <m:r>
                                                <a:rPr lang="en-US" sz="2400" i="1">
                                                  <a:solidFill>
                                                    <a:srgbClr val="4778B1"/>
                                                  </a:solidFill>
                                                  <a:latin typeface="Cambria Math" panose="02040503050406030204" pitchFamily="18" charset="0"/>
                                                </a:rPr>
                                                <m:t>−1</m:t>
                                              </m:r>
                                            </m:sub>
                                          </m:sSub>
                                          <m:d>
                                            <m:dPr>
                                              <m:ctrlPr>
                                                <a:rPr lang="en-US" sz="2400" i="1">
                                                  <a:solidFill>
                                                    <a:srgbClr val="4778B1"/>
                                                  </a:solidFill>
                                                  <a:latin typeface="Cambria Math" panose="02040503050406030204" pitchFamily="18" charset="0"/>
                                                </a:rPr>
                                              </m:ctrlPr>
                                            </m:dPr>
                                            <m:e>
                                              <m:sSub>
                                                <m:sSubPr>
                                                  <m:ctrlPr>
                                                    <a:rPr lang="en-US" sz="2400" i="1">
                                                      <a:solidFill>
                                                        <a:srgbClr val="4778B1"/>
                                                      </a:solidFill>
                                                      <a:latin typeface="Cambria Math" panose="02040503050406030204" pitchFamily="18" charset="0"/>
                                                    </a:rPr>
                                                  </m:ctrlPr>
                                                </m:sSubPr>
                                                <m:e>
                                                  <m:r>
                                                    <a:rPr lang="en-US" sz="2400" i="1">
                                                      <a:solidFill>
                                                        <a:srgbClr val="4778B1"/>
                                                      </a:solidFill>
                                                      <a:latin typeface="Cambria Math" panose="02040503050406030204" pitchFamily="18" charset="0"/>
                                                    </a:rPr>
                                                    <m:t>𝑥</m:t>
                                                  </m:r>
                                                </m:e>
                                                <m:sub>
                                                  <m:r>
                                                    <a:rPr lang="en-US" sz="2400" i="1">
                                                      <a:solidFill>
                                                        <a:srgbClr val="4778B1"/>
                                                      </a:solidFill>
                                                      <a:latin typeface="Cambria Math" panose="02040503050406030204" pitchFamily="18" charset="0"/>
                                                    </a:rPr>
                                                    <m:t>𝑖</m:t>
                                                  </m:r>
                                                </m:sub>
                                              </m:sSub>
                                            </m:e>
                                          </m:d>
                                          <m:r>
                                            <a:rPr lang="en-US" sz="2400" i="1">
                                              <a:solidFill>
                                                <a:srgbClr val="4D4D4D"/>
                                              </a:solidFill>
                                              <a:latin typeface="Cambria Math" panose="02040503050406030204" pitchFamily="18" charset="0"/>
                                            </a:rPr>
                                            <m:t>+1</m:t>
                                          </m:r>
                                        </m:e>
                                      </m:d>
                                    </m:e>
                                  </m:func>
                                </m:e>
                              </m:d>
                            </m:e>
                            <m:sup>
                              <m:r>
                                <a:rPr lang="en-US" sz="2400" i="1">
                                  <a:solidFill>
                                    <a:srgbClr val="4D4D4D"/>
                                  </a:solidFill>
                                  <a:latin typeface="Cambria Math" panose="02040503050406030204" pitchFamily="18" charset="0"/>
                                </a:rPr>
                                <m:t>2</m:t>
                              </m:r>
                            </m:sup>
                          </m:sSup>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𝑁</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en-US" sz="2400" dirty="0">
                  <a:solidFill>
                    <a:srgbClr val="4D4D4D"/>
                  </a:solidFill>
                </a:endParaRPr>
              </a:p>
              <a:p>
                <a:pPr>
                  <a:spcAft>
                    <a:spcPts val="1800"/>
                  </a:spcAft>
                </a:pPr>
                <a:endParaRPr lang="en-US" sz="2400" dirty="0">
                  <a:solidFill>
                    <a:srgbClr val="4D4D4D"/>
                  </a:solidFill>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4"/>
                <a:stretch>
                  <a:fillRect/>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54803812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5" name="applause.wav"/>
          </p:stSnd>
        </p:sndAc>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 cannot just use residuals instead of the real target to train weak learners with arbitrary loss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This does not take into account specificities of a loss function</a:t>
            </a:r>
            <a:endParaRPr lang="ru-RU" sz="2400" dirty="0">
              <a:solidFill>
                <a:srgbClr val="4D4D4D"/>
              </a:solidFill>
            </a:endParaRPr>
          </a:p>
        </p:txBody>
      </p:sp>
    </p:spTree>
    <p:extLst>
      <p:ext uri="{BB962C8B-B14F-4D97-AF65-F5344CB8AC3E}">
        <p14:creationId xmlns:p14="http://schemas.microsoft.com/office/powerpoint/2010/main" val="163420314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Gradient Boosting in General Form</a:t>
            </a:r>
            <a:endParaRPr lang="ru-RU" sz="3200" b="1" dirty="0">
              <a:solidFill>
                <a:srgbClr val="A26D6A"/>
              </a:solidFill>
            </a:endParaRPr>
          </a:p>
        </p:txBody>
      </p:sp>
    </p:spTree>
    <p:extLst>
      <p:ext uri="{BB962C8B-B14F-4D97-AF65-F5344CB8AC3E}">
        <p14:creationId xmlns:p14="http://schemas.microsoft.com/office/powerpoint/2010/main" val="106562275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a base model</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 xmlns:m="http://schemas.openxmlformats.org/officeDocument/2006/math">
                    <m:r>
                      <a:rPr lang="en-US" sz="2400" i="1" smtClean="0">
                        <a:solidFill>
                          <a:srgbClr val="4D4D4D"/>
                        </a:solidFill>
                        <a:latin typeface="Cambria Math" panose="02040503050406030204" pitchFamily="18" charset="0"/>
                      </a:rPr>
                      <m:t>𝑀</m:t>
                    </m:r>
                    <m:r>
                      <m:rPr>
                        <m:sty m:val="p"/>
                      </m:rPr>
                      <a:rPr lang="en-US" sz="2400">
                        <a:solidFill>
                          <a:srgbClr val="4D4D4D"/>
                        </a:solidFill>
                        <a:latin typeface="Cambria Math" panose="02040503050406030204" pitchFamily="18" charset="0"/>
                      </a:rPr>
                      <m:t>th</m:t>
                    </m:r>
                    <m:r>
                      <a:rPr lang="en-US" sz="2400" i="1">
                        <a:solidFill>
                          <a:srgbClr val="4D4D4D"/>
                        </a:solidFill>
                        <a:latin typeface="Cambria Math" panose="02040503050406030204" pitchFamily="18" charset="0"/>
                      </a:rPr>
                      <m:t> </m:t>
                    </m:r>
                  </m:oMath>
                </a14:m>
                <a:r>
                  <a:rPr lang="en-US" sz="2400" dirty="0">
                    <a:solidFill>
                      <a:srgbClr val="4D4D4D"/>
                    </a:solidFill>
                  </a:rPr>
                  <a:t>base model</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r>
                            <a:rPr lang="en-US" sz="2400" b="0" i="1" smtClean="0">
                              <a:solidFill>
                                <a:srgbClr val="4D4D4D"/>
                              </a:solidFill>
                              <a:latin typeface="Cambria Math" panose="02040503050406030204" pitchFamily="18" charset="0"/>
                            </a:rPr>
                            <m:t>𝑙</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e>
                          </m:d>
                        </m:e>
                      </m:nary>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min</m:t>
                              </m:r>
                            </m:e>
                            <m:lim>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a:spcAft>
                    <a:spcPts val="1800"/>
                  </a:spcAft>
                  <a:buClr>
                    <a:srgbClr val="9CA5A2"/>
                  </a:buClr>
                </a:pPr>
                <a:r>
                  <a:rPr lang="en-US" sz="2400" dirty="0">
                    <a:solidFill>
                      <a:srgbClr val="4D4D4D"/>
                    </a:solidFill>
                  </a:rPr>
                  <a:t>How to decide, in which direction and how hard to change</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oMath>
                </a14:m>
                <a:r>
                  <a:rPr lang="en-US" sz="2400" dirty="0">
                    <a:solidFill>
                      <a:srgbClr val="4D4D4D"/>
                    </a:solidFill>
                  </a:rPr>
                  <a:t> in order to reduce an error</a:t>
                </a:r>
                <a:r>
                  <a:rPr lang="ru-RU" sz="2400" dirty="0">
                    <a:solidFill>
                      <a:srgbClr val="4D4D4D"/>
                    </a:solidFill>
                  </a:rPr>
                  <a:t>?</a:t>
                </a:r>
                <a:endParaRPr lang="en-US"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194" t="-153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44480726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a base model</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 xmlns:m="http://schemas.openxmlformats.org/officeDocument/2006/math">
                    <m:r>
                      <a:rPr lang="en-US" sz="2400" i="1" smtClean="0">
                        <a:solidFill>
                          <a:srgbClr val="4D4D4D"/>
                        </a:solidFill>
                        <a:latin typeface="Cambria Math" panose="02040503050406030204" pitchFamily="18" charset="0"/>
                      </a:rPr>
                      <m:t>𝑀</m:t>
                    </m:r>
                    <m:r>
                      <m:rPr>
                        <m:sty m:val="p"/>
                      </m:rPr>
                      <a:rPr lang="en-US" sz="2400">
                        <a:solidFill>
                          <a:srgbClr val="4D4D4D"/>
                        </a:solidFill>
                        <a:latin typeface="Cambria Math" panose="02040503050406030204" pitchFamily="18" charset="0"/>
                      </a:rPr>
                      <m:t>th</m:t>
                    </m:r>
                    <m:r>
                      <a:rPr lang="en-US" sz="2400" i="1">
                        <a:solidFill>
                          <a:srgbClr val="4D4D4D"/>
                        </a:solidFill>
                        <a:latin typeface="Cambria Math" panose="02040503050406030204" pitchFamily="18" charset="0"/>
                      </a:rPr>
                      <m:t> </m:t>
                    </m:r>
                  </m:oMath>
                </a14:m>
                <a:r>
                  <a:rPr lang="en-US" sz="2400" dirty="0">
                    <a:solidFill>
                      <a:srgbClr val="4D4D4D"/>
                    </a:solidFill>
                  </a:rPr>
                  <a:t>base model</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r>
                            <a:rPr lang="en-US" sz="2400" b="0" i="1" smtClean="0">
                              <a:solidFill>
                                <a:srgbClr val="4D4D4D"/>
                              </a:solidFill>
                              <a:latin typeface="Cambria Math" panose="02040503050406030204" pitchFamily="18" charset="0"/>
                            </a:rPr>
                            <m:t>𝑙</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e>
                          </m:d>
                        </m:e>
                      </m:nary>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min</m:t>
                              </m:r>
                            </m:e>
                            <m:lim>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a:spcAft>
                    <a:spcPts val="1800"/>
                  </a:spcAft>
                  <a:buClr>
                    <a:srgbClr val="9CA5A2"/>
                  </a:buClr>
                </a:pPr>
                <a:r>
                  <a:rPr lang="en-US" sz="2400" dirty="0">
                    <a:solidFill>
                      <a:srgbClr val="4D4D4D"/>
                    </a:solidFill>
                  </a:rPr>
                  <a:t>How to decide, in which direction and how hard to change</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oMath>
                </a14:m>
                <a:r>
                  <a:rPr lang="en-US" sz="2400" dirty="0">
                    <a:solidFill>
                      <a:srgbClr val="4D4D4D"/>
                    </a:solidFill>
                  </a:rPr>
                  <a:t> in order to reduce an error</a:t>
                </a:r>
                <a:r>
                  <a:rPr lang="ru-RU" sz="2400" dirty="0">
                    <a:solidFill>
                      <a:srgbClr val="4D4D4D"/>
                    </a:solidFill>
                  </a:rPr>
                  <a:t>?</a:t>
                </a: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Calculate the gradient</a:t>
                </a:r>
                <a:endParaRPr lang="ru-RU" sz="2400" dirty="0">
                  <a:solidFill>
                    <a:srgbClr val="4D4D4D"/>
                  </a:solidFill>
                </a:endParaRPr>
              </a:p>
              <a:p>
                <a:pPr>
                  <a:spcAft>
                    <a:spcPts val="1800"/>
                  </a:spcAft>
                  <a:buClr>
                    <a:srgbClr val="9CA5A2"/>
                  </a:buClr>
                </a:pPr>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194" t="-153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42941013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a base model</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 xmlns:m="http://schemas.openxmlformats.org/officeDocument/2006/math">
                    <m:r>
                      <a:rPr lang="en-US" sz="2400" i="1" smtClean="0">
                        <a:solidFill>
                          <a:srgbClr val="4D4D4D"/>
                        </a:solidFill>
                        <a:latin typeface="Cambria Math" panose="02040503050406030204" pitchFamily="18" charset="0"/>
                      </a:rPr>
                      <m:t>𝑀</m:t>
                    </m:r>
                    <m:r>
                      <m:rPr>
                        <m:sty m:val="p"/>
                      </m:rPr>
                      <a:rPr lang="en-US" sz="2400">
                        <a:solidFill>
                          <a:srgbClr val="4D4D4D"/>
                        </a:solidFill>
                        <a:latin typeface="Cambria Math" panose="02040503050406030204" pitchFamily="18" charset="0"/>
                      </a:rPr>
                      <m:t>th</m:t>
                    </m:r>
                    <m:r>
                      <a:rPr lang="en-US" sz="2400" i="1">
                        <a:solidFill>
                          <a:srgbClr val="4D4D4D"/>
                        </a:solidFill>
                        <a:latin typeface="Cambria Math" panose="02040503050406030204" pitchFamily="18" charset="0"/>
                      </a:rPr>
                      <m:t> </m:t>
                    </m:r>
                  </m:oMath>
                </a14:m>
                <a:r>
                  <a:rPr lang="en-US" sz="2400" dirty="0">
                    <a:solidFill>
                      <a:srgbClr val="4D4D4D"/>
                    </a:solidFill>
                  </a:rPr>
                  <a:t>base model</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r>
                            <a:rPr lang="en-US" sz="2400" b="0" i="1" smtClean="0">
                              <a:solidFill>
                                <a:srgbClr val="4D4D4D"/>
                              </a:solidFill>
                              <a:latin typeface="Cambria Math" panose="02040503050406030204" pitchFamily="18" charset="0"/>
                            </a:rPr>
                            <m:t>𝑙</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b="0" i="1" smtClean="0">
                                      <a:solidFill>
                                        <a:srgbClr val="4D4D4D"/>
                                      </a:solidFill>
                                      <a:latin typeface="Cambria Math" panose="02040503050406030204" pitchFamily="18" charset="0"/>
                                    </a:rPr>
                                    <m:t>−1</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e>
                          </m:d>
                        </m:e>
                      </m:nary>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min</m:t>
                              </m:r>
                            </m:e>
                            <m:lim>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a:spcAft>
                    <a:spcPts val="1800"/>
                  </a:spcAft>
                  <a:buClr>
                    <a:srgbClr val="9CA5A2"/>
                  </a:buClr>
                </a:pPr>
                <a:r>
                  <a:rPr lang="en-US" sz="2400" dirty="0">
                    <a:solidFill>
                      <a:srgbClr val="4D4D4D"/>
                    </a:solidFill>
                  </a:rPr>
                  <a:t>How to decide, in which direction and how hard to change</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oMath>
                </a14:m>
                <a:r>
                  <a:rPr lang="en-US" sz="2400" dirty="0">
                    <a:solidFill>
                      <a:srgbClr val="4D4D4D"/>
                    </a:solidFill>
                  </a:rPr>
                  <a:t> in order to reduce an error</a:t>
                </a:r>
                <a:r>
                  <a:rPr lang="ru-RU" sz="2400" dirty="0">
                    <a:solidFill>
                      <a:srgbClr val="4D4D4D"/>
                    </a:solidFill>
                  </a:rPr>
                  <a:t>?</a:t>
                </a: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Calculate the gradient</a:t>
                </a:r>
              </a:p>
              <a:p>
                <a:pPr>
                  <a:spcAft>
                    <a:spcPts val="1800"/>
                  </a:spcAft>
                  <a:buClr>
                    <a:srgbClr val="9CA5A2"/>
                  </a:buClr>
                </a:pPr>
                <a14:m>
                  <m:oMathPara xmlns:m="http://schemas.openxmlformats.org/officeDocument/2006/math">
                    <m:oMathParaPr>
                      <m:jc m:val="centerGroup"/>
                    </m:oMathParaPr>
                    <m:oMath xmlns:m="http://schemas.openxmlformats.org/officeDocument/2006/math">
                      <m:sSubSup>
                        <m:sSubSupPr>
                          <m:ctrlPr>
                            <a:rPr lang="en-US" sz="2400" i="1">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r>
                        <a:rPr lang="en-US" sz="2400" i="1">
                          <a:solidFill>
                            <a:srgbClr val="4D4D4D"/>
                          </a:solidFill>
                          <a:latin typeface="Cambria Math" panose="02040503050406030204" pitchFamily="18" charset="0"/>
                        </a:rPr>
                        <m:t>=</m:t>
                      </m:r>
                      <m:r>
                        <a:rPr lang="ru-RU"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d>
                            <m:dPr>
                              <m:begChr m:val=""/>
                              <m:endChr m:val="|"/>
                              <m:ctrlPr>
                                <a:rPr lang="en-US" sz="2400" i="1">
                                  <a:solidFill>
                                    <a:srgbClr val="4D4D4D"/>
                                  </a:solidFill>
                                  <a:latin typeface="Cambria Math" panose="02040503050406030204" pitchFamily="18" charset="0"/>
                                </a:rPr>
                              </m:ctrlPr>
                            </m:dPr>
                            <m:e>
                              <m:f>
                                <m:fPr>
                                  <m:ctrlPr>
                                    <a:rPr lang="en-GB" sz="2400" i="1">
                                      <a:solidFill>
                                        <a:srgbClr val="4D4D4D"/>
                                      </a:solidFill>
                                      <a:latin typeface="Cambria Math" panose="02040503050406030204" pitchFamily="18" charset="0"/>
                                    </a:rPr>
                                  </m:ctrlPr>
                                </m:fPr>
                                <m:num>
                                  <m:r>
                                    <a:rPr lang="en-GB" sz="2400" i="1">
                                      <a:solidFill>
                                        <a:srgbClr val="4D4D4D"/>
                                      </a:solidFill>
                                      <a:latin typeface="Cambria Math" panose="02040503050406030204" pitchFamily="18" charset="0"/>
                                    </a:rPr>
                                    <m:t>𝜕</m:t>
                                  </m:r>
                                </m:num>
                                <m:den>
                                  <m:r>
                                    <a:rPr lang="en-GB"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𝑧</m:t>
                                  </m:r>
                                </m:den>
                              </m:f>
                              <m:r>
                                <a:rPr lang="en-US" sz="2400" i="1">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𝑧</m:t>
                                  </m:r>
                                </m:e>
                              </m:d>
                            </m:e>
                          </m:d>
                        </m:e>
                        <m:sub>
                          <m:r>
                            <a:rPr lang="en-US" sz="2400" i="1">
                              <a:solidFill>
                                <a:srgbClr val="4D4D4D"/>
                              </a:solidFill>
                              <a:latin typeface="Cambria Math" panose="02040503050406030204" pitchFamily="18" charset="0"/>
                            </a:rPr>
                            <m:t>𝑧</m:t>
                          </m:r>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ub>
                      </m:sSub>
                    </m:oMath>
                  </m:oMathPara>
                </a14:m>
                <a:endParaRPr lang="ru-RU" sz="2400" dirty="0">
                  <a:solidFill>
                    <a:srgbClr val="4D4D4D"/>
                  </a:solidFill>
                </a:endParaRPr>
              </a:p>
              <a:p>
                <a:pPr>
                  <a:spcAft>
                    <a:spcPts val="1800"/>
                  </a:spcAft>
                  <a:buClr>
                    <a:srgbClr val="9CA5A2"/>
                  </a:buCl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194" t="-153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81011534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6" descr="A screenshot of a cell phone&#10;&#10;Description automatically generated">
            <a:extLst>
              <a:ext uri="{FF2B5EF4-FFF2-40B4-BE49-F238E27FC236}">
                <a16:creationId xmlns:a16="http://schemas.microsoft.com/office/drawing/2014/main" id="{7126AB2C-9B16-6549-BB51-88657404F304}"/>
              </a:ext>
            </a:extLst>
          </p:cNvPr>
          <p:cNvPicPr>
            <a:picLocks noChangeAspect="1"/>
          </p:cNvPicPr>
          <p:nvPr/>
        </p:nvPicPr>
        <p:blipFill rotWithShape="1">
          <a:blip r:embed="rId4">
            <a:extLst>
              <a:ext uri="{28A0092B-C50C-407E-A947-70E740481C1C}">
                <a14:useLocalDpi xmlns:a14="http://schemas.microsoft.com/office/drawing/2010/main" val="0"/>
              </a:ext>
            </a:extLst>
          </a:blip>
          <a:srcRect r="12059"/>
          <a:stretch/>
        </p:blipFill>
        <p:spPr>
          <a:xfrm>
            <a:off x="3851920" y="945232"/>
            <a:ext cx="5184130" cy="4716016"/>
          </a:xfrm>
          <a:prstGeom prst="rect">
            <a:avLst/>
          </a:prstGeom>
        </p:spPr>
      </p:pic>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17" name="Picture 16" descr="A close up of a logo&#10;&#10;Description automatically generated">
            <a:extLst>
              <a:ext uri="{FF2B5EF4-FFF2-40B4-BE49-F238E27FC236}">
                <a16:creationId xmlns:a16="http://schemas.microsoft.com/office/drawing/2014/main" id="{71306B3B-0B72-5B46-8B6D-35624D911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1047508"/>
            <a:ext cx="4716016" cy="4716016"/>
          </a:xfrm>
          <a:prstGeom prst="rect">
            <a:avLst/>
          </a:prstGeom>
        </p:spPr>
      </p:pic>
      <p:sp>
        <p:nvSpPr>
          <p:cNvPr id="28" name="Rounded Rectangle 27">
            <a:extLst>
              <a:ext uri="{FF2B5EF4-FFF2-40B4-BE49-F238E27FC236}">
                <a16:creationId xmlns:a16="http://schemas.microsoft.com/office/drawing/2014/main" id="{CBB7776F-7722-D445-BAD3-3A9D9C9C3F76}"/>
              </a:ext>
            </a:extLst>
          </p:cNvPr>
          <p:cNvSpPr/>
          <p:nvPr/>
        </p:nvSpPr>
        <p:spPr>
          <a:xfrm>
            <a:off x="6911312" y="1988840"/>
            <a:ext cx="1440160" cy="792088"/>
          </a:xfrm>
          <a:prstGeom prst="roundRect">
            <a:avLst/>
          </a:prstGeom>
          <a:noFill/>
          <a:ln w="57150">
            <a:solidFill>
              <a:srgbClr val="D74B5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30" name="Straight Connector 29">
            <a:extLst>
              <a:ext uri="{FF2B5EF4-FFF2-40B4-BE49-F238E27FC236}">
                <a16:creationId xmlns:a16="http://schemas.microsoft.com/office/drawing/2014/main" id="{87296B0A-061C-CC41-9C5C-C5825D7C65C3}"/>
              </a:ext>
            </a:extLst>
          </p:cNvPr>
          <p:cNvCxnSpPr/>
          <p:nvPr/>
        </p:nvCxnSpPr>
        <p:spPr>
          <a:xfrm>
            <a:off x="612000" y="3645024"/>
            <a:ext cx="4199648"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1990CF-5B88-FE41-84C6-0E7EDBD53973}"/>
              </a:ext>
            </a:extLst>
          </p:cNvPr>
          <p:cNvCxnSpPr>
            <a:cxnSpLocks/>
          </p:cNvCxnSpPr>
          <p:nvPr/>
        </p:nvCxnSpPr>
        <p:spPr>
          <a:xfrm>
            <a:off x="3491880" y="1340768"/>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71574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a base model</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32868"/>
                <a:ext cx="8616008" cy="5544715"/>
              </a:xfrm>
              <a:prstGeom prst="rect">
                <a:avLst/>
              </a:prstGeom>
              <a:noFill/>
              <a:ln w="28575">
                <a:noFill/>
              </a:ln>
            </p:spPr>
            <p:txBody>
              <a:bodyPr wrap="square" lIns="0" tIns="0" rIns="0" bIns="0" anchor="t">
                <a:noAutofit/>
              </a:bodyPr>
              <a:lstStyle/>
              <a:p>
                <a:pPr>
                  <a:spcAft>
                    <a:spcPts val="1800"/>
                  </a:spcAft>
                  <a:buClr>
                    <a:srgbClr val="9CA5A2"/>
                  </a:buClr>
                </a:pPr>
                <a:r>
                  <a:rPr lang="en-US" sz="2400" dirty="0">
                    <a:solidFill>
                      <a:srgbClr val="4D4D4D"/>
                    </a:solidFill>
                  </a:rPr>
                  <a:t>Calculate the gradient</a:t>
                </a:r>
              </a:p>
              <a:p>
                <a:pPr>
                  <a:spcAft>
                    <a:spcPts val="1800"/>
                  </a:spcAft>
                  <a:buClr>
                    <a:srgbClr val="9CA5A2"/>
                  </a:buClr>
                </a:pPr>
                <a14:m>
                  <m:oMathPara xmlns:m="http://schemas.openxmlformats.org/officeDocument/2006/math">
                    <m:oMathParaPr>
                      <m:jc m:val="centerGroup"/>
                    </m:oMathParaPr>
                    <m:oMath xmlns:m="http://schemas.openxmlformats.org/officeDocument/2006/math">
                      <m:sSubSup>
                        <m:sSubSupPr>
                          <m:ctrlPr>
                            <a:rPr lang="en-US" sz="2400" i="1">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r>
                        <a:rPr lang="en-US" sz="2400" i="1">
                          <a:solidFill>
                            <a:srgbClr val="4D4D4D"/>
                          </a:solidFill>
                          <a:latin typeface="Cambria Math" panose="02040503050406030204" pitchFamily="18" charset="0"/>
                        </a:rPr>
                        <m:t>=</m:t>
                      </m:r>
                      <m:r>
                        <a:rPr lang="ru-RU"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d>
                            <m:dPr>
                              <m:begChr m:val=""/>
                              <m:endChr m:val="|"/>
                              <m:ctrlPr>
                                <a:rPr lang="en-US" sz="2400" i="1">
                                  <a:solidFill>
                                    <a:srgbClr val="4D4D4D"/>
                                  </a:solidFill>
                                  <a:latin typeface="Cambria Math" panose="02040503050406030204" pitchFamily="18" charset="0"/>
                                </a:rPr>
                              </m:ctrlPr>
                            </m:dPr>
                            <m:e>
                              <m:f>
                                <m:fPr>
                                  <m:ctrlPr>
                                    <a:rPr lang="en-GB" sz="2400" i="1">
                                      <a:solidFill>
                                        <a:srgbClr val="4D4D4D"/>
                                      </a:solidFill>
                                      <a:latin typeface="Cambria Math" panose="02040503050406030204" pitchFamily="18" charset="0"/>
                                    </a:rPr>
                                  </m:ctrlPr>
                                </m:fPr>
                                <m:num>
                                  <m:r>
                                    <a:rPr lang="en-GB" sz="2400" i="1">
                                      <a:solidFill>
                                        <a:srgbClr val="4D4D4D"/>
                                      </a:solidFill>
                                      <a:latin typeface="Cambria Math" panose="02040503050406030204" pitchFamily="18" charset="0"/>
                                    </a:rPr>
                                    <m:t>𝜕</m:t>
                                  </m:r>
                                </m:num>
                                <m:den>
                                  <m:r>
                                    <a:rPr lang="en-GB"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𝑧</m:t>
                                  </m:r>
                                </m:den>
                              </m:f>
                              <m:r>
                                <a:rPr lang="en-US" sz="2400" i="1">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𝑧</m:t>
                                  </m:r>
                                </m:e>
                              </m:d>
                            </m:e>
                          </m:d>
                        </m:e>
                        <m:sub>
                          <m:r>
                            <a:rPr lang="en-US" sz="2400" i="1">
                              <a:solidFill>
                                <a:srgbClr val="4D4D4D"/>
                              </a:solidFill>
                              <a:latin typeface="Cambria Math" panose="02040503050406030204" pitchFamily="18" charset="0"/>
                            </a:rPr>
                            <m:t>𝑧</m:t>
                          </m:r>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ub>
                      </m:sSub>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 sign shows the direction in which we should change the prediction for the object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oMath>
                </a14:m>
                <a:r>
                  <a:rPr lang="ru-RU" sz="2400" dirty="0">
                    <a:solidFill>
                      <a:srgbClr val="4D4D4D"/>
                    </a:solidFill>
                  </a:rPr>
                  <a:t>, </a:t>
                </a:r>
                <a:r>
                  <a:rPr lang="en-US" sz="2400" dirty="0">
                    <a:solidFill>
                      <a:srgbClr val="4D4D4D"/>
                    </a:solidFill>
                  </a:rPr>
                  <a:t>to reduce the error of the composition on it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 absolute value shows how large the decrease in the error </a:t>
                </a:r>
                <a:br>
                  <a:rPr lang="en-US" sz="2400" dirty="0">
                    <a:solidFill>
                      <a:srgbClr val="4D4D4D"/>
                    </a:solidFill>
                  </a:rPr>
                </a:br>
                <a:r>
                  <a:rPr lang="en-US" sz="2400" dirty="0">
                    <a:solidFill>
                      <a:srgbClr val="4D4D4D"/>
                    </a:solidFill>
                  </a:rPr>
                  <a:t>will be</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If there is no decrease in the error, there is no point in changing the prediction</a:t>
                </a:r>
                <a:endParaRPr lang="ru-RU" sz="2400" dirty="0">
                  <a:solidFill>
                    <a:srgbClr val="4D4D4D"/>
                  </a:solidFill>
                </a:endParaRPr>
              </a:p>
              <a:p>
                <a:pPr>
                  <a:spcAft>
                    <a:spcPts val="1800"/>
                  </a:spcAft>
                  <a:buClr>
                    <a:srgbClr val="9CA5A2"/>
                  </a:buClr>
                </a:pPr>
                <a:endParaRPr lang="ru-RU" sz="2400" dirty="0">
                  <a:solidFill>
                    <a:srgbClr val="4D4D4D"/>
                  </a:solidFill>
                </a:endParaRPr>
              </a:p>
              <a:p>
                <a:pPr>
                  <a:spcAft>
                    <a:spcPts val="1800"/>
                  </a:spcAft>
                  <a:buClr>
                    <a:srgbClr val="9CA5A2"/>
                  </a:buCl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32868"/>
                <a:ext cx="8616008" cy="5544715"/>
              </a:xfrm>
              <a:prstGeom prst="rect">
                <a:avLst/>
              </a:prstGeom>
              <a:blipFill>
                <a:blip r:embed="rId4"/>
                <a:stretch>
                  <a:fillRect l="-2209" t="-23341"/>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836011324"/>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Gradient Boosting</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pPr>
                <a:r>
                  <a:rPr lang="en-US" sz="2400" dirty="0">
                    <a:solidFill>
                      <a:srgbClr val="4D4D4D"/>
                    </a:solidFill>
                  </a:rPr>
                  <a:t>Training</a:t>
                </a:r>
                <a:r>
                  <a:rPr lang="ru-RU" sz="2400" dirty="0">
                    <a:solidFill>
                      <a:srgbClr val="4D4D4D"/>
                    </a:solidFill>
                  </a:rPr>
                  <a:t> </a:t>
                </a:r>
                <a14:m>
                  <m:oMath xmlns:m="http://schemas.openxmlformats.org/officeDocument/2006/math">
                    <m:r>
                      <m:rPr>
                        <m:sty m:val="p"/>
                      </m:rPr>
                      <a:rPr lang="en-US" sz="2400" b="0" i="0" smtClean="0">
                        <a:solidFill>
                          <a:srgbClr val="4D4D4D"/>
                        </a:solidFill>
                        <a:latin typeface="Cambria Math" panose="02040503050406030204" pitchFamily="18" charset="0"/>
                      </a:rPr>
                      <m:t>Mth</m:t>
                    </m:r>
                  </m:oMath>
                </a14:m>
                <a:r>
                  <a:rPr lang="ru-RU" sz="2400" dirty="0">
                    <a:solidFill>
                      <a:srgbClr val="4D4D4D"/>
                    </a:solidFill>
                  </a:rPr>
                  <a:t> </a:t>
                </a:r>
                <a:r>
                  <a:rPr lang="en-US" sz="2400" dirty="0">
                    <a:solidFill>
                      <a:srgbClr val="4D4D4D"/>
                    </a:solidFill>
                  </a:rPr>
                  <a:t>model</a:t>
                </a:r>
                <a:r>
                  <a:rPr lang="ru-RU" sz="2400" dirty="0">
                    <a:solidFill>
                      <a:srgbClr val="4D4D4D"/>
                    </a:solidFill>
                  </a:rPr>
                  <a:t>:</a:t>
                </a:r>
                <a:endParaRPr lang="en-US" sz="2400" dirty="0">
                  <a:solidFill>
                    <a:srgbClr val="4D4D4D"/>
                  </a:solidFill>
                </a:endParaRPr>
              </a:p>
              <a:p>
                <a:pPr>
                  <a:spcAft>
                    <a:spcPts val="1800"/>
                  </a:spcAft>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Sup>
                                    <m:sSubSupPr>
                                      <m:ctrlPr>
                                        <a:rPr lang="en-US" sz="2400" i="1">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e>
                              </m:d>
                            </m:e>
                            <m:sup>
                              <m:r>
                                <a:rPr lang="en-US" sz="2400" b="0" i="1" smtClean="0">
                                  <a:solidFill>
                                    <a:srgbClr val="4D4D4D"/>
                                  </a:solidFill>
                                  <a:latin typeface="Cambria Math" panose="02040503050406030204" pitchFamily="18" charset="0"/>
                                </a:rPr>
                                <m:t>2</m:t>
                              </m:r>
                            </m:sup>
                          </m:sSup>
                        </m:e>
                      </m:nary>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min</m:t>
                              </m:r>
                            </m:e>
                            <m:lim>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a:spcAft>
                    <a:spcPts val="1800"/>
                  </a:spcAft>
                </a:pPr>
                <a14:m>
                  <m:oMath xmlns:m="http://schemas.openxmlformats.org/officeDocument/2006/math">
                    <m:sSubSup>
                      <m:sSubSupPr>
                        <m:ctrlPr>
                          <a:rPr lang="en-US" sz="2400" i="1">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r>
                      <a:rPr lang="en-US" sz="2400" i="1">
                        <a:solidFill>
                          <a:srgbClr val="4D4D4D"/>
                        </a:solidFill>
                        <a:latin typeface="Cambria Math" panose="02040503050406030204" pitchFamily="18" charset="0"/>
                      </a:rPr>
                      <m:t>=</m:t>
                    </m:r>
                    <m:r>
                      <a:rPr lang="ru-RU"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d>
                          <m:dPr>
                            <m:begChr m:val=""/>
                            <m:endChr m:val="|"/>
                            <m:ctrlPr>
                              <a:rPr lang="en-US" sz="2400" b="0" i="1" smtClean="0">
                                <a:solidFill>
                                  <a:srgbClr val="4D4D4D"/>
                                </a:solidFill>
                                <a:latin typeface="Cambria Math" panose="02040503050406030204" pitchFamily="18" charset="0"/>
                              </a:rPr>
                            </m:ctrlPr>
                          </m:dPr>
                          <m:e>
                            <m:f>
                              <m:fPr>
                                <m:ctrlPr>
                                  <a:rPr lang="en-GB" sz="2400" i="1">
                                    <a:solidFill>
                                      <a:srgbClr val="4D4D4D"/>
                                    </a:solidFill>
                                    <a:latin typeface="Cambria Math" panose="02040503050406030204" pitchFamily="18" charset="0"/>
                                  </a:rPr>
                                </m:ctrlPr>
                              </m:fPr>
                              <m:num>
                                <m:r>
                                  <a:rPr lang="en-GB" sz="2400" i="1">
                                    <a:solidFill>
                                      <a:srgbClr val="4D4D4D"/>
                                    </a:solidFill>
                                    <a:latin typeface="Cambria Math" panose="02040503050406030204" pitchFamily="18" charset="0"/>
                                  </a:rPr>
                                  <m:t>𝜕</m:t>
                                </m:r>
                              </m:num>
                              <m:den>
                                <m:r>
                                  <a:rPr lang="en-GB"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𝑧</m:t>
                                </m:r>
                              </m:den>
                            </m:f>
                            <m:r>
                              <a:rPr lang="en-US" sz="2400" b="0" i="1" smtClean="0">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𝑧</m:t>
                                </m:r>
                              </m:e>
                            </m:d>
                          </m:e>
                        </m:d>
                      </m:e>
                      <m:sub>
                        <m:r>
                          <a:rPr lang="en-US" sz="2400" b="0" i="1" smtClean="0">
                            <a:solidFill>
                              <a:srgbClr val="4D4D4D"/>
                            </a:solidFill>
                            <a:latin typeface="Cambria Math" panose="02040503050406030204" pitchFamily="18" charset="0"/>
                          </a:rPr>
                          <m:t>𝑧</m:t>
                        </m:r>
                        <m:r>
                          <a:rPr lang="en-US" sz="2400" b="0" i="1" smtClean="0">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ub>
                    </m:sSub>
                  </m:oMath>
                </a14:m>
                <a:r>
                  <a:rPr lang="ru-RU" sz="2400" dirty="0">
                    <a:solidFill>
                      <a:srgbClr val="4D4D4D"/>
                    </a:solidFill>
                  </a:rPr>
                  <a:t>— </a:t>
                </a:r>
                <a:r>
                  <a:rPr lang="en-US" sz="2400" dirty="0">
                    <a:solidFill>
                      <a:srgbClr val="4D4D4D"/>
                    </a:solidFill>
                  </a:rPr>
                  <a:t>residuals</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194"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31123168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Gradient Boosting</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buClr>
                    <a:srgbClr val="9CA5A2"/>
                  </a:buClr>
                </a:pPr>
                <a:r>
                  <a:rPr lang="en-US" sz="2400" dirty="0">
                    <a:solidFill>
                      <a:srgbClr val="4D4D4D"/>
                    </a:solidFill>
                  </a:rPr>
                  <a:t>Training</a:t>
                </a:r>
                <a:r>
                  <a:rPr lang="ru-RU" sz="2400" dirty="0">
                    <a:solidFill>
                      <a:srgbClr val="4D4D4D"/>
                    </a:solidFill>
                  </a:rPr>
                  <a:t> </a:t>
                </a:r>
                <a14:m>
                  <m:oMath xmlns:m="http://schemas.openxmlformats.org/officeDocument/2006/math">
                    <m:r>
                      <m:rPr>
                        <m:sty m:val="p"/>
                      </m:rPr>
                      <a:rPr lang="en-US" sz="2400" b="0" i="0" smtClean="0">
                        <a:solidFill>
                          <a:srgbClr val="4D4D4D"/>
                        </a:solidFill>
                        <a:latin typeface="Cambria Math" panose="02040503050406030204" pitchFamily="18" charset="0"/>
                      </a:rPr>
                      <m:t>Mth</m:t>
                    </m:r>
                  </m:oMath>
                </a14:m>
                <a:r>
                  <a:rPr lang="ru-RU" sz="2400" dirty="0">
                    <a:solidFill>
                      <a:srgbClr val="4D4D4D"/>
                    </a:solidFill>
                  </a:rPr>
                  <a:t> </a:t>
                </a:r>
                <a:r>
                  <a:rPr lang="en-US" sz="2400" dirty="0">
                    <a:solidFill>
                      <a:srgbClr val="4D4D4D"/>
                    </a:solidFill>
                  </a:rPr>
                  <a:t>model</a:t>
                </a:r>
                <a:r>
                  <a:rPr lang="ru-RU" sz="2400" dirty="0">
                    <a:solidFill>
                      <a:srgbClr val="4D4D4D"/>
                    </a:solidFill>
                  </a:rPr>
                  <a:t>:</a:t>
                </a:r>
                <a:endParaRPr lang="en-US"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Sup>
                                    <m:sSubSupPr>
                                      <m:ctrlPr>
                                        <a:rPr lang="en-US" sz="2400" i="1">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e>
                              </m:d>
                            </m:e>
                            <m:sup>
                              <m:r>
                                <a:rPr lang="en-US" sz="2400" b="0" i="1" smtClean="0">
                                  <a:solidFill>
                                    <a:srgbClr val="4D4D4D"/>
                                  </a:solidFill>
                                  <a:latin typeface="Cambria Math" panose="02040503050406030204" pitchFamily="18" charset="0"/>
                                </a:rPr>
                                <m:t>2</m:t>
                              </m:r>
                            </m:sup>
                          </m:sSup>
                        </m:e>
                      </m:nary>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min</m:t>
                              </m:r>
                            </m:e>
                            <m:lim>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a:spcAft>
                    <a:spcPts val="1800"/>
                  </a:spcAft>
                  <a:buClr>
                    <a:srgbClr val="9CA5A2"/>
                  </a:buClr>
                </a:pPr>
                <a14:m>
                  <m:oMath xmlns:m="http://schemas.openxmlformats.org/officeDocument/2006/math">
                    <m:sSubSup>
                      <m:sSubSupPr>
                        <m:ctrlPr>
                          <a:rPr lang="en-US" sz="2400" i="1">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r>
                      <a:rPr lang="en-US" sz="2400" i="1">
                        <a:solidFill>
                          <a:srgbClr val="4D4D4D"/>
                        </a:solidFill>
                        <a:latin typeface="Cambria Math" panose="02040503050406030204" pitchFamily="18" charset="0"/>
                      </a:rPr>
                      <m:t>=</m:t>
                    </m:r>
                    <m:r>
                      <a:rPr lang="ru-RU"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d>
                          <m:dPr>
                            <m:begChr m:val=""/>
                            <m:endChr m:val="|"/>
                            <m:ctrlPr>
                              <a:rPr lang="en-US" sz="2400" b="0" i="1" smtClean="0">
                                <a:solidFill>
                                  <a:srgbClr val="4D4D4D"/>
                                </a:solidFill>
                                <a:latin typeface="Cambria Math" panose="02040503050406030204" pitchFamily="18" charset="0"/>
                              </a:rPr>
                            </m:ctrlPr>
                          </m:dPr>
                          <m:e>
                            <m:f>
                              <m:fPr>
                                <m:ctrlPr>
                                  <a:rPr lang="en-GB" sz="2400" i="1">
                                    <a:solidFill>
                                      <a:srgbClr val="4D4D4D"/>
                                    </a:solidFill>
                                    <a:latin typeface="Cambria Math" panose="02040503050406030204" pitchFamily="18" charset="0"/>
                                  </a:rPr>
                                </m:ctrlPr>
                              </m:fPr>
                              <m:num>
                                <m:r>
                                  <a:rPr lang="en-GB" sz="2400" i="1">
                                    <a:solidFill>
                                      <a:srgbClr val="4D4D4D"/>
                                    </a:solidFill>
                                    <a:latin typeface="Cambria Math" panose="02040503050406030204" pitchFamily="18" charset="0"/>
                                  </a:rPr>
                                  <m:t>𝜕</m:t>
                                </m:r>
                              </m:num>
                              <m:den>
                                <m:r>
                                  <a:rPr lang="en-GB"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𝑧</m:t>
                                </m:r>
                              </m:den>
                            </m:f>
                            <m:r>
                              <a:rPr lang="en-US" sz="2400" b="0" i="1" smtClean="0">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𝑧</m:t>
                                </m:r>
                              </m:e>
                            </m:d>
                          </m:e>
                        </m:d>
                      </m:e>
                      <m:sub>
                        <m:r>
                          <a:rPr lang="en-US" sz="2400" b="0" i="1" smtClean="0">
                            <a:solidFill>
                              <a:srgbClr val="4D4D4D"/>
                            </a:solidFill>
                            <a:latin typeface="Cambria Math" panose="02040503050406030204" pitchFamily="18" charset="0"/>
                          </a:rPr>
                          <m:t>𝑧</m:t>
                        </m:r>
                        <m:r>
                          <a:rPr lang="en-US" sz="2400" b="0" i="1" smtClean="0">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ub>
                    </m:sSub>
                  </m:oMath>
                </a14:m>
                <a:r>
                  <a:rPr lang="ru-RU" sz="2400" dirty="0">
                    <a:solidFill>
                      <a:srgbClr val="4D4D4D"/>
                    </a:solidFill>
                  </a:rPr>
                  <a:t>— </a:t>
                </a:r>
                <a:r>
                  <a:rPr lang="en-US" sz="2400" dirty="0">
                    <a:solidFill>
                      <a:srgbClr val="4D4D4D"/>
                    </a:solidFill>
                  </a:rPr>
                  <a:t>residuals</a:t>
                </a:r>
              </a:p>
              <a:p>
                <a:pPr marL="342900" indent="-342900">
                  <a:spcAft>
                    <a:spcPts val="1800"/>
                  </a:spcAft>
                  <a:buClr>
                    <a:srgbClr val="9CA5A2"/>
                  </a:buClr>
                  <a:buFont typeface="Arial" panose="020B0604020202020204" pitchFamily="34" charset="0"/>
                  <a:buChar char="•"/>
                </a:pPr>
                <a:r>
                  <a:rPr lang="en-US" sz="2400" dirty="0">
                    <a:solidFill>
                      <a:srgbClr val="4D4D4D"/>
                    </a:solidFill>
                  </a:rPr>
                  <a:t>Gradient Descent in the space of answers on the training set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New base model will correct the predictions so that total error of the ensemble will be smaller</a:t>
                </a:r>
              </a:p>
              <a:p>
                <a:pPr marL="342900" indent="-342900">
                  <a:spcAft>
                    <a:spcPts val="1800"/>
                  </a:spcAft>
                  <a:buClr>
                    <a:srgbClr val="9CA5A2"/>
                  </a:buClr>
                  <a:buFont typeface="Arial" panose="020B0604020202020204" pitchFamily="34" charset="0"/>
                  <a:buChar char="•"/>
                </a:pPr>
                <a:r>
                  <a:rPr lang="en-US" sz="2400" dirty="0">
                    <a:solidFill>
                      <a:srgbClr val="4D4D4D"/>
                    </a:solidFill>
                  </a:rPr>
                  <a:t>Residuals take into account specific loss function</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194" t="-1650" r="-1557"/>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58042519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Gradient Boosting for MSE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Sup>
                        <m:sSubSupPr>
                          <m:ctrlPr>
                            <a:rPr lang="en-US" sz="2400" i="1" smtClean="0">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r>
                        <a:rPr lang="en-US" sz="2400" i="1">
                          <a:solidFill>
                            <a:srgbClr val="4D4D4D"/>
                          </a:solidFill>
                          <a:latin typeface="Cambria Math" panose="02040503050406030204" pitchFamily="18" charset="0"/>
                        </a:rPr>
                        <m:t>=</m:t>
                      </m:r>
                      <m:r>
                        <a:rPr lang="ru-RU"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d>
                            <m:dPr>
                              <m:begChr m:val=""/>
                              <m:endChr m:val="|"/>
                              <m:ctrlPr>
                                <a:rPr lang="en-US" sz="2400" i="1">
                                  <a:solidFill>
                                    <a:srgbClr val="4D4D4D"/>
                                  </a:solidFill>
                                  <a:latin typeface="Cambria Math" panose="02040503050406030204" pitchFamily="18" charset="0"/>
                                </a:rPr>
                              </m:ctrlPr>
                            </m:dPr>
                            <m:e>
                              <m:f>
                                <m:fPr>
                                  <m:ctrlPr>
                                    <a:rPr lang="en-GB" sz="2400" i="1">
                                      <a:solidFill>
                                        <a:srgbClr val="4D4D4D"/>
                                      </a:solidFill>
                                      <a:latin typeface="Cambria Math" panose="02040503050406030204" pitchFamily="18" charset="0"/>
                                    </a:rPr>
                                  </m:ctrlPr>
                                </m:fPr>
                                <m:num>
                                  <m:r>
                                    <a:rPr lang="en-GB" sz="2400" i="1">
                                      <a:solidFill>
                                        <a:srgbClr val="4D4D4D"/>
                                      </a:solidFill>
                                      <a:latin typeface="Cambria Math" panose="02040503050406030204" pitchFamily="18" charset="0"/>
                                    </a:rPr>
                                    <m:t>𝜕</m:t>
                                  </m:r>
                                </m:num>
                                <m:den>
                                  <m:r>
                                    <a:rPr lang="en-GB"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𝑧</m:t>
                                  </m:r>
                                </m:den>
                              </m:f>
                              <m:r>
                                <a:rPr lang="en-US" sz="2400" i="1">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𝑧</m:t>
                                  </m:r>
                                </m:e>
                              </m:d>
                            </m:e>
                          </m:d>
                        </m:e>
                        <m:sub>
                          <m:r>
                            <a:rPr lang="en-US" sz="2400" i="1">
                              <a:solidFill>
                                <a:srgbClr val="4D4D4D"/>
                              </a:solidFill>
                              <a:latin typeface="Cambria Math" panose="02040503050406030204" pitchFamily="18" charset="0"/>
                            </a:rPr>
                            <m:t>𝑧</m:t>
                          </m:r>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ub>
                      </m:sSub>
                      <m:r>
                        <a:rPr lang="en-US" sz="2400" i="1">
                          <a:solidFill>
                            <a:srgbClr val="4D4D4D"/>
                          </a:solidFill>
                          <a:latin typeface="Cambria Math" panose="02040503050406030204" pitchFamily="18" charset="0"/>
                        </a:rPr>
                        <m:t>=</m:t>
                      </m:r>
                      <m:r>
                        <a:rPr lang="ru-RU"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d>
                            <m:dPr>
                              <m:begChr m:val=""/>
                              <m:endChr m:val="|"/>
                              <m:ctrlPr>
                                <a:rPr lang="en-US" sz="2400" i="1">
                                  <a:solidFill>
                                    <a:srgbClr val="4D4D4D"/>
                                  </a:solidFill>
                                  <a:latin typeface="Cambria Math" panose="02040503050406030204" pitchFamily="18" charset="0"/>
                                </a:rPr>
                              </m:ctrlPr>
                            </m:dPr>
                            <m:e>
                              <m:f>
                                <m:fPr>
                                  <m:ctrlPr>
                                    <a:rPr lang="en-GB" sz="2400" i="1">
                                      <a:solidFill>
                                        <a:srgbClr val="4D4D4D"/>
                                      </a:solidFill>
                                      <a:latin typeface="Cambria Math" panose="02040503050406030204" pitchFamily="18" charset="0"/>
                                    </a:rPr>
                                  </m:ctrlPr>
                                </m:fPr>
                                <m:num>
                                  <m:r>
                                    <a:rPr lang="en-GB" sz="2400" i="1">
                                      <a:solidFill>
                                        <a:srgbClr val="4D4D4D"/>
                                      </a:solidFill>
                                      <a:latin typeface="Cambria Math" panose="02040503050406030204" pitchFamily="18" charset="0"/>
                                    </a:rPr>
                                    <m:t>𝜕</m:t>
                                  </m:r>
                                </m:num>
                                <m:den>
                                  <m:r>
                                    <a:rPr lang="en-GB"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𝑧</m:t>
                                  </m:r>
                                </m:den>
                              </m:f>
                              <m:sSup>
                                <m:sSupPr>
                                  <m:ctrlPr>
                                    <a:rPr lang="en-US" sz="2400" i="1">
                                      <a:solidFill>
                                        <a:srgbClr val="4D4D4D"/>
                                      </a:solidFill>
                                      <a:latin typeface="Cambria Math" panose="02040503050406030204" pitchFamily="18" charset="0"/>
                                    </a:rPr>
                                  </m:ctrlPr>
                                </m:sSupPr>
                                <m:e>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2</m:t>
                                      </m:r>
                                    </m:den>
                                  </m:f>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𝑧</m:t>
                                      </m:r>
                                      <m:r>
                                        <a:rPr lang="en-US" sz="2400" i="1">
                                          <a:solidFill>
                                            <a:srgbClr val="4D4D4D"/>
                                          </a:solidFill>
                                          <a:latin typeface="Cambria Math" panose="02040503050406030204" pitchFamily="18" charset="0"/>
                                        </a:rPr>
                                        <m:t>−</m:t>
                                      </m:r>
                                      <m:sSub>
                                        <m:sSubPr>
                                          <m:ctrlPr>
                                            <a:rPr lang="ru-RU"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e>
                                  </m:d>
                                </m:e>
                                <m:sup>
                                  <m:r>
                                    <a:rPr lang="en-US" sz="2400" i="1">
                                      <a:solidFill>
                                        <a:srgbClr val="4D4D4D"/>
                                      </a:solidFill>
                                      <a:latin typeface="Cambria Math" panose="02040503050406030204" pitchFamily="18" charset="0"/>
                                    </a:rPr>
                                    <m:t>2</m:t>
                                  </m:r>
                                </m:sup>
                              </m:sSup>
                            </m:e>
                          </m:d>
                        </m:e>
                        <m:sub>
                          <m:r>
                            <a:rPr lang="en-US" sz="2400" i="1">
                              <a:solidFill>
                                <a:srgbClr val="4D4D4D"/>
                              </a:solidFill>
                              <a:latin typeface="Cambria Math" panose="02040503050406030204" pitchFamily="18" charset="0"/>
                            </a:rPr>
                            <m:t>𝑧</m:t>
                          </m:r>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ub>
                      </m:sSub>
                      <m:r>
                        <a:rPr lang="en-US" sz="2400" i="1">
                          <a:solidFill>
                            <a:srgbClr val="4D4D4D"/>
                          </a:solidFill>
                          <a:latin typeface="Cambria Math" panose="02040503050406030204" pitchFamily="18" charset="0"/>
                        </a:rPr>
                        <m:t>=</m:t>
                      </m:r>
                    </m:oMath>
                  </m:oMathPara>
                </a14:m>
                <a:endParaRPr lang="en-US" sz="2400" dirty="0">
                  <a:solidFill>
                    <a:srgbClr val="4D4D4D"/>
                  </a:solidFill>
                </a:endParaRPr>
              </a:p>
              <a:p>
                <a:pPr>
                  <a:spcAft>
                    <a:spcPts val="1800"/>
                  </a:spcAft>
                </a:pPr>
                <a14:m>
                  <m:oMathPara xmlns:m="http://schemas.openxmlformats.org/officeDocument/2006/math">
                    <m:oMathParaPr>
                      <m:jc m:val="centerGroup"/>
                    </m:oMathParaPr>
                    <m:oMath xmlns:m="http://schemas.openxmlformats.org/officeDocument/2006/math">
                      <m:r>
                        <a:rPr lang="en-US" sz="2400" i="1">
                          <a:solidFill>
                            <a:srgbClr val="4D4D4D"/>
                          </a:solidFill>
                          <a:latin typeface="Cambria Math" panose="02040503050406030204" pitchFamily="18" charset="0"/>
                        </a:rPr>
                        <m:t>=−</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oMath>
                  </m:oMathPara>
                </a14:m>
                <a:endParaRPr lang="en-US"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41419184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Gradient Boosting for MSE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Sup>
                        <m:sSubSupPr>
                          <m:ctrlPr>
                            <a:rPr lang="en-US" sz="2400" i="1" smtClean="0">
                              <a:solidFill>
                                <a:srgbClr val="9CA5A2"/>
                              </a:solidFill>
                              <a:latin typeface="Cambria Math" panose="02040503050406030204" pitchFamily="18" charset="0"/>
                            </a:rPr>
                          </m:ctrlPr>
                        </m:sSubSupPr>
                        <m:e>
                          <m:r>
                            <a:rPr lang="en-US" sz="2400" i="1">
                              <a:solidFill>
                                <a:srgbClr val="9CA5A2"/>
                              </a:solidFill>
                              <a:latin typeface="Cambria Math" panose="02040503050406030204" pitchFamily="18" charset="0"/>
                            </a:rPr>
                            <m:t>𝑠</m:t>
                          </m:r>
                        </m:e>
                        <m:sub>
                          <m:r>
                            <a:rPr lang="en-US" sz="2400" i="1">
                              <a:solidFill>
                                <a:srgbClr val="9CA5A2"/>
                              </a:solidFill>
                              <a:latin typeface="Cambria Math" panose="02040503050406030204" pitchFamily="18" charset="0"/>
                            </a:rPr>
                            <m:t>𝑖</m:t>
                          </m:r>
                        </m:sub>
                        <m:sup>
                          <m:r>
                            <a:rPr lang="en-US" sz="2400" i="1">
                              <a:solidFill>
                                <a:srgbClr val="9CA5A2"/>
                              </a:solidFill>
                              <a:latin typeface="Cambria Math" panose="02040503050406030204" pitchFamily="18" charset="0"/>
                            </a:rPr>
                            <m:t>(</m:t>
                          </m:r>
                          <m:r>
                            <a:rPr lang="en-US" sz="2400" i="1">
                              <a:solidFill>
                                <a:srgbClr val="9CA5A2"/>
                              </a:solidFill>
                              <a:latin typeface="Cambria Math" panose="02040503050406030204" pitchFamily="18" charset="0"/>
                            </a:rPr>
                            <m:t>𝑀</m:t>
                          </m:r>
                          <m:r>
                            <a:rPr lang="en-US" sz="2400" i="1">
                              <a:solidFill>
                                <a:srgbClr val="9CA5A2"/>
                              </a:solidFill>
                              <a:latin typeface="Cambria Math" panose="02040503050406030204" pitchFamily="18" charset="0"/>
                            </a:rPr>
                            <m:t>)</m:t>
                          </m:r>
                        </m:sup>
                      </m:sSubSup>
                      <m:r>
                        <a:rPr lang="en-US" sz="2400" i="1">
                          <a:solidFill>
                            <a:srgbClr val="9CA5A2"/>
                          </a:solidFill>
                          <a:latin typeface="Cambria Math" panose="02040503050406030204" pitchFamily="18" charset="0"/>
                        </a:rPr>
                        <m:t>=</m:t>
                      </m:r>
                      <m:r>
                        <a:rPr lang="ru-RU"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d>
                            <m:dPr>
                              <m:begChr m:val=""/>
                              <m:endChr m:val="|"/>
                              <m:ctrlPr>
                                <a:rPr lang="en-US" sz="2400" i="1">
                                  <a:solidFill>
                                    <a:srgbClr val="9CA5A2"/>
                                  </a:solidFill>
                                  <a:latin typeface="Cambria Math" panose="02040503050406030204" pitchFamily="18" charset="0"/>
                                </a:rPr>
                              </m:ctrlPr>
                            </m:dPr>
                            <m:e>
                              <m:f>
                                <m:fPr>
                                  <m:ctrlPr>
                                    <a:rPr lang="en-GB" sz="2400" i="1">
                                      <a:solidFill>
                                        <a:srgbClr val="9CA5A2"/>
                                      </a:solidFill>
                                      <a:latin typeface="Cambria Math" panose="02040503050406030204" pitchFamily="18" charset="0"/>
                                    </a:rPr>
                                  </m:ctrlPr>
                                </m:fPr>
                                <m:num>
                                  <m:r>
                                    <a:rPr lang="en-GB" sz="2400" i="1">
                                      <a:solidFill>
                                        <a:srgbClr val="9CA5A2"/>
                                      </a:solidFill>
                                      <a:latin typeface="Cambria Math" panose="02040503050406030204" pitchFamily="18" charset="0"/>
                                    </a:rPr>
                                    <m:t>𝜕</m:t>
                                  </m:r>
                                </m:num>
                                <m:den>
                                  <m:r>
                                    <a:rPr lang="en-GB" sz="2400" i="1">
                                      <a:solidFill>
                                        <a:srgbClr val="9CA5A2"/>
                                      </a:solidFill>
                                      <a:latin typeface="Cambria Math" panose="02040503050406030204" pitchFamily="18" charset="0"/>
                                    </a:rPr>
                                    <m:t>𝜕</m:t>
                                  </m:r>
                                  <m:r>
                                    <a:rPr lang="en-US" sz="2400" i="1">
                                      <a:solidFill>
                                        <a:srgbClr val="9CA5A2"/>
                                      </a:solidFill>
                                      <a:latin typeface="Cambria Math" panose="02040503050406030204" pitchFamily="18" charset="0"/>
                                    </a:rPr>
                                    <m:t>𝑧</m:t>
                                  </m:r>
                                </m:den>
                              </m:f>
                              <m:r>
                                <a:rPr lang="en-US" sz="2400" i="1">
                                  <a:solidFill>
                                    <a:srgbClr val="9CA5A2"/>
                                  </a:solidFill>
                                  <a:latin typeface="Cambria Math" panose="02040503050406030204" pitchFamily="18" charset="0"/>
                                </a:rPr>
                                <m:t>𝑙</m:t>
                              </m:r>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𝑦</m:t>
                                      </m:r>
                                    </m:e>
                                    <m:sub>
                                      <m:r>
                                        <a:rPr lang="en-US" sz="2400" i="1">
                                          <a:solidFill>
                                            <a:srgbClr val="9CA5A2"/>
                                          </a:solidFill>
                                          <a:latin typeface="Cambria Math" panose="02040503050406030204" pitchFamily="18" charset="0"/>
                                        </a:rPr>
                                        <m:t>𝑖</m:t>
                                      </m:r>
                                    </m:sub>
                                  </m:sSub>
                                  <m:r>
                                    <a:rPr lang="en-US" sz="2400" i="1">
                                      <a:solidFill>
                                        <a:srgbClr val="9CA5A2"/>
                                      </a:solidFill>
                                      <a:latin typeface="Cambria Math" panose="02040503050406030204" pitchFamily="18" charset="0"/>
                                    </a:rPr>
                                    <m:t>, </m:t>
                                  </m:r>
                                  <m:r>
                                    <a:rPr lang="en-US" sz="2400" i="1">
                                      <a:solidFill>
                                        <a:srgbClr val="9CA5A2"/>
                                      </a:solidFill>
                                      <a:latin typeface="Cambria Math" panose="02040503050406030204" pitchFamily="18" charset="0"/>
                                    </a:rPr>
                                    <m:t>𝑧</m:t>
                                  </m:r>
                                </m:e>
                              </m:d>
                            </m:e>
                          </m:d>
                        </m:e>
                        <m:sub>
                          <m:r>
                            <a:rPr lang="en-US" sz="2400" i="1">
                              <a:solidFill>
                                <a:srgbClr val="9CA5A2"/>
                              </a:solidFill>
                              <a:latin typeface="Cambria Math" panose="02040503050406030204" pitchFamily="18" charset="0"/>
                            </a:rPr>
                            <m:t>𝑧</m:t>
                          </m:r>
                          <m:r>
                            <a:rPr lang="en-US"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𝑎</m:t>
                              </m:r>
                            </m:e>
                            <m:sub>
                              <m:r>
                                <a:rPr lang="en-US" sz="2400" i="1">
                                  <a:solidFill>
                                    <a:srgbClr val="9CA5A2"/>
                                  </a:solidFill>
                                  <a:latin typeface="Cambria Math" panose="02040503050406030204" pitchFamily="18" charset="0"/>
                                </a:rPr>
                                <m:t>𝑀</m:t>
                              </m:r>
                              <m:r>
                                <a:rPr lang="en-US" sz="2400" i="1">
                                  <a:solidFill>
                                    <a:srgbClr val="9CA5A2"/>
                                  </a:solidFill>
                                  <a:latin typeface="Cambria Math" panose="02040503050406030204" pitchFamily="18" charset="0"/>
                                </a:rPr>
                                <m:t>−1</m:t>
                              </m:r>
                            </m:sub>
                          </m:sSub>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𝑥</m:t>
                                  </m:r>
                                </m:e>
                                <m:sub>
                                  <m:r>
                                    <a:rPr lang="en-US" sz="2400" i="1">
                                      <a:solidFill>
                                        <a:srgbClr val="9CA5A2"/>
                                      </a:solidFill>
                                      <a:latin typeface="Cambria Math" panose="02040503050406030204" pitchFamily="18" charset="0"/>
                                    </a:rPr>
                                    <m:t>𝑖</m:t>
                                  </m:r>
                                </m:sub>
                              </m:sSub>
                            </m:e>
                          </m:d>
                        </m:sub>
                      </m:sSub>
                      <m:r>
                        <a:rPr lang="en-US" sz="2400" i="1">
                          <a:solidFill>
                            <a:srgbClr val="9CA5A2"/>
                          </a:solidFill>
                          <a:latin typeface="Cambria Math" panose="02040503050406030204" pitchFamily="18" charset="0"/>
                        </a:rPr>
                        <m:t>=</m:t>
                      </m:r>
                      <m:r>
                        <a:rPr lang="ru-RU"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d>
                            <m:dPr>
                              <m:begChr m:val=""/>
                              <m:endChr m:val="|"/>
                              <m:ctrlPr>
                                <a:rPr lang="en-US" sz="2400" i="1">
                                  <a:solidFill>
                                    <a:srgbClr val="9CA5A2"/>
                                  </a:solidFill>
                                  <a:latin typeface="Cambria Math" panose="02040503050406030204" pitchFamily="18" charset="0"/>
                                </a:rPr>
                              </m:ctrlPr>
                            </m:dPr>
                            <m:e>
                              <m:f>
                                <m:fPr>
                                  <m:ctrlPr>
                                    <a:rPr lang="en-GB" sz="2400" i="1">
                                      <a:solidFill>
                                        <a:srgbClr val="9CA5A2"/>
                                      </a:solidFill>
                                      <a:latin typeface="Cambria Math" panose="02040503050406030204" pitchFamily="18" charset="0"/>
                                    </a:rPr>
                                  </m:ctrlPr>
                                </m:fPr>
                                <m:num>
                                  <m:r>
                                    <a:rPr lang="en-GB" sz="2400" i="1">
                                      <a:solidFill>
                                        <a:srgbClr val="9CA5A2"/>
                                      </a:solidFill>
                                      <a:latin typeface="Cambria Math" panose="02040503050406030204" pitchFamily="18" charset="0"/>
                                    </a:rPr>
                                    <m:t>𝜕</m:t>
                                  </m:r>
                                </m:num>
                                <m:den>
                                  <m:r>
                                    <a:rPr lang="en-GB" sz="2400" i="1">
                                      <a:solidFill>
                                        <a:srgbClr val="9CA5A2"/>
                                      </a:solidFill>
                                      <a:latin typeface="Cambria Math" panose="02040503050406030204" pitchFamily="18" charset="0"/>
                                    </a:rPr>
                                    <m:t>𝜕</m:t>
                                  </m:r>
                                  <m:r>
                                    <a:rPr lang="en-US" sz="2400" i="1">
                                      <a:solidFill>
                                        <a:srgbClr val="9CA5A2"/>
                                      </a:solidFill>
                                      <a:latin typeface="Cambria Math" panose="02040503050406030204" pitchFamily="18" charset="0"/>
                                    </a:rPr>
                                    <m:t>𝑧</m:t>
                                  </m:r>
                                </m:den>
                              </m:f>
                              <m:sSup>
                                <m:sSupPr>
                                  <m:ctrlPr>
                                    <a:rPr lang="en-US" sz="2400" i="1">
                                      <a:solidFill>
                                        <a:srgbClr val="9CA5A2"/>
                                      </a:solidFill>
                                      <a:latin typeface="Cambria Math" panose="02040503050406030204" pitchFamily="18" charset="0"/>
                                    </a:rPr>
                                  </m:ctrlPr>
                                </m:sSupPr>
                                <m:e>
                                  <m:f>
                                    <m:fPr>
                                      <m:ctrlPr>
                                        <a:rPr lang="en-US" sz="2400" i="1">
                                          <a:solidFill>
                                            <a:srgbClr val="9CA5A2"/>
                                          </a:solidFill>
                                          <a:latin typeface="Cambria Math" panose="02040503050406030204" pitchFamily="18" charset="0"/>
                                        </a:rPr>
                                      </m:ctrlPr>
                                    </m:fPr>
                                    <m:num>
                                      <m:r>
                                        <a:rPr lang="en-US" sz="2400" i="1">
                                          <a:solidFill>
                                            <a:srgbClr val="9CA5A2"/>
                                          </a:solidFill>
                                          <a:latin typeface="Cambria Math" panose="02040503050406030204" pitchFamily="18" charset="0"/>
                                        </a:rPr>
                                        <m:t>1</m:t>
                                      </m:r>
                                    </m:num>
                                    <m:den>
                                      <m:r>
                                        <a:rPr lang="en-US" sz="2400" i="1">
                                          <a:solidFill>
                                            <a:srgbClr val="9CA5A2"/>
                                          </a:solidFill>
                                          <a:latin typeface="Cambria Math" panose="02040503050406030204" pitchFamily="18" charset="0"/>
                                        </a:rPr>
                                        <m:t>2</m:t>
                                      </m:r>
                                    </m:den>
                                  </m:f>
                                  <m:d>
                                    <m:dPr>
                                      <m:ctrlPr>
                                        <a:rPr lang="en-US" sz="2400" i="1">
                                          <a:solidFill>
                                            <a:srgbClr val="9CA5A2"/>
                                          </a:solidFill>
                                          <a:latin typeface="Cambria Math" panose="02040503050406030204" pitchFamily="18" charset="0"/>
                                        </a:rPr>
                                      </m:ctrlPr>
                                    </m:dPr>
                                    <m:e>
                                      <m:r>
                                        <a:rPr lang="en-US" sz="2400" i="1">
                                          <a:solidFill>
                                            <a:srgbClr val="9CA5A2"/>
                                          </a:solidFill>
                                          <a:latin typeface="Cambria Math" panose="02040503050406030204" pitchFamily="18" charset="0"/>
                                        </a:rPr>
                                        <m:t>𝑧</m:t>
                                      </m:r>
                                      <m:r>
                                        <a:rPr lang="en-US" sz="2400" i="1">
                                          <a:solidFill>
                                            <a:srgbClr val="9CA5A2"/>
                                          </a:solidFill>
                                          <a:latin typeface="Cambria Math" panose="02040503050406030204" pitchFamily="18" charset="0"/>
                                        </a:rPr>
                                        <m:t>−</m:t>
                                      </m:r>
                                      <m:sSub>
                                        <m:sSubPr>
                                          <m:ctrlPr>
                                            <a:rPr lang="ru-RU"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𝑦</m:t>
                                          </m:r>
                                        </m:e>
                                        <m:sub>
                                          <m:r>
                                            <a:rPr lang="en-US" sz="2400" i="1">
                                              <a:solidFill>
                                                <a:srgbClr val="9CA5A2"/>
                                              </a:solidFill>
                                              <a:latin typeface="Cambria Math" panose="02040503050406030204" pitchFamily="18" charset="0"/>
                                            </a:rPr>
                                            <m:t>𝑖</m:t>
                                          </m:r>
                                        </m:sub>
                                      </m:sSub>
                                    </m:e>
                                  </m:d>
                                </m:e>
                                <m:sup>
                                  <m:r>
                                    <a:rPr lang="en-US" sz="2400" i="1">
                                      <a:solidFill>
                                        <a:srgbClr val="9CA5A2"/>
                                      </a:solidFill>
                                      <a:latin typeface="Cambria Math" panose="02040503050406030204" pitchFamily="18" charset="0"/>
                                    </a:rPr>
                                    <m:t>2</m:t>
                                  </m:r>
                                </m:sup>
                              </m:sSup>
                            </m:e>
                          </m:d>
                        </m:e>
                        <m:sub>
                          <m:r>
                            <a:rPr lang="en-US" sz="2400" i="1">
                              <a:solidFill>
                                <a:srgbClr val="9CA5A2"/>
                              </a:solidFill>
                              <a:latin typeface="Cambria Math" panose="02040503050406030204" pitchFamily="18" charset="0"/>
                            </a:rPr>
                            <m:t>𝑧</m:t>
                          </m:r>
                          <m:r>
                            <a:rPr lang="en-US"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𝑎</m:t>
                              </m:r>
                            </m:e>
                            <m:sub>
                              <m:r>
                                <a:rPr lang="en-US" sz="2400" i="1">
                                  <a:solidFill>
                                    <a:srgbClr val="9CA5A2"/>
                                  </a:solidFill>
                                  <a:latin typeface="Cambria Math" panose="02040503050406030204" pitchFamily="18" charset="0"/>
                                </a:rPr>
                                <m:t>𝑀</m:t>
                              </m:r>
                              <m:r>
                                <a:rPr lang="en-US" sz="2400" i="1">
                                  <a:solidFill>
                                    <a:srgbClr val="9CA5A2"/>
                                  </a:solidFill>
                                  <a:latin typeface="Cambria Math" panose="02040503050406030204" pitchFamily="18" charset="0"/>
                                </a:rPr>
                                <m:t>−1</m:t>
                              </m:r>
                            </m:sub>
                          </m:sSub>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𝑥</m:t>
                                  </m:r>
                                </m:e>
                                <m:sub>
                                  <m:r>
                                    <a:rPr lang="en-US" sz="2400" i="1">
                                      <a:solidFill>
                                        <a:srgbClr val="9CA5A2"/>
                                      </a:solidFill>
                                      <a:latin typeface="Cambria Math" panose="02040503050406030204" pitchFamily="18" charset="0"/>
                                    </a:rPr>
                                    <m:t>𝑖</m:t>
                                  </m:r>
                                </m:sub>
                              </m:sSub>
                            </m:e>
                          </m:d>
                        </m:sub>
                      </m:sSub>
                      <m:r>
                        <a:rPr lang="en-US" sz="2400" i="1">
                          <a:solidFill>
                            <a:srgbClr val="9CA5A2"/>
                          </a:solidFill>
                          <a:latin typeface="Cambria Math" panose="02040503050406030204" pitchFamily="18" charset="0"/>
                        </a:rPr>
                        <m:t>=</m:t>
                      </m:r>
                    </m:oMath>
                  </m:oMathPara>
                </a14:m>
                <a:endParaRPr lang="en-US" sz="2400" dirty="0">
                  <a:solidFill>
                    <a:srgbClr val="9CA5A2"/>
                  </a:solidFill>
                </a:endParaRPr>
              </a:p>
              <a:p>
                <a:pPr>
                  <a:spcAft>
                    <a:spcPts val="1800"/>
                  </a:spcAft>
                </a:pPr>
                <a14:m>
                  <m:oMathPara xmlns:m="http://schemas.openxmlformats.org/officeDocument/2006/math">
                    <m:oMathParaPr>
                      <m:jc m:val="centerGroup"/>
                    </m:oMathParaPr>
                    <m:oMath xmlns:m="http://schemas.openxmlformats.org/officeDocument/2006/math">
                      <m:r>
                        <a:rPr lang="en-US" sz="2400" i="1">
                          <a:solidFill>
                            <a:srgbClr val="9CA5A2"/>
                          </a:solidFill>
                          <a:latin typeface="Cambria Math" panose="02040503050406030204" pitchFamily="18" charset="0"/>
                        </a:rPr>
                        <m:t>=−</m:t>
                      </m:r>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𝑎</m:t>
                              </m:r>
                            </m:e>
                            <m:sub>
                              <m:r>
                                <a:rPr lang="en-US" sz="2400" i="1">
                                  <a:solidFill>
                                    <a:srgbClr val="9CA5A2"/>
                                  </a:solidFill>
                                  <a:latin typeface="Cambria Math" panose="02040503050406030204" pitchFamily="18" charset="0"/>
                                </a:rPr>
                                <m:t>𝑀</m:t>
                              </m:r>
                              <m:r>
                                <a:rPr lang="en-US" sz="2400" i="1">
                                  <a:solidFill>
                                    <a:srgbClr val="9CA5A2"/>
                                  </a:solidFill>
                                  <a:latin typeface="Cambria Math" panose="02040503050406030204" pitchFamily="18" charset="0"/>
                                </a:rPr>
                                <m:t>−1</m:t>
                              </m:r>
                            </m:sub>
                          </m:sSub>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𝑥</m:t>
                                  </m:r>
                                </m:e>
                                <m:sub>
                                  <m:r>
                                    <a:rPr lang="en-US" sz="2400" i="1">
                                      <a:solidFill>
                                        <a:srgbClr val="9CA5A2"/>
                                      </a:solidFill>
                                      <a:latin typeface="Cambria Math" panose="02040503050406030204" pitchFamily="18" charset="0"/>
                                    </a:rPr>
                                    <m:t>𝑖</m:t>
                                  </m:r>
                                </m:sub>
                              </m:sSub>
                            </m:e>
                          </m:d>
                          <m:r>
                            <a:rPr lang="en-US"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𝑦</m:t>
                              </m:r>
                            </m:e>
                            <m:sub>
                              <m:r>
                                <a:rPr lang="en-US" sz="2400" i="1">
                                  <a:solidFill>
                                    <a:srgbClr val="9CA5A2"/>
                                  </a:solidFill>
                                  <a:latin typeface="Cambria Math" panose="02040503050406030204" pitchFamily="18" charset="0"/>
                                </a:rPr>
                                <m:t>𝑖</m:t>
                              </m:r>
                            </m:sub>
                          </m:sSub>
                        </m:e>
                      </m:d>
                      <m:r>
                        <a:rPr lang="en-US"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𝑦</m:t>
                          </m:r>
                        </m:e>
                        <m:sub>
                          <m:r>
                            <a:rPr lang="en-US" sz="2400" i="1">
                              <a:solidFill>
                                <a:srgbClr val="9CA5A2"/>
                              </a:solidFill>
                              <a:latin typeface="Cambria Math" panose="02040503050406030204" pitchFamily="18" charset="0"/>
                            </a:rPr>
                            <m:t>𝑖</m:t>
                          </m:r>
                        </m:sub>
                      </m:sSub>
                      <m:r>
                        <a:rPr lang="en-US"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𝑎</m:t>
                          </m:r>
                        </m:e>
                        <m:sub>
                          <m:r>
                            <a:rPr lang="en-US" sz="2400" i="1">
                              <a:solidFill>
                                <a:srgbClr val="9CA5A2"/>
                              </a:solidFill>
                              <a:latin typeface="Cambria Math" panose="02040503050406030204" pitchFamily="18" charset="0"/>
                            </a:rPr>
                            <m:t>𝑀</m:t>
                          </m:r>
                          <m:r>
                            <a:rPr lang="en-US" sz="2400" i="1">
                              <a:solidFill>
                                <a:srgbClr val="9CA5A2"/>
                              </a:solidFill>
                              <a:latin typeface="Cambria Math" panose="02040503050406030204" pitchFamily="18" charset="0"/>
                            </a:rPr>
                            <m:t>−1</m:t>
                          </m:r>
                        </m:sub>
                      </m:sSub>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𝑥</m:t>
                              </m:r>
                            </m:e>
                            <m:sub>
                              <m:r>
                                <a:rPr lang="en-US" sz="2400" i="1">
                                  <a:solidFill>
                                    <a:srgbClr val="9CA5A2"/>
                                  </a:solidFill>
                                  <a:latin typeface="Cambria Math" panose="02040503050406030204" pitchFamily="18" charset="0"/>
                                </a:rPr>
                                <m:t>𝑖</m:t>
                              </m:r>
                            </m:sub>
                          </m:sSub>
                        </m:e>
                      </m:d>
                    </m:oMath>
                  </m:oMathPara>
                </a14:m>
                <a:endParaRPr lang="en-US" sz="2400" dirty="0"/>
              </a:p>
              <a:p>
                <a:pPr>
                  <a:spcAft>
                    <a:spcPts val="1800"/>
                  </a:spcAft>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d>
                            </m:e>
                            <m:sup>
                              <m:r>
                                <a:rPr lang="en-US" sz="2400" i="1">
                                  <a:solidFill>
                                    <a:srgbClr val="4D4D4D"/>
                                  </a:solidFill>
                                  <a:latin typeface="Cambria Math" panose="02040503050406030204" pitchFamily="18" charset="0"/>
                                </a:rPr>
                                <m:t>2</m:t>
                              </m:r>
                            </m:sup>
                          </m:sSup>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en-US" sz="2400" dirty="0"/>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53671227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Gradient Boosting for Logistic Loss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Sup>
                        <m:sSubSupPr>
                          <m:ctrlPr>
                            <a:rPr lang="en-US" sz="2400" i="1" smtClean="0">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r>
                        <a:rPr lang="en-US" sz="2400" i="1">
                          <a:solidFill>
                            <a:srgbClr val="4D4D4D"/>
                          </a:solidFill>
                          <a:latin typeface="Cambria Math" panose="02040503050406030204" pitchFamily="18" charset="0"/>
                        </a:rPr>
                        <m:t>=</m:t>
                      </m:r>
                      <m:r>
                        <a:rPr lang="ru-RU"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d>
                            <m:dPr>
                              <m:begChr m:val=""/>
                              <m:endChr m:val="|"/>
                              <m:ctrlPr>
                                <a:rPr lang="en-US" sz="2400" i="1">
                                  <a:solidFill>
                                    <a:srgbClr val="4D4D4D"/>
                                  </a:solidFill>
                                  <a:latin typeface="Cambria Math" panose="02040503050406030204" pitchFamily="18" charset="0"/>
                                </a:rPr>
                              </m:ctrlPr>
                            </m:dPr>
                            <m:e>
                              <m:f>
                                <m:fPr>
                                  <m:ctrlPr>
                                    <a:rPr lang="en-GB" sz="2400" i="1">
                                      <a:solidFill>
                                        <a:srgbClr val="4D4D4D"/>
                                      </a:solidFill>
                                      <a:latin typeface="Cambria Math" panose="02040503050406030204" pitchFamily="18" charset="0"/>
                                    </a:rPr>
                                  </m:ctrlPr>
                                </m:fPr>
                                <m:num>
                                  <m:r>
                                    <a:rPr lang="en-GB" sz="2400" i="1">
                                      <a:solidFill>
                                        <a:srgbClr val="4D4D4D"/>
                                      </a:solidFill>
                                      <a:latin typeface="Cambria Math" panose="02040503050406030204" pitchFamily="18" charset="0"/>
                                    </a:rPr>
                                    <m:t>𝜕</m:t>
                                  </m:r>
                                </m:num>
                                <m:den>
                                  <m:r>
                                    <a:rPr lang="en-GB"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𝑧</m:t>
                                  </m:r>
                                </m:den>
                              </m:f>
                              <m:r>
                                <a:rPr lang="en-US" sz="2400" i="1">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𝑧</m:t>
                                  </m:r>
                                </m:e>
                              </m:d>
                            </m:e>
                          </m:d>
                        </m:e>
                        <m:sub>
                          <m:r>
                            <a:rPr lang="en-US" sz="2400" i="1">
                              <a:solidFill>
                                <a:srgbClr val="4D4D4D"/>
                              </a:solidFill>
                              <a:latin typeface="Cambria Math" panose="02040503050406030204" pitchFamily="18" charset="0"/>
                            </a:rPr>
                            <m:t>𝑧</m:t>
                          </m:r>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ub>
                      </m:sSub>
                      <m:r>
                        <a:rPr lang="en-US" sz="2400" i="1">
                          <a:solidFill>
                            <a:srgbClr val="4D4D4D"/>
                          </a:solidFill>
                          <a:latin typeface="Cambria Math" panose="02040503050406030204" pitchFamily="18" charset="0"/>
                        </a:rPr>
                        <m:t>=</m:t>
                      </m:r>
                    </m:oMath>
                  </m:oMathPara>
                </a14:m>
                <a:endParaRPr lang="en-US" sz="2400" i="1" dirty="0">
                  <a:solidFill>
                    <a:srgbClr val="4D4D4D"/>
                  </a:solidFill>
                  <a:latin typeface="Cambria Math" panose="02040503050406030204" pitchFamily="18" charset="0"/>
                </a:endParaRPr>
              </a:p>
              <a:p>
                <a:pPr>
                  <a:spcAft>
                    <a:spcPts val="1800"/>
                  </a:spcAft>
                </a:pPr>
                <a14:m>
                  <m:oMathPara xmlns:m="http://schemas.openxmlformats.org/officeDocument/2006/math">
                    <m:oMathParaPr>
                      <m:jc m:val="centerGroup"/>
                    </m:oMathParaPr>
                    <m:oMath xmlns:m="http://schemas.openxmlformats.org/officeDocument/2006/math">
                      <m:r>
                        <a:rPr lang="en-US" sz="2400" i="1">
                          <a:solidFill>
                            <a:srgbClr val="4D4D4D"/>
                          </a:solidFill>
                          <a:latin typeface="Cambria Math" panose="02040503050406030204" pitchFamily="18" charset="0"/>
                        </a:rPr>
                        <m:t>=</m:t>
                      </m:r>
                      <m:r>
                        <a:rPr lang="ru-RU"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d>
                            <m:dPr>
                              <m:begChr m:val=""/>
                              <m:endChr m:val="|"/>
                              <m:ctrlPr>
                                <a:rPr lang="en-US" sz="2400" i="1">
                                  <a:solidFill>
                                    <a:srgbClr val="4D4D4D"/>
                                  </a:solidFill>
                                  <a:latin typeface="Cambria Math" panose="02040503050406030204" pitchFamily="18" charset="0"/>
                                </a:rPr>
                              </m:ctrlPr>
                            </m:dPr>
                            <m:e>
                              <m:f>
                                <m:fPr>
                                  <m:ctrlPr>
                                    <a:rPr lang="en-GB" sz="2400" i="1">
                                      <a:solidFill>
                                        <a:srgbClr val="4D4D4D"/>
                                      </a:solidFill>
                                      <a:latin typeface="Cambria Math" panose="02040503050406030204" pitchFamily="18" charset="0"/>
                                    </a:rPr>
                                  </m:ctrlPr>
                                </m:fPr>
                                <m:num>
                                  <m:r>
                                    <a:rPr lang="en-GB" sz="2400" i="1">
                                      <a:solidFill>
                                        <a:srgbClr val="4D4D4D"/>
                                      </a:solidFill>
                                      <a:latin typeface="Cambria Math" panose="02040503050406030204" pitchFamily="18" charset="0"/>
                                    </a:rPr>
                                    <m:t>𝜕</m:t>
                                  </m:r>
                                </m:num>
                                <m:den>
                                  <m:r>
                                    <a:rPr lang="en-GB"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𝑧</m:t>
                                  </m:r>
                                </m:den>
                              </m:f>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log</m:t>
                                  </m:r>
                                </m:fName>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1+</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exp</m:t>
                                          </m:r>
                                        </m:fName>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𝑧</m:t>
                                              </m:r>
                                            </m:e>
                                          </m:d>
                                        </m:e>
                                      </m:func>
                                    </m:e>
                                  </m:d>
                                </m:e>
                              </m:func>
                            </m:e>
                          </m:d>
                        </m:e>
                        <m:sub>
                          <m:r>
                            <a:rPr lang="en-US" sz="2400" i="1">
                              <a:solidFill>
                                <a:srgbClr val="4D4D4D"/>
                              </a:solidFill>
                              <a:latin typeface="Cambria Math" panose="02040503050406030204" pitchFamily="18" charset="0"/>
                            </a:rPr>
                            <m:t>𝑧</m:t>
                          </m:r>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ub>
                      </m:sSub>
                      <m:r>
                        <a:rPr lang="en-US" sz="2400" i="1">
                          <a:solidFill>
                            <a:srgbClr val="4D4D4D"/>
                          </a:solidFill>
                          <a:latin typeface="Cambria Math" panose="02040503050406030204" pitchFamily="18" charset="0"/>
                        </a:rPr>
                        <m:t>=</m:t>
                      </m:r>
                    </m:oMath>
                  </m:oMathPara>
                </a14:m>
                <a:endParaRPr lang="en-US" sz="2400" dirty="0">
                  <a:solidFill>
                    <a:srgbClr val="4D4D4D"/>
                  </a:solidFill>
                </a:endParaRPr>
              </a:p>
              <a:p>
                <a:pPr>
                  <a:spcAft>
                    <a:spcPts val="1800"/>
                  </a:spcAft>
                </a:pPr>
                <a14:m>
                  <m:oMathPara xmlns:m="http://schemas.openxmlformats.org/officeDocument/2006/math">
                    <m:oMathParaPr>
                      <m:jc m:val="centerGroup"/>
                    </m:oMathParaPr>
                    <m:oMath xmlns:m="http://schemas.openxmlformats.org/officeDocument/2006/math">
                      <m:r>
                        <a:rPr lang="en-US" sz="2400" i="1">
                          <a:solidFill>
                            <a:srgbClr val="4D4D4D"/>
                          </a:solidFill>
                          <a:latin typeface="Cambria Math" panose="02040503050406030204" pitchFamily="18" charset="0"/>
                        </a:rPr>
                        <m:t>=</m:t>
                      </m:r>
                      <m:f>
                        <m:fPr>
                          <m:ctrlPr>
                            <a:rPr lang="en-US" sz="2400" i="1">
                              <a:solidFill>
                                <a:srgbClr val="4D4D4D"/>
                              </a:solidFill>
                              <a:latin typeface="Cambria Math" panose="02040503050406030204" pitchFamily="18" charset="0"/>
                            </a:rPr>
                          </m:ctrlPr>
                        </m:fPr>
                        <m:nu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num>
                        <m:den>
                          <m:r>
                            <a:rPr lang="en-US" sz="2400" i="1">
                              <a:solidFill>
                                <a:srgbClr val="4D4D4D"/>
                              </a:solidFill>
                              <a:latin typeface="Cambria Math" panose="02040503050406030204" pitchFamily="18" charset="0"/>
                            </a:rPr>
                            <m:t>1+</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exp</m:t>
                              </m:r>
                            </m:fName>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func>
                        </m:den>
                      </m:f>
                    </m:oMath>
                  </m:oMathPara>
                </a14:m>
                <a:endParaRPr lang="en-US" sz="2400" dirty="0">
                  <a:solidFill>
                    <a:srgbClr val="4D4D4D"/>
                  </a:solidFill>
                </a:endParaRPr>
              </a:p>
              <a:p>
                <a:pPr>
                  <a:spcAft>
                    <a:spcPts val="1800"/>
                  </a:spcAft>
                </a:pPr>
                <a:endParaRPr lang="en-US" sz="2400" dirty="0">
                  <a:solidFill>
                    <a:srgbClr val="4D4D4D"/>
                  </a:solidFill>
                </a:endParaRPr>
              </a:p>
              <a:p>
                <a:pPr>
                  <a:spcAft>
                    <a:spcPts val="1800"/>
                  </a:spcAft>
                </a:pPr>
                <a:endParaRPr lang="en-US"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54601234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Gradient Boosting for Logistic Loss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centerGroup"/>
                    </m:oMathParaPr>
                    <m:oMath xmlns:m="http://schemas.openxmlformats.org/officeDocument/2006/math">
                      <m:sSubSup>
                        <m:sSubSupPr>
                          <m:ctrlPr>
                            <a:rPr lang="en-US" sz="2400" i="1" smtClean="0">
                              <a:solidFill>
                                <a:srgbClr val="9CA5A2"/>
                              </a:solidFill>
                              <a:latin typeface="Cambria Math" panose="02040503050406030204" pitchFamily="18" charset="0"/>
                            </a:rPr>
                          </m:ctrlPr>
                        </m:sSubSupPr>
                        <m:e>
                          <m:r>
                            <a:rPr lang="en-US" sz="2400" i="1">
                              <a:solidFill>
                                <a:srgbClr val="9CA5A2"/>
                              </a:solidFill>
                              <a:latin typeface="Cambria Math" panose="02040503050406030204" pitchFamily="18" charset="0"/>
                            </a:rPr>
                            <m:t>𝑠</m:t>
                          </m:r>
                        </m:e>
                        <m:sub>
                          <m:r>
                            <a:rPr lang="en-US" sz="2400" i="1">
                              <a:solidFill>
                                <a:srgbClr val="9CA5A2"/>
                              </a:solidFill>
                              <a:latin typeface="Cambria Math" panose="02040503050406030204" pitchFamily="18" charset="0"/>
                            </a:rPr>
                            <m:t>𝑖</m:t>
                          </m:r>
                        </m:sub>
                        <m:sup>
                          <m:r>
                            <a:rPr lang="en-US" sz="2400" i="1">
                              <a:solidFill>
                                <a:srgbClr val="9CA5A2"/>
                              </a:solidFill>
                              <a:latin typeface="Cambria Math" panose="02040503050406030204" pitchFamily="18" charset="0"/>
                            </a:rPr>
                            <m:t>(</m:t>
                          </m:r>
                          <m:r>
                            <a:rPr lang="en-US" sz="2400" i="1">
                              <a:solidFill>
                                <a:srgbClr val="9CA5A2"/>
                              </a:solidFill>
                              <a:latin typeface="Cambria Math" panose="02040503050406030204" pitchFamily="18" charset="0"/>
                            </a:rPr>
                            <m:t>𝑀</m:t>
                          </m:r>
                          <m:r>
                            <a:rPr lang="en-US" sz="2400" i="1">
                              <a:solidFill>
                                <a:srgbClr val="9CA5A2"/>
                              </a:solidFill>
                              <a:latin typeface="Cambria Math" panose="02040503050406030204" pitchFamily="18" charset="0"/>
                            </a:rPr>
                            <m:t>)</m:t>
                          </m:r>
                        </m:sup>
                      </m:sSubSup>
                      <m:r>
                        <a:rPr lang="en-US" sz="2400" i="1">
                          <a:solidFill>
                            <a:srgbClr val="9CA5A2"/>
                          </a:solidFill>
                          <a:latin typeface="Cambria Math" panose="02040503050406030204" pitchFamily="18" charset="0"/>
                        </a:rPr>
                        <m:t>=</m:t>
                      </m:r>
                      <m:r>
                        <a:rPr lang="ru-RU"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d>
                            <m:dPr>
                              <m:begChr m:val=""/>
                              <m:endChr m:val="|"/>
                              <m:ctrlPr>
                                <a:rPr lang="en-US" sz="2400" i="1">
                                  <a:solidFill>
                                    <a:srgbClr val="9CA5A2"/>
                                  </a:solidFill>
                                  <a:latin typeface="Cambria Math" panose="02040503050406030204" pitchFamily="18" charset="0"/>
                                </a:rPr>
                              </m:ctrlPr>
                            </m:dPr>
                            <m:e>
                              <m:f>
                                <m:fPr>
                                  <m:ctrlPr>
                                    <a:rPr lang="en-GB" sz="2400" i="1">
                                      <a:solidFill>
                                        <a:srgbClr val="9CA5A2"/>
                                      </a:solidFill>
                                      <a:latin typeface="Cambria Math" panose="02040503050406030204" pitchFamily="18" charset="0"/>
                                    </a:rPr>
                                  </m:ctrlPr>
                                </m:fPr>
                                <m:num>
                                  <m:r>
                                    <a:rPr lang="en-GB" sz="2400" i="1">
                                      <a:solidFill>
                                        <a:srgbClr val="9CA5A2"/>
                                      </a:solidFill>
                                      <a:latin typeface="Cambria Math" panose="02040503050406030204" pitchFamily="18" charset="0"/>
                                    </a:rPr>
                                    <m:t>𝜕</m:t>
                                  </m:r>
                                </m:num>
                                <m:den>
                                  <m:r>
                                    <a:rPr lang="en-GB" sz="2400" i="1">
                                      <a:solidFill>
                                        <a:srgbClr val="9CA5A2"/>
                                      </a:solidFill>
                                      <a:latin typeface="Cambria Math" panose="02040503050406030204" pitchFamily="18" charset="0"/>
                                    </a:rPr>
                                    <m:t>𝜕</m:t>
                                  </m:r>
                                  <m:r>
                                    <a:rPr lang="en-US" sz="2400" i="1">
                                      <a:solidFill>
                                        <a:srgbClr val="9CA5A2"/>
                                      </a:solidFill>
                                      <a:latin typeface="Cambria Math" panose="02040503050406030204" pitchFamily="18" charset="0"/>
                                    </a:rPr>
                                    <m:t>𝑧</m:t>
                                  </m:r>
                                </m:den>
                              </m:f>
                              <m:r>
                                <a:rPr lang="en-US" sz="2400" i="1">
                                  <a:solidFill>
                                    <a:srgbClr val="9CA5A2"/>
                                  </a:solidFill>
                                  <a:latin typeface="Cambria Math" panose="02040503050406030204" pitchFamily="18" charset="0"/>
                                </a:rPr>
                                <m:t>𝑙</m:t>
                              </m:r>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𝑦</m:t>
                                      </m:r>
                                    </m:e>
                                    <m:sub>
                                      <m:r>
                                        <a:rPr lang="en-US" sz="2400" i="1">
                                          <a:solidFill>
                                            <a:srgbClr val="9CA5A2"/>
                                          </a:solidFill>
                                          <a:latin typeface="Cambria Math" panose="02040503050406030204" pitchFamily="18" charset="0"/>
                                        </a:rPr>
                                        <m:t>𝑖</m:t>
                                      </m:r>
                                    </m:sub>
                                  </m:sSub>
                                  <m:r>
                                    <a:rPr lang="en-US" sz="2400" i="1">
                                      <a:solidFill>
                                        <a:srgbClr val="9CA5A2"/>
                                      </a:solidFill>
                                      <a:latin typeface="Cambria Math" panose="02040503050406030204" pitchFamily="18" charset="0"/>
                                    </a:rPr>
                                    <m:t>, </m:t>
                                  </m:r>
                                  <m:r>
                                    <a:rPr lang="en-US" sz="2400" i="1">
                                      <a:solidFill>
                                        <a:srgbClr val="9CA5A2"/>
                                      </a:solidFill>
                                      <a:latin typeface="Cambria Math" panose="02040503050406030204" pitchFamily="18" charset="0"/>
                                    </a:rPr>
                                    <m:t>𝑧</m:t>
                                  </m:r>
                                </m:e>
                              </m:d>
                            </m:e>
                          </m:d>
                        </m:e>
                        <m:sub>
                          <m:r>
                            <a:rPr lang="en-US" sz="2400" i="1">
                              <a:solidFill>
                                <a:srgbClr val="9CA5A2"/>
                              </a:solidFill>
                              <a:latin typeface="Cambria Math" panose="02040503050406030204" pitchFamily="18" charset="0"/>
                            </a:rPr>
                            <m:t>𝑧</m:t>
                          </m:r>
                          <m:r>
                            <a:rPr lang="en-US"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𝑎</m:t>
                              </m:r>
                            </m:e>
                            <m:sub>
                              <m:r>
                                <a:rPr lang="en-US" sz="2400" i="1">
                                  <a:solidFill>
                                    <a:srgbClr val="9CA5A2"/>
                                  </a:solidFill>
                                  <a:latin typeface="Cambria Math" panose="02040503050406030204" pitchFamily="18" charset="0"/>
                                </a:rPr>
                                <m:t>𝑀</m:t>
                              </m:r>
                              <m:r>
                                <a:rPr lang="en-US" sz="2400" i="1">
                                  <a:solidFill>
                                    <a:srgbClr val="9CA5A2"/>
                                  </a:solidFill>
                                  <a:latin typeface="Cambria Math" panose="02040503050406030204" pitchFamily="18" charset="0"/>
                                </a:rPr>
                                <m:t>−1</m:t>
                              </m:r>
                            </m:sub>
                          </m:sSub>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𝑥</m:t>
                                  </m:r>
                                </m:e>
                                <m:sub>
                                  <m:r>
                                    <a:rPr lang="en-US" sz="2400" i="1">
                                      <a:solidFill>
                                        <a:srgbClr val="9CA5A2"/>
                                      </a:solidFill>
                                      <a:latin typeface="Cambria Math" panose="02040503050406030204" pitchFamily="18" charset="0"/>
                                    </a:rPr>
                                    <m:t>𝑖</m:t>
                                  </m:r>
                                </m:sub>
                              </m:sSub>
                            </m:e>
                          </m:d>
                        </m:sub>
                      </m:sSub>
                      <m:r>
                        <a:rPr lang="en-US" sz="2400" i="1">
                          <a:solidFill>
                            <a:srgbClr val="9CA5A2"/>
                          </a:solidFill>
                          <a:latin typeface="Cambria Math" panose="02040503050406030204" pitchFamily="18" charset="0"/>
                        </a:rPr>
                        <m:t>=</m:t>
                      </m:r>
                    </m:oMath>
                  </m:oMathPara>
                </a14:m>
                <a:endParaRPr lang="en-US" sz="2400" i="1" dirty="0">
                  <a:solidFill>
                    <a:srgbClr val="9CA5A2"/>
                  </a:solidFill>
                  <a:latin typeface="Cambria Math" panose="02040503050406030204" pitchFamily="18" charset="0"/>
                </a:endParaRPr>
              </a:p>
              <a:p>
                <a:pPr>
                  <a:spcAft>
                    <a:spcPts val="1800"/>
                  </a:spcAft>
                </a:pPr>
                <a14:m>
                  <m:oMathPara xmlns:m="http://schemas.openxmlformats.org/officeDocument/2006/math">
                    <m:oMathParaPr>
                      <m:jc m:val="centerGroup"/>
                    </m:oMathParaPr>
                    <m:oMath xmlns:m="http://schemas.openxmlformats.org/officeDocument/2006/math">
                      <m:r>
                        <a:rPr lang="en-US" sz="2400" i="1">
                          <a:solidFill>
                            <a:srgbClr val="9CA5A2"/>
                          </a:solidFill>
                          <a:latin typeface="Cambria Math" panose="02040503050406030204" pitchFamily="18" charset="0"/>
                        </a:rPr>
                        <m:t>=</m:t>
                      </m:r>
                      <m:r>
                        <a:rPr lang="ru-RU"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d>
                            <m:dPr>
                              <m:begChr m:val=""/>
                              <m:endChr m:val="|"/>
                              <m:ctrlPr>
                                <a:rPr lang="en-US" sz="2400" i="1">
                                  <a:solidFill>
                                    <a:srgbClr val="9CA5A2"/>
                                  </a:solidFill>
                                  <a:latin typeface="Cambria Math" panose="02040503050406030204" pitchFamily="18" charset="0"/>
                                </a:rPr>
                              </m:ctrlPr>
                            </m:dPr>
                            <m:e>
                              <m:f>
                                <m:fPr>
                                  <m:ctrlPr>
                                    <a:rPr lang="en-GB" sz="2400" i="1">
                                      <a:solidFill>
                                        <a:srgbClr val="9CA5A2"/>
                                      </a:solidFill>
                                      <a:latin typeface="Cambria Math" panose="02040503050406030204" pitchFamily="18" charset="0"/>
                                    </a:rPr>
                                  </m:ctrlPr>
                                </m:fPr>
                                <m:num>
                                  <m:r>
                                    <a:rPr lang="en-GB" sz="2400" i="1">
                                      <a:solidFill>
                                        <a:srgbClr val="9CA5A2"/>
                                      </a:solidFill>
                                      <a:latin typeface="Cambria Math" panose="02040503050406030204" pitchFamily="18" charset="0"/>
                                    </a:rPr>
                                    <m:t>𝜕</m:t>
                                  </m:r>
                                </m:num>
                                <m:den>
                                  <m:r>
                                    <a:rPr lang="en-GB" sz="2400" i="1">
                                      <a:solidFill>
                                        <a:srgbClr val="9CA5A2"/>
                                      </a:solidFill>
                                      <a:latin typeface="Cambria Math" panose="02040503050406030204" pitchFamily="18" charset="0"/>
                                    </a:rPr>
                                    <m:t>𝜕</m:t>
                                  </m:r>
                                  <m:r>
                                    <a:rPr lang="en-US" sz="2400" i="1">
                                      <a:solidFill>
                                        <a:srgbClr val="9CA5A2"/>
                                      </a:solidFill>
                                      <a:latin typeface="Cambria Math" panose="02040503050406030204" pitchFamily="18" charset="0"/>
                                    </a:rPr>
                                    <m:t>𝑧</m:t>
                                  </m:r>
                                </m:den>
                              </m:f>
                              <m:func>
                                <m:funcPr>
                                  <m:ctrlPr>
                                    <a:rPr lang="en-US" sz="2400" i="1">
                                      <a:solidFill>
                                        <a:srgbClr val="9CA5A2"/>
                                      </a:solidFill>
                                      <a:latin typeface="Cambria Math" panose="02040503050406030204" pitchFamily="18" charset="0"/>
                                    </a:rPr>
                                  </m:ctrlPr>
                                </m:funcPr>
                                <m:fName>
                                  <m:r>
                                    <m:rPr>
                                      <m:sty m:val="p"/>
                                    </m:rPr>
                                    <a:rPr lang="en-US" sz="2400">
                                      <a:solidFill>
                                        <a:srgbClr val="9CA5A2"/>
                                      </a:solidFill>
                                      <a:latin typeface="Cambria Math" panose="02040503050406030204" pitchFamily="18" charset="0"/>
                                    </a:rPr>
                                    <m:t>log</m:t>
                                  </m:r>
                                </m:fName>
                                <m:e>
                                  <m:d>
                                    <m:dPr>
                                      <m:ctrlPr>
                                        <a:rPr lang="en-US" sz="2400" i="1">
                                          <a:solidFill>
                                            <a:srgbClr val="9CA5A2"/>
                                          </a:solidFill>
                                          <a:latin typeface="Cambria Math" panose="02040503050406030204" pitchFamily="18" charset="0"/>
                                        </a:rPr>
                                      </m:ctrlPr>
                                    </m:dPr>
                                    <m:e>
                                      <m:r>
                                        <a:rPr lang="en-US" sz="2400" i="1">
                                          <a:solidFill>
                                            <a:srgbClr val="9CA5A2"/>
                                          </a:solidFill>
                                          <a:latin typeface="Cambria Math" panose="02040503050406030204" pitchFamily="18" charset="0"/>
                                        </a:rPr>
                                        <m:t>1+</m:t>
                                      </m:r>
                                      <m:func>
                                        <m:funcPr>
                                          <m:ctrlPr>
                                            <a:rPr lang="en-US" sz="2400" i="1">
                                              <a:solidFill>
                                                <a:srgbClr val="9CA5A2"/>
                                              </a:solidFill>
                                              <a:latin typeface="Cambria Math" panose="02040503050406030204" pitchFamily="18" charset="0"/>
                                            </a:rPr>
                                          </m:ctrlPr>
                                        </m:funcPr>
                                        <m:fName>
                                          <m:r>
                                            <m:rPr>
                                              <m:sty m:val="p"/>
                                            </m:rPr>
                                            <a:rPr lang="en-US" sz="2400">
                                              <a:solidFill>
                                                <a:srgbClr val="9CA5A2"/>
                                              </a:solidFill>
                                              <a:latin typeface="Cambria Math" panose="02040503050406030204" pitchFamily="18" charset="0"/>
                                            </a:rPr>
                                            <m:t>exp</m:t>
                                          </m:r>
                                        </m:fName>
                                        <m:e>
                                          <m:d>
                                            <m:dPr>
                                              <m:ctrlPr>
                                                <a:rPr lang="en-US" sz="2400" i="1">
                                                  <a:solidFill>
                                                    <a:srgbClr val="9CA5A2"/>
                                                  </a:solidFill>
                                                  <a:latin typeface="Cambria Math" panose="02040503050406030204" pitchFamily="18" charset="0"/>
                                                </a:rPr>
                                              </m:ctrlPr>
                                            </m:dPr>
                                            <m:e>
                                              <m:r>
                                                <a:rPr lang="en-US"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𝑦</m:t>
                                                  </m:r>
                                                </m:e>
                                                <m:sub>
                                                  <m:r>
                                                    <a:rPr lang="en-US" sz="2400" i="1">
                                                      <a:solidFill>
                                                        <a:srgbClr val="9CA5A2"/>
                                                      </a:solidFill>
                                                      <a:latin typeface="Cambria Math" panose="02040503050406030204" pitchFamily="18" charset="0"/>
                                                    </a:rPr>
                                                    <m:t>𝑖</m:t>
                                                  </m:r>
                                                </m:sub>
                                              </m:sSub>
                                              <m:r>
                                                <a:rPr lang="en-US" sz="2400" i="1">
                                                  <a:solidFill>
                                                    <a:srgbClr val="9CA5A2"/>
                                                  </a:solidFill>
                                                  <a:latin typeface="Cambria Math" panose="02040503050406030204" pitchFamily="18" charset="0"/>
                                                </a:rPr>
                                                <m:t>𝑧</m:t>
                                              </m:r>
                                            </m:e>
                                          </m:d>
                                        </m:e>
                                      </m:func>
                                    </m:e>
                                  </m:d>
                                </m:e>
                              </m:func>
                            </m:e>
                          </m:d>
                        </m:e>
                        <m:sub>
                          <m:r>
                            <a:rPr lang="en-US" sz="2400" i="1">
                              <a:solidFill>
                                <a:srgbClr val="9CA5A2"/>
                              </a:solidFill>
                              <a:latin typeface="Cambria Math" panose="02040503050406030204" pitchFamily="18" charset="0"/>
                            </a:rPr>
                            <m:t>𝑧</m:t>
                          </m:r>
                          <m:r>
                            <a:rPr lang="en-US" sz="2400" i="1">
                              <a:solidFill>
                                <a:srgbClr val="9CA5A2"/>
                              </a:solidFill>
                              <a:latin typeface="Cambria Math" panose="02040503050406030204" pitchFamily="18" charset="0"/>
                            </a:rPr>
                            <m:t>=</m:t>
                          </m:r>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𝑎</m:t>
                              </m:r>
                            </m:e>
                            <m:sub>
                              <m:r>
                                <a:rPr lang="en-US" sz="2400" i="1">
                                  <a:solidFill>
                                    <a:srgbClr val="9CA5A2"/>
                                  </a:solidFill>
                                  <a:latin typeface="Cambria Math" panose="02040503050406030204" pitchFamily="18" charset="0"/>
                                </a:rPr>
                                <m:t>𝑀</m:t>
                              </m:r>
                              <m:r>
                                <a:rPr lang="en-US" sz="2400" i="1">
                                  <a:solidFill>
                                    <a:srgbClr val="9CA5A2"/>
                                  </a:solidFill>
                                  <a:latin typeface="Cambria Math" panose="02040503050406030204" pitchFamily="18" charset="0"/>
                                </a:rPr>
                                <m:t>−1</m:t>
                              </m:r>
                            </m:sub>
                          </m:sSub>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𝑥</m:t>
                                  </m:r>
                                </m:e>
                                <m:sub>
                                  <m:r>
                                    <a:rPr lang="en-US" sz="2400" i="1">
                                      <a:solidFill>
                                        <a:srgbClr val="9CA5A2"/>
                                      </a:solidFill>
                                      <a:latin typeface="Cambria Math" panose="02040503050406030204" pitchFamily="18" charset="0"/>
                                    </a:rPr>
                                    <m:t>𝑖</m:t>
                                  </m:r>
                                </m:sub>
                              </m:sSub>
                            </m:e>
                          </m:d>
                        </m:sub>
                      </m:sSub>
                      <m:r>
                        <a:rPr lang="en-US" sz="2400" i="1">
                          <a:solidFill>
                            <a:srgbClr val="9CA5A2"/>
                          </a:solidFill>
                          <a:latin typeface="Cambria Math" panose="02040503050406030204" pitchFamily="18" charset="0"/>
                        </a:rPr>
                        <m:t>=</m:t>
                      </m:r>
                    </m:oMath>
                  </m:oMathPara>
                </a14:m>
                <a:endParaRPr lang="en-US" sz="2400" dirty="0">
                  <a:solidFill>
                    <a:srgbClr val="9CA5A2"/>
                  </a:solidFill>
                </a:endParaRPr>
              </a:p>
              <a:p>
                <a:pPr>
                  <a:spcAft>
                    <a:spcPts val="1800"/>
                  </a:spcAft>
                </a:pPr>
                <a14:m>
                  <m:oMathPara xmlns:m="http://schemas.openxmlformats.org/officeDocument/2006/math">
                    <m:oMathParaPr>
                      <m:jc m:val="centerGroup"/>
                    </m:oMathParaPr>
                    <m:oMath xmlns:m="http://schemas.openxmlformats.org/officeDocument/2006/math">
                      <m:r>
                        <a:rPr lang="en-US" sz="2400" i="1">
                          <a:solidFill>
                            <a:srgbClr val="9CA5A2"/>
                          </a:solidFill>
                          <a:latin typeface="Cambria Math" panose="02040503050406030204" pitchFamily="18" charset="0"/>
                        </a:rPr>
                        <m:t>=</m:t>
                      </m:r>
                      <m:f>
                        <m:fPr>
                          <m:ctrlPr>
                            <a:rPr lang="en-US" sz="2400" i="1">
                              <a:solidFill>
                                <a:srgbClr val="9CA5A2"/>
                              </a:solidFill>
                              <a:latin typeface="Cambria Math" panose="02040503050406030204" pitchFamily="18" charset="0"/>
                            </a:rPr>
                          </m:ctrlPr>
                        </m:fPr>
                        <m:num>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𝑦</m:t>
                              </m:r>
                            </m:e>
                            <m:sub>
                              <m:r>
                                <a:rPr lang="en-US" sz="2400" i="1">
                                  <a:solidFill>
                                    <a:srgbClr val="9CA5A2"/>
                                  </a:solidFill>
                                  <a:latin typeface="Cambria Math" panose="02040503050406030204" pitchFamily="18" charset="0"/>
                                </a:rPr>
                                <m:t>𝑖</m:t>
                              </m:r>
                            </m:sub>
                          </m:sSub>
                        </m:num>
                        <m:den>
                          <m:r>
                            <a:rPr lang="en-US" sz="2400" i="1">
                              <a:solidFill>
                                <a:srgbClr val="9CA5A2"/>
                              </a:solidFill>
                              <a:latin typeface="Cambria Math" panose="02040503050406030204" pitchFamily="18" charset="0"/>
                            </a:rPr>
                            <m:t>1+</m:t>
                          </m:r>
                          <m:func>
                            <m:funcPr>
                              <m:ctrlPr>
                                <a:rPr lang="en-US" sz="2400" i="1">
                                  <a:solidFill>
                                    <a:srgbClr val="9CA5A2"/>
                                  </a:solidFill>
                                  <a:latin typeface="Cambria Math" panose="02040503050406030204" pitchFamily="18" charset="0"/>
                                </a:rPr>
                              </m:ctrlPr>
                            </m:funcPr>
                            <m:fName>
                              <m:r>
                                <m:rPr>
                                  <m:sty m:val="p"/>
                                </m:rPr>
                                <a:rPr lang="en-US" sz="2400">
                                  <a:solidFill>
                                    <a:srgbClr val="9CA5A2"/>
                                  </a:solidFill>
                                  <a:latin typeface="Cambria Math" panose="02040503050406030204" pitchFamily="18" charset="0"/>
                                </a:rPr>
                                <m:t>exp</m:t>
                              </m:r>
                            </m:fName>
                            <m:e>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𝑦</m:t>
                                      </m:r>
                                    </m:e>
                                    <m:sub>
                                      <m:r>
                                        <a:rPr lang="en-US" sz="2400" i="1">
                                          <a:solidFill>
                                            <a:srgbClr val="9CA5A2"/>
                                          </a:solidFill>
                                          <a:latin typeface="Cambria Math" panose="02040503050406030204" pitchFamily="18" charset="0"/>
                                        </a:rPr>
                                        <m:t>𝑖</m:t>
                                      </m:r>
                                    </m:sub>
                                  </m:sSub>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𝑎</m:t>
                                      </m:r>
                                    </m:e>
                                    <m:sub>
                                      <m:r>
                                        <a:rPr lang="en-US" sz="2400" i="1">
                                          <a:solidFill>
                                            <a:srgbClr val="9CA5A2"/>
                                          </a:solidFill>
                                          <a:latin typeface="Cambria Math" panose="02040503050406030204" pitchFamily="18" charset="0"/>
                                        </a:rPr>
                                        <m:t>𝑀</m:t>
                                      </m:r>
                                      <m:r>
                                        <a:rPr lang="en-US" sz="2400" i="1">
                                          <a:solidFill>
                                            <a:srgbClr val="9CA5A2"/>
                                          </a:solidFill>
                                          <a:latin typeface="Cambria Math" panose="02040503050406030204" pitchFamily="18" charset="0"/>
                                        </a:rPr>
                                        <m:t>−1</m:t>
                                      </m:r>
                                    </m:sub>
                                  </m:sSub>
                                  <m:d>
                                    <m:dPr>
                                      <m:ctrlPr>
                                        <a:rPr lang="en-US" sz="2400" i="1">
                                          <a:solidFill>
                                            <a:srgbClr val="9CA5A2"/>
                                          </a:solidFill>
                                          <a:latin typeface="Cambria Math" panose="02040503050406030204" pitchFamily="18" charset="0"/>
                                        </a:rPr>
                                      </m:ctrlPr>
                                    </m:dPr>
                                    <m:e>
                                      <m:sSub>
                                        <m:sSubPr>
                                          <m:ctrlPr>
                                            <a:rPr lang="en-US" sz="2400" i="1">
                                              <a:solidFill>
                                                <a:srgbClr val="9CA5A2"/>
                                              </a:solidFill>
                                              <a:latin typeface="Cambria Math" panose="02040503050406030204" pitchFamily="18" charset="0"/>
                                            </a:rPr>
                                          </m:ctrlPr>
                                        </m:sSubPr>
                                        <m:e>
                                          <m:r>
                                            <a:rPr lang="en-US" sz="2400" i="1">
                                              <a:solidFill>
                                                <a:srgbClr val="9CA5A2"/>
                                              </a:solidFill>
                                              <a:latin typeface="Cambria Math" panose="02040503050406030204" pitchFamily="18" charset="0"/>
                                            </a:rPr>
                                            <m:t>𝑥</m:t>
                                          </m:r>
                                        </m:e>
                                        <m:sub>
                                          <m:r>
                                            <a:rPr lang="en-US" sz="2400" i="1">
                                              <a:solidFill>
                                                <a:srgbClr val="9CA5A2"/>
                                              </a:solidFill>
                                              <a:latin typeface="Cambria Math" panose="02040503050406030204" pitchFamily="18" charset="0"/>
                                            </a:rPr>
                                            <m:t>𝑖</m:t>
                                          </m:r>
                                        </m:sub>
                                      </m:sSub>
                                    </m:e>
                                  </m:d>
                                </m:e>
                              </m:d>
                            </m:e>
                          </m:func>
                        </m:den>
                      </m:f>
                    </m:oMath>
                  </m:oMathPara>
                </a14:m>
                <a:endParaRPr lang="en-US" sz="2400" dirty="0">
                  <a:solidFill>
                    <a:srgbClr val="9CA5A2"/>
                  </a:solidFill>
                </a:endParaRPr>
              </a:p>
              <a:p>
                <a:pPr>
                  <a:spcAft>
                    <a:spcPts val="1800"/>
                  </a:spcAft>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f>
                                    <m:fPr>
                                      <m:ctrlPr>
                                        <a:rPr lang="en-US" sz="2400" i="1">
                                          <a:solidFill>
                                            <a:srgbClr val="4D4D4D"/>
                                          </a:solidFill>
                                          <a:latin typeface="Cambria Math" panose="02040503050406030204" pitchFamily="18" charset="0"/>
                                        </a:rPr>
                                      </m:ctrlPr>
                                    </m:fPr>
                                    <m:nu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num>
                                    <m:den>
                                      <m:r>
                                        <a:rPr lang="en-US" sz="2400" i="1">
                                          <a:solidFill>
                                            <a:srgbClr val="4D4D4D"/>
                                          </a:solidFill>
                                          <a:latin typeface="Cambria Math" panose="02040503050406030204" pitchFamily="18" charset="0"/>
                                        </a:rPr>
                                        <m:t>1+</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exp</m:t>
                                          </m:r>
                                        </m:fName>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func>
                                    </m:den>
                                  </m:f>
                                </m:e>
                              </m:d>
                            </m:e>
                            <m:sup>
                              <m:r>
                                <a:rPr lang="en-US" sz="2400" i="1">
                                  <a:solidFill>
                                    <a:srgbClr val="4D4D4D"/>
                                  </a:solidFill>
                                  <a:latin typeface="Cambria Math" panose="02040503050406030204" pitchFamily="18" charset="0"/>
                                </a:rPr>
                                <m:t>2</m:t>
                              </m:r>
                            </m:sup>
                          </m:sSup>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en-US" sz="2400" dirty="0">
                  <a:solidFill>
                    <a:srgbClr val="4D4D4D"/>
                  </a:solidFill>
                </a:endParaRPr>
              </a:p>
              <a:p>
                <a:pPr>
                  <a:spcAft>
                    <a:spcPts val="1800"/>
                  </a:spcAft>
                </a:pPr>
                <a:endParaRPr lang="en-US" sz="2400" dirty="0"/>
              </a:p>
              <a:p>
                <a:pPr>
                  <a:spcAft>
                    <a:spcPts val="1800"/>
                  </a:spcAft>
                </a:pPr>
                <a:endParaRPr lang="en-US" sz="2400" dirty="0"/>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96205971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Gradient Boosting for Logistic Loss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f>
                        <m:fPr>
                          <m:ctrlPr>
                            <a:rPr lang="en-US" sz="2400" i="1" smtClean="0">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𝑁</m:t>
                          </m:r>
                        </m:den>
                      </m:f>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𝑁</m:t>
                          </m:r>
                        </m:sup>
                        <m:e>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f>
                                    <m:fPr>
                                      <m:ctrlPr>
                                        <a:rPr lang="en-US" sz="2400" i="1">
                                          <a:solidFill>
                                            <a:srgbClr val="4D4D4D"/>
                                          </a:solidFill>
                                          <a:latin typeface="Cambria Math" panose="02040503050406030204" pitchFamily="18" charset="0"/>
                                        </a:rPr>
                                      </m:ctrlPr>
                                    </m:fPr>
                                    <m:nu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num>
                                    <m:den>
                                      <m:r>
                                        <a:rPr lang="en-US" sz="2400" i="1">
                                          <a:solidFill>
                                            <a:srgbClr val="4D4D4D"/>
                                          </a:solidFill>
                                          <a:latin typeface="Cambria Math" panose="02040503050406030204" pitchFamily="18" charset="0"/>
                                        </a:rPr>
                                        <m:t>1+</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exp</m:t>
                                          </m:r>
                                        </m:fName>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func>
                                    </m:den>
                                  </m:f>
                                </m:e>
                              </m:d>
                            </m:e>
                            <m:sup>
                              <m:r>
                                <a:rPr lang="en-US" sz="2400" i="1">
                                  <a:solidFill>
                                    <a:srgbClr val="4D4D4D"/>
                                  </a:solidFill>
                                  <a:latin typeface="Cambria Math" panose="02040503050406030204" pitchFamily="18" charset="0"/>
                                </a:rPr>
                                <m:t>2</m:t>
                              </m:r>
                            </m:sup>
                          </m:sSup>
                        </m:e>
                      </m:nary>
                      <m:r>
                        <a:rPr lang="en-US" sz="2400" i="1">
                          <a:solidFill>
                            <a:srgbClr val="4D4D4D"/>
                          </a:solidFill>
                          <a:latin typeface="Cambria Math" panose="02040503050406030204" pitchFamily="18" charset="0"/>
                        </a:rPr>
                        <m:t>→</m:t>
                      </m:r>
                      <m:func>
                        <m:funcPr>
                          <m:ctrlPr>
                            <a:rPr lang="en-US" sz="2400" i="1">
                              <a:solidFill>
                                <a:srgbClr val="4D4D4D"/>
                              </a:solidFill>
                              <a:latin typeface="Cambria Math" panose="02040503050406030204" pitchFamily="18" charset="0"/>
                            </a:rPr>
                          </m:ctrlPr>
                        </m:funcPr>
                        <m:fName>
                          <m:limLow>
                            <m:limLowPr>
                              <m:ctrlPr>
                                <a:rPr lang="en-US" sz="2400" i="1">
                                  <a:solidFill>
                                    <a:srgbClr val="4D4D4D"/>
                                  </a:solidFill>
                                  <a:latin typeface="Cambria Math" panose="02040503050406030204" pitchFamily="18" charset="0"/>
                                </a:rPr>
                              </m:ctrlPr>
                            </m:limLowPr>
                            <m:e>
                              <m:r>
                                <m:rPr>
                                  <m:sty m:val="p"/>
                                </m:rPr>
                                <a:rPr lang="en-US" sz="2400">
                                  <a:solidFill>
                                    <a:srgbClr val="4D4D4D"/>
                                  </a:solidFill>
                                  <a:latin typeface="Cambria Math" panose="02040503050406030204" pitchFamily="18" charset="0"/>
                                </a:rPr>
                                <m:t>min</m:t>
                              </m:r>
                            </m:e>
                            <m:li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i="1">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lim>
                          </m:limLow>
                        </m:fName>
                        <m:e/>
                      </m:func>
                    </m:oMath>
                  </m:oMathPara>
                </a14:m>
                <a:endParaRPr lang="en-US" sz="2400" dirty="0">
                  <a:solidFill>
                    <a:srgbClr val="4D4D4D"/>
                  </a:solidFill>
                </a:endParaRPr>
              </a:p>
              <a:p>
                <a:pPr>
                  <a:spcAft>
                    <a:spcPts val="1800"/>
                  </a:spcAft>
                  <a:buClr>
                    <a:srgbClr val="9CA5A2"/>
                  </a:buCl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Large positive margin</a:t>
                </a:r>
                <a:r>
                  <a:rPr lang="ru-RU" sz="2400" dirty="0">
                    <a:solidFill>
                      <a:srgbClr val="4D4D4D"/>
                    </a:solidFill>
                  </a:rPr>
                  <a:t>: </a:t>
                </a:r>
                <a14:m>
                  <m:oMath xmlns:m="http://schemas.openxmlformats.org/officeDocument/2006/math">
                    <m:f>
                      <m:fPr>
                        <m:ctrlPr>
                          <a:rPr lang="en-US" sz="2400" i="1">
                            <a:solidFill>
                              <a:srgbClr val="4D4D4D"/>
                            </a:solidFill>
                            <a:latin typeface="Cambria Math" panose="02040503050406030204" pitchFamily="18" charset="0"/>
                          </a:rPr>
                        </m:ctrlPr>
                      </m:fPr>
                      <m:nu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num>
                      <m:den>
                        <m:r>
                          <a:rPr lang="en-US" sz="2400" i="1">
                            <a:solidFill>
                              <a:srgbClr val="4D4D4D"/>
                            </a:solidFill>
                            <a:latin typeface="Cambria Math" panose="02040503050406030204" pitchFamily="18" charset="0"/>
                          </a:rPr>
                          <m:t>1+</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exp</m:t>
                            </m:r>
                          </m:fName>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func>
                      </m:den>
                    </m:f>
                    <m:r>
                      <a:rPr lang="en-US" sz="2400" i="1">
                        <a:solidFill>
                          <a:srgbClr val="4D4D4D"/>
                        </a:solidFill>
                        <a:latin typeface="Cambria Math" panose="02040503050406030204" pitchFamily="18" charset="0"/>
                      </a:rPr>
                      <m:t>≈0</m:t>
                    </m:r>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Large negative margin</a:t>
                </a:r>
                <a:r>
                  <a:rPr lang="ru-RU" sz="2400" dirty="0">
                    <a:solidFill>
                      <a:srgbClr val="4D4D4D"/>
                    </a:solidFill>
                  </a:rPr>
                  <a:t>:</a:t>
                </a:r>
                <a14:m>
                  <m:oMath xmlns:m="http://schemas.openxmlformats.org/officeDocument/2006/math">
                    <m:r>
                      <a:rPr lang="ru-RU" sz="2400">
                        <a:solidFill>
                          <a:srgbClr val="4D4D4D"/>
                        </a:solidFill>
                        <a:latin typeface="Cambria Math" panose="02040503050406030204" pitchFamily="18" charset="0"/>
                      </a:rPr>
                      <m:t> </m:t>
                    </m:r>
                    <m:f>
                      <m:fPr>
                        <m:ctrlPr>
                          <a:rPr lang="en-US" sz="2400" i="1">
                            <a:solidFill>
                              <a:srgbClr val="4D4D4D"/>
                            </a:solidFill>
                            <a:latin typeface="Cambria Math" panose="02040503050406030204" pitchFamily="18" charset="0"/>
                          </a:rPr>
                        </m:ctrlPr>
                      </m:fPr>
                      <m:num>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num>
                      <m:den>
                        <m:r>
                          <a:rPr lang="en-US" sz="2400" i="1">
                            <a:solidFill>
                              <a:srgbClr val="4D4D4D"/>
                            </a:solidFill>
                            <a:latin typeface="Cambria Math" panose="02040503050406030204" pitchFamily="18" charset="0"/>
                          </a:rPr>
                          <m:t>1+</m:t>
                        </m:r>
                        <m:func>
                          <m:funcPr>
                            <m:ctrlPr>
                              <a:rPr lang="en-US" sz="2400" i="1">
                                <a:solidFill>
                                  <a:srgbClr val="4D4D4D"/>
                                </a:solidFill>
                                <a:latin typeface="Cambria Math" panose="02040503050406030204" pitchFamily="18" charset="0"/>
                              </a:rPr>
                            </m:ctrlPr>
                          </m:funcPr>
                          <m:fName>
                            <m:r>
                              <m:rPr>
                                <m:sty m:val="p"/>
                              </m:rPr>
                              <a:rPr lang="en-US" sz="2400">
                                <a:solidFill>
                                  <a:srgbClr val="4D4D4D"/>
                                </a:solidFill>
                                <a:latin typeface="Cambria Math" panose="02040503050406030204" pitchFamily="18" charset="0"/>
                              </a:rPr>
                              <m:t>exp</m:t>
                            </m:r>
                          </m:fName>
                          <m:e>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i="1">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e>
                            </m:d>
                          </m:e>
                        </m:func>
                      </m:den>
                    </m:f>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ea typeface="Cambria Math" panose="02040503050406030204" pitchFamily="18" charset="0"/>
                      </a:rPr>
                      <m:t>±</m:t>
                    </m:r>
                    <m:r>
                      <a:rPr lang="ru-RU" sz="2400" i="1">
                        <a:solidFill>
                          <a:srgbClr val="4D4D4D"/>
                        </a:solidFill>
                        <a:latin typeface="Cambria Math" panose="02040503050406030204" pitchFamily="18" charset="0"/>
                        <a:ea typeface="Cambria Math" panose="02040503050406030204" pitchFamily="18" charset="0"/>
                      </a:rPr>
                      <m:t>1</m:t>
                    </m:r>
                  </m:oMath>
                </a14:m>
                <a:endParaRPr lang="en-US"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288982386"/>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To incorporate properties of a specific loss function, we can compute its gradient in the current predicted values of the ensemble</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will train a base model to fit the gradients with minus sign</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p:spTree>
    <p:extLst>
      <p:ext uri="{BB962C8B-B14F-4D97-AF65-F5344CB8AC3E}">
        <p14:creationId xmlns:p14="http://schemas.microsoft.com/office/powerpoint/2010/main" val="2286109971"/>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Hyperparameters and Regularization</a:t>
            </a:r>
            <a:br>
              <a:rPr lang="ru-RU" sz="3200" b="1" dirty="0">
                <a:solidFill>
                  <a:srgbClr val="A26D6A"/>
                </a:solidFill>
              </a:rPr>
            </a:br>
            <a:r>
              <a:rPr lang="en-US" sz="3200" b="1" dirty="0">
                <a:solidFill>
                  <a:srgbClr val="A26D6A"/>
                </a:solidFill>
              </a:rPr>
              <a:t>for Boosting</a:t>
            </a:r>
            <a:endParaRPr lang="ru-RU" sz="3200" b="1" dirty="0">
              <a:solidFill>
                <a:srgbClr val="A26D6A"/>
              </a:solidFill>
            </a:endParaRPr>
          </a:p>
        </p:txBody>
      </p:sp>
    </p:spTree>
    <p:extLst>
      <p:ext uri="{BB962C8B-B14F-4D97-AF65-F5344CB8AC3E}">
        <p14:creationId xmlns:p14="http://schemas.microsoft.com/office/powerpoint/2010/main" val="184673146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6" descr="A screenshot of a cell phone&#10;&#10;Description automatically generated">
            <a:extLst>
              <a:ext uri="{FF2B5EF4-FFF2-40B4-BE49-F238E27FC236}">
                <a16:creationId xmlns:a16="http://schemas.microsoft.com/office/drawing/2014/main" id="{7126AB2C-9B16-6549-BB51-88657404F304}"/>
              </a:ext>
            </a:extLst>
          </p:cNvPr>
          <p:cNvPicPr>
            <a:picLocks noChangeAspect="1"/>
          </p:cNvPicPr>
          <p:nvPr/>
        </p:nvPicPr>
        <p:blipFill rotWithShape="1">
          <a:blip r:embed="rId4">
            <a:extLst>
              <a:ext uri="{28A0092B-C50C-407E-A947-70E740481C1C}">
                <a14:useLocalDpi xmlns:a14="http://schemas.microsoft.com/office/drawing/2010/main" val="0"/>
              </a:ext>
            </a:extLst>
          </a:blip>
          <a:srcRect r="12059"/>
          <a:stretch/>
        </p:blipFill>
        <p:spPr>
          <a:xfrm>
            <a:off x="3851920" y="945232"/>
            <a:ext cx="5184130" cy="4716016"/>
          </a:xfrm>
          <a:prstGeom prst="rect">
            <a:avLst/>
          </a:prstGeom>
        </p:spPr>
      </p:pic>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17" name="Picture 16" descr="A close up of a logo&#10;&#10;Description automatically generated">
            <a:extLst>
              <a:ext uri="{FF2B5EF4-FFF2-40B4-BE49-F238E27FC236}">
                <a16:creationId xmlns:a16="http://schemas.microsoft.com/office/drawing/2014/main" id="{71306B3B-0B72-5B46-8B6D-35624D911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1047508"/>
            <a:ext cx="4716016" cy="4716016"/>
          </a:xfrm>
          <a:prstGeom prst="rect">
            <a:avLst/>
          </a:prstGeom>
        </p:spPr>
      </p:pic>
      <p:sp>
        <p:nvSpPr>
          <p:cNvPr id="28" name="Rounded Rectangle 27">
            <a:extLst>
              <a:ext uri="{FF2B5EF4-FFF2-40B4-BE49-F238E27FC236}">
                <a16:creationId xmlns:a16="http://schemas.microsoft.com/office/drawing/2014/main" id="{CBB7776F-7722-D445-BAD3-3A9D9C9C3F76}"/>
              </a:ext>
            </a:extLst>
          </p:cNvPr>
          <p:cNvSpPr/>
          <p:nvPr/>
        </p:nvSpPr>
        <p:spPr>
          <a:xfrm>
            <a:off x="6130340" y="2613428"/>
            <a:ext cx="1440160" cy="792088"/>
          </a:xfrm>
          <a:prstGeom prst="roundRect">
            <a:avLst/>
          </a:prstGeom>
          <a:noFill/>
          <a:ln w="57150">
            <a:solidFill>
              <a:srgbClr val="D74B5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30" name="Straight Connector 29">
            <a:extLst>
              <a:ext uri="{FF2B5EF4-FFF2-40B4-BE49-F238E27FC236}">
                <a16:creationId xmlns:a16="http://schemas.microsoft.com/office/drawing/2014/main" id="{87296B0A-061C-CC41-9C5C-C5825D7C65C3}"/>
              </a:ext>
            </a:extLst>
          </p:cNvPr>
          <p:cNvCxnSpPr/>
          <p:nvPr/>
        </p:nvCxnSpPr>
        <p:spPr>
          <a:xfrm>
            <a:off x="612000" y="3645024"/>
            <a:ext cx="4199648"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1990CF-5B88-FE41-84C6-0E7EDBD53973}"/>
              </a:ext>
            </a:extLst>
          </p:cNvPr>
          <p:cNvCxnSpPr>
            <a:cxnSpLocks/>
          </p:cNvCxnSpPr>
          <p:nvPr/>
        </p:nvCxnSpPr>
        <p:spPr>
          <a:xfrm>
            <a:off x="3491880" y="1340768"/>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2A58EA-2371-2A44-B462-57A2A6E79D97}"/>
              </a:ext>
            </a:extLst>
          </p:cNvPr>
          <p:cNvCxnSpPr>
            <a:cxnSpLocks/>
          </p:cNvCxnSpPr>
          <p:nvPr/>
        </p:nvCxnSpPr>
        <p:spPr>
          <a:xfrm>
            <a:off x="612000" y="3140968"/>
            <a:ext cx="2879880"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74744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Gradient Boosting</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pPr>
                <a:r>
                  <a:rPr lang="en-US" sz="2400" dirty="0">
                    <a:solidFill>
                      <a:srgbClr val="4D4D4D"/>
                    </a:solidFill>
                  </a:rPr>
                  <a:t>Training</a:t>
                </a:r>
                <a:r>
                  <a:rPr lang="ru-RU" sz="2400" dirty="0">
                    <a:solidFill>
                      <a:srgbClr val="4D4D4D"/>
                    </a:solidFill>
                  </a:rPr>
                  <a:t> </a:t>
                </a:r>
                <a14:m>
                  <m:oMath xmlns:m="http://schemas.openxmlformats.org/officeDocument/2006/math">
                    <m:r>
                      <m:rPr>
                        <m:sty m:val="p"/>
                      </m:rPr>
                      <a:rPr lang="en-US" sz="2400" b="0" i="0" smtClean="0">
                        <a:solidFill>
                          <a:srgbClr val="4D4D4D"/>
                        </a:solidFill>
                        <a:latin typeface="Cambria Math" panose="02040503050406030204" pitchFamily="18" charset="0"/>
                      </a:rPr>
                      <m:t>Mth</m:t>
                    </m:r>
                  </m:oMath>
                </a14:m>
                <a:r>
                  <a:rPr lang="ru-RU" sz="2400" dirty="0">
                    <a:solidFill>
                      <a:srgbClr val="4D4D4D"/>
                    </a:solidFill>
                  </a:rPr>
                  <a:t> </a:t>
                </a:r>
                <a:r>
                  <a:rPr lang="en-US" sz="2400" dirty="0">
                    <a:solidFill>
                      <a:srgbClr val="4D4D4D"/>
                    </a:solidFill>
                  </a:rPr>
                  <a:t>model</a:t>
                </a:r>
                <a:r>
                  <a:rPr lang="ru-RU" sz="2400" dirty="0">
                    <a:solidFill>
                      <a:srgbClr val="4D4D4D"/>
                    </a:solidFill>
                  </a:rPr>
                  <a:t>:</a:t>
                </a:r>
                <a:endParaRPr lang="en-US" sz="2400" dirty="0">
                  <a:solidFill>
                    <a:srgbClr val="4D4D4D"/>
                  </a:solidFill>
                </a:endParaRPr>
              </a:p>
              <a:p>
                <a:pPr>
                  <a:spcAft>
                    <a:spcPts val="1800"/>
                  </a:spcAft>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𝑁</m:t>
                          </m:r>
                        </m:den>
                      </m:f>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𝑁</m:t>
                          </m:r>
                        </m:sup>
                        <m:e>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Sup>
                                    <m:sSubSupPr>
                                      <m:ctrlPr>
                                        <a:rPr lang="en-US" sz="2400" i="1">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e>
                              </m:d>
                            </m:e>
                            <m:sup>
                              <m:r>
                                <a:rPr lang="en-US" sz="2400" b="0" i="1" smtClean="0">
                                  <a:solidFill>
                                    <a:srgbClr val="4D4D4D"/>
                                  </a:solidFill>
                                  <a:latin typeface="Cambria Math" panose="02040503050406030204" pitchFamily="18" charset="0"/>
                                </a:rPr>
                                <m:t>2</m:t>
                              </m:r>
                            </m:sup>
                          </m:sSup>
                        </m:e>
                      </m:nary>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min</m:t>
                              </m:r>
                            </m:e>
                            <m:lim>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lim>
                          </m:limLow>
                        </m:fName>
                        <m:e/>
                      </m:func>
                    </m:oMath>
                  </m:oMathPara>
                </a14:m>
                <a:endParaRPr lang="ru-RU" sz="2400" dirty="0">
                  <a:solidFill>
                    <a:srgbClr val="4D4D4D"/>
                  </a:solidFill>
                </a:endParaRPr>
              </a:p>
              <a:p>
                <a:pPr>
                  <a:spcAft>
                    <a:spcPts val="1800"/>
                  </a:spcAft>
                </a:pPr>
                <a:endParaRPr lang="en-US" sz="2400" i="1" dirty="0">
                  <a:solidFill>
                    <a:srgbClr val="4D4D4D"/>
                  </a:solidFill>
                  <a:latin typeface="Cambria Math" panose="02040503050406030204" pitchFamily="18" charset="0"/>
                </a:endParaRPr>
              </a:p>
              <a:p>
                <a:pPr>
                  <a:spcAft>
                    <a:spcPts val="1800"/>
                  </a:spcAft>
                </a:pPr>
                <a14:m>
                  <m:oMath xmlns:m="http://schemas.openxmlformats.org/officeDocument/2006/math">
                    <m:sSubSup>
                      <m:sSubSupPr>
                        <m:ctrlPr>
                          <a:rPr lang="en-US" sz="2400" i="1">
                            <a:solidFill>
                              <a:srgbClr val="4D4D4D"/>
                            </a:solidFill>
                            <a:latin typeface="Cambria Math" panose="02040503050406030204" pitchFamily="18" charset="0"/>
                          </a:rPr>
                        </m:ctrlPr>
                      </m:sSubSupPr>
                      <m:e>
                        <m:r>
                          <a:rPr lang="en-US" sz="2400" i="1">
                            <a:solidFill>
                              <a:srgbClr val="4D4D4D"/>
                            </a:solidFill>
                            <a:latin typeface="Cambria Math" panose="02040503050406030204" pitchFamily="18" charset="0"/>
                          </a:rPr>
                          <m:t>𝑠</m:t>
                        </m:r>
                      </m:e>
                      <m:sub>
                        <m:r>
                          <a:rPr lang="en-US" sz="2400" i="1">
                            <a:solidFill>
                              <a:srgbClr val="4D4D4D"/>
                            </a:solidFill>
                            <a:latin typeface="Cambria Math" panose="02040503050406030204" pitchFamily="18" charset="0"/>
                          </a:rPr>
                          <m:t>𝑖</m:t>
                        </m:r>
                      </m:sub>
                      <m:sup>
                        <m:r>
                          <a:rPr lang="en-US" sz="2400" i="1">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m:t>
                        </m:r>
                      </m:sup>
                    </m:sSubSup>
                    <m:r>
                      <a:rPr lang="en-US" sz="2400" i="1">
                        <a:solidFill>
                          <a:srgbClr val="4D4D4D"/>
                        </a:solidFill>
                        <a:latin typeface="Cambria Math" panose="02040503050406030204" pitchFamily="18" charset="0"/>
                      </a:rPr>
                      <m:t>=</m:t>
                    </m:r>
                    <m:r>
                      <a:rPr lang="ru-RU"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d>
                          <m:dPr>
                            <m:begChr m:val=""/>
                            <m:endChr m:val="|"/>
                            <m:ctrlPr>
                              <a:rPr lang="en-US" sz="2400" b="0" i="1" smtClean="0">
                                <a:solidFill>
                                  <a:srgbClr val="4D4D4D"/>
                                </a:solidFill>
                                <a:latin typeface="Cambria Math" panose="02040503050406030204" pitchFamily="18" charset="0"/>
                              </a:rPr>
                            </m:ctrlPr>
                          </m:dPr>
                          <m:e>
                            <m:f>
                              <m:fPr>
                                <m:ctrlPr>
                                  <a:rPr lang="en-GB" sz="2400" i="1">
                                    <a:solidFill>
                                      <a:srgbClr val="4D4D4D"/>
                                    </a:solidFill>
                                    <a:latin typeface="Cambria Math" panose="02040503050406030204" pitchFamily="18" charset="0"/>
                                  </a:rPr>
                                </m:ctrlPr>
                              </m:fPr>
                              <m:num>
                                <m:r>
                                  <a:rPr lang="en-GB" sz="2400" i="1">
                                    <a:solidFill>
                                      <a:srgbClr val="4D4D4D"/>
                                    </a:solidFill>
                                    <a:latin typeface="Cambria Math" panose="02040503050406030204" pitchFamily="18" charset="0"/>
                                  </a:rPr>
                                  <m:t>𝜕</m:t>
                                </m:r>
                              </m:num>
                              <m:den>
                                <m:r>
                                  <a:rPr lang="en-GB"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𝑧</m:t>
                                </m:r>
                              </m:den>
                            </m:f>
                            <m:r>
                              <a:rPr lang="en-US" sz="2400" b="0" i="1" smtClean="0">
                                <a:solidFill>
                                  <a:srgbClr val="4D4D4D"/>
                                </a:solidFill>
                                <a:latin typeface="Cambria Math" panose="02040503050406030204" pitchFamily="18" charset="0"/>
                              </a:rPr>
                              <m:t>𝑙</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𝑧</m:t>
                                </m:r>
                              </m:e>
                            </m:d>
                          </m:e>
                        </m:d>
                      </m:e>
                      <m:sub>
                        <m:r>
                          <a:rPr lang="en-US" sz="2400" b="0" i="1" smtClean="0">
                            <a:solidFill>
                              <a:srgbClr val="4D4D4D"/>
                            </a:solidFill>
                            <a:latin typeface="Cambria Math" panose="02040503050406030204" pitchFamily="18" charset="0"/>
                          </a:rPr>
                          <m:t>𝑧</m:t>
                        </m:r>
                        <m:r>
                          <a:rPr lang="en-US" sz="2400" b="0" i="1" smtClean="0">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sub>
                    </m:sSub>
                  </m:oMath>
                </a14:m>
                <a:r>
                  <a:rPr lang="ru-RU" sz="2400" dirty="0">
                    <a:solidFill>
                      <a:srgbClr val="4D4D4D"/>
                    </a:solidFill>
                  </a:rPr>
                  <a:t>— </a:t>
                </a:r>
                <a:r>
                  <a:rPr lang="en-US" sz="2400" dirty="0">
                    <a:solidFill>
                      <a:srgbClr val="4D4D4D"/>
                    </a:solidFill>
                  </a:rPr>
                  <a:t>residuals</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194" t="-153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68615215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Tree Depth</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Gradient Boosting reduces the bias of base models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Variance may increase</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Hence, it is worth using simple algorithms, e.g. trees with small depth</a:t>
            </a:r>
          </a:p>
          <a:p>
            <a:pPr marL="800100" lvl="1" indent="-342900">
              <a:spcAft>
                <a:spcPts val="1800"/>
              </a:spcAft>
              <a:buClr>
                <a:srgbClr val="9CA5A2"/>
              </a:buClr>
              <a:buFont typeface="Myriad Pro" pitchFamily="34" charset="0"/>
              <a:buChar char="–"/>
            </a:pPr>
            <a:r>
              <a:rPr lang="en-US" sz="2400" dirty="0">
                <a:solidFill>
                  <a:srgbClr val="4D4D4D"/>
                </a:solidFill>
              </a:rPr>
              <a:t>Fix the depth</a:t>
            </a:r>
          </a:p>
          <a:p>
            <a:pPr marL="800100" lvl="1" indent="-342900">
              <a:spcAft>
                <a:spcPts val="1800"/>
              </a:spcAft>
              <a:buClr>
                <a:srgbClr val="9CA5A2"/>
              </a:buClr>
              <a:buFont typeface="Myriad Pro" pitchFamily="34" charset="0"/>
              <a:buChar char="–"/>
            </a:pPr>
            <a:r>
              <a:rPr lang="en-US" sz="2400" dirty="0">
                <a:solidFill>
                  <a:srgbClr val="4D4D4D"/>
                </a:solidFill>
              </a:rPr>
              <a:t>Fix maximal number of leaves</a:t>
            </a:r>
          </a:p>
        </p:txBody>
      </p:sp>
    </p:spTree>
    <p:extLst>
      <p:ext uri="{BB962C8B-B14F-4D97-AF65-F5344CB8AC3E}">
        <p14:creationId xmlns:p14="http://schemas.microsoft.com/office/powerpoint/2010/main" val="424169981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Problems of Boosting Algorithm</a:t>
            </a:r>
            <a:endParaRPr lang="ru-RU" sz="3200" b="1" dirty="0">
              <a:solidFill>
                <a:srgbClr val="A26D6A"/>
              </a:solidFill>
              <a:cs typeface="Times New Roman" pitchFamily="18" charset="0"/>
            </a:endParaRPr>
          </a:p>
        </p:txBody>
      </p:sp>
      <p:sp>
        <p:nvSpPr>
          <p:cNvPr id="6" name="Прямоугольник 5"/>
          <p:cNvSpPr/>
          <p:nvPr/>
        </p:nvSpPr>
        <p:spPr>
          <a:xfrm>
            <a:off x="395288" y="1124744"/>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Residuals show the desired direction on the whole training dataset</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Base models are supposed to be simple and may not be powerful enough to fit the residuals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p:spTree>
    <p:extLst>
      <p:ext uri="{BB962C8B-B14F-4D97-AF65-F5344CB8AC3E}">
        <p14:creationId xmlns:p14="http://schemas.microsoft.com/office/powerpoint/2010/main" val="371541181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Problems of Boosting Algorithm</a:t>
            </a:r>
            <a:endParaRPr lang="ru-RU" sz="3200" b="1" dirty="0">
              <a:solidFill>
                <a:srgbClr val="A26D6A"/>
              </a:solidFill>
              <a:cs typeface="Times New Roman" pitchFamily="18" charset="0"/>
            </a:endParaRPr>
          </a:p>
        </p:txBody>
      </p:sp>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Residuals show the desired direction on the whole training dataset</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Base models are supposed to be simple and may not be powerful enough to fit the residuals</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b="1" dirty="0">
                <a:solidFill>
                  <a:srgbClr val="4D4D4D"/>
                </a:solidFill>
              </a:rPr>
              <a:t>Solution: </a:t>
            </a:r>
            <a:r>
              <a:rPr lang="en-US" sz="2400" dirty="0">
                <a:solidFill>
                  <a:srgbClr val="4D4D4D"/>
                </a:solidFill>
              </a:rPr>
              <a:t>add trees to the composition with the small weight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p:spTree>
    <p:extLst>
      <p:ext uri="{BB962C8B-B14F-4D97-AF65-F5344CB8AC3E}">
        <p14:creationId xmlns:p14="http://schemas.microsoft.com/office/powerpoint/2010/main" val="388933113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Step Size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𝑎</m:t>
                          </m:r>
                        </m:e>
                        <m:sub>
                          <m:r>
                            <a:rPr lang="en-US" sz="2400" b="0" i="1" smtClean="0">
                              <a:solidFill>
                                <a:srgbClr val="4D4D4D"/>
                              </a:solidFill>
                              <a:latin typeface="Cambria Math" panose="02040503050406030204" pitchFamily="18" charset="0"/>
                            </a:rPr>
                            <m:t>𝑀</m:t>
                          </m:r>
                          <m:r>
                            <a:rPr lang="en-US" sz="2400" i="1">
                              <a:solidFill>
                                <a:srgbClr val="4D4D4D"/>
                              </a:solidFill>
                              <a:latin typeface="Cambria Math" panose="02040503050406030204" pitchFamily="18" charset="0"/>
                            </a:rPr>
                            <m:t>−1</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r>
                        <a:rPr lang="en-US" sz="2400" b="0" i="1" smtClean="0">
                          <a:solidFill>
                            <a:srgbClr val="D74B55"/>
                          </a:solidFill>
                          <a:latin typeface="Cambria Math" panose="02040503050406030204" pitchFamily="18" charset="0"/>
                        </a:rPr>
                        <m:t>𝜂</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𝑏</m:t>
                          </m:r>
                        </m:e>
                        <m:sub>
                          <m:r>
                            <a:rPr lang="en-US" sz="2400" b="0" i="1" smtClean="0">
                              <a:solidFill>
                                <a:srgbClr val="4D4D4D"/>
                              </a:solidFill>
                              <a:latin typeface="Cambria Math" panose="02040503050406030204" pitchFamily="18" charset="0"/>
                            </a:rPr>
                            <m:t>𝑀</m:t>
                          </m:r>
                        </m:sub>
                      </m:s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𝑖</m:t>
                              </m:r>
                            </m:sub>
                          </m:sSub>
                        </m:e>
                      </m:d>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14:m>
                  <m:oMath xmlns:m="http://schemas.openxmlformats.org/officeDocument/2006/math">
                    <m:r>
                      <a:rPr lang="en-US" sz="2400" b="0" i="1" smtClean="0">
                        <a:solidFill>
                          <a:srgbClr val="4D4D4D"/>
                        </a:solidFill>
                        <a:latin typeface="Cambria Math" panose="02040503050406030204" pitchFamily="18" charset="0"/>
                      </a:rPr>
                      <m:t>𝜂</m:t>
                    </m:r>
                    <m:r>
                      <a:rPr lang="en-US" sz="2400" b="0" i="1" smtClean="0">
                        <a:solidFill>
                          <a:srgbClr val="4D4D4D"/>
                        </a:solidFill>
                        <a:latin typeface="Cambria Math" panose="02040503050406030204" pitchFamily="18" charset="0"/>
                      </a:rPr>
                      <m:t>∈</m:t>
                    </m:r>
                    <m:d>
                      <m:dPr>
                        <m:endChr m:val="]"/>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0, 1</m:t>
                        </m:r>
                      </m:e>
                    </m:d>
                  </m:oMath>
                </a14:m>
                <a:r>
                  <a:rPr lang="en-US" sz="2400" dirty="0">
                    <a:solidFill>
                      <a:srgbClr val="4D4D4D"/>
                    </a:solidFill>
                  </a:rPr>
                  <a:t> — step size</a:t>
                </a:r>
              </a:p>
              <a:p>
                <a:pPr marL="342900" indent="-342900">
                  <a:spcAft>
                    <a:spcPts val="1800"/>
                  </a:spcAft>
                  <a:buClr>
                    <a:srgbClr val="9CA5A2"/>
                  </a:buClr>
                  <a:buFont typeface="Arial" panose="020B0604020202020204" pitchFamily="34" charset="0"/>
                  <a:buChar char="•"/>
                </a:pPr>
                <a:r>
                  <a:rPr lang="en-US" sz="2400" dirty="0">
                    <a:solidFill>
                      <a:srgbClr val="4D4D4D"/>
                    </a:solidFill>
                  </a:rPr>
                  <a:t>One can think that it is a regularization of the composition</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reduce the influence of each model</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 smaller the step size is, the more trees are needed</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443953101"/>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Step Size</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en-US" sz="2400" dirty="0"/>
          </a:p>
        </p:txBody>
      </p:sp>
      <p:pic>
        <p:nvPicPr>
          <p:cNvPr id="4" name="Picture 3" descr="A close up of a logo&#10;&#10;Description automatically generated">
            <a:extLst>
              <a:ext uri="{FF2B5EF4-FFF2-40B4-BE49-F238E27FC236}">
                <a16:creationId xmlns:a16="http://schemas.microsoft.com/office/drawing/2014/main" id="{6C3515E7-6AF7-E348-80EF-283ABC84B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92287225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Feature Randomization</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353176"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 can train trees on random subspaces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Boosting reduces bias, therefore the final composition will be still good enough</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At the same time, it may reduce overfitting</a:t>
            </a:r>
          </a:p>
        </p:txBody>
      </p:sp>
    </p:spTree>
    <p:extLst>
      <p:ext uri="{BB962C8B-B14F-4D97-AF65-F5344CB8AC3E}">
        <p14:creationId xmlns:p14="http://schemas.microsoft.com/office/powerpoint/2010/main" val="247346006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Feature Randomization</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en-US" sz="2400" dirty="0"/>
          </a:p>
        </p:txBody>
      </p:sp>
      <p:pic>
        <p:nvPicPr>
          <p:cNvPr id="7" name="Picture 6" descr="A close up of a logo&#10;&#10;Description automatically generated">
            <a:extLst>
              <a:ext uri="{FF2B5EF4-FFF2-40B4-BE49-F238E27FC236}">
                <a16:creationId xmlns:a16="http://schemas.microsoft.com/office/drawing/2014/main" id="{BD49D7CE-3FA5-904C-89AE-D51732E4F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358379031"/>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Hyperparameters</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Tree Depth</a:t>
            </a:r>
          </a:p>
          <a:p>
            <a:pPr marL="342900" indent="-342900">
              <a:spcAft>
                <a:spcPts val="1800"/>
              </a:spcAft>
              <a:buClr>
                <a:srgbClr val="9CA5A2"/>
              </a:buClr>
              <a:buFont typeface="Arial" panose="020B0604020202020204" pitchFamily="34" charset="0"/>
              <a:buChar char="•"/>
            </a:pPr>
            <a:r>
              <a:rPr lang="en-US" sz="2400" dirty="0">
                <a:solidFill>
                  <a:srgbClr val="4D4D4D"/>
                </a:solidFill>
              </a:rPr>
              <a:t>Total number of trees</a:t>
            </a:r>
          </a:p>
          <a:p>
            <a:pPr marL="342900" indent="-342900">
              <a:spcAft>
                <a:spcPts val="1800"/>
              </a:spcAft>
              <a:buClr>
                <a:srgbClr val="9CA5A2"/>
              </a:buClr>
              <a:buFont typeface="Arial" panose="020B0604020202020204" pitchFamily="34" charset="0"/>
              <a:buChar char="•"/>
            </a:pPr>
            <a:r>
              <a:rPr lang="en-US" sz="2400" dirty="0">
                <a:solidFill>
                  <a:srgbClr val="4D4D4D"/>
                </a:solidFill>
              </a:rPr>
              <a:t>Step size</a:t>
            </a:r>
          </a:p>
          <a:p>
            <a:pPr marL="342900" indent="-342900">
              <a:spcAft>
                <a:spcPts val="1800"/>
              </a:spcAft>
              <a:buClr>
                <a:srgbClr val="9CA5A2"/>
              </a:buClr>
              <a:buFont typeface="Arial" panose="020B0604020202020204" pitchFamily="34" charset="0"/>
              <a:buChar char="•"/>
            </a:pPr>
            <a:r>
              <a:rPr lang="en-US" sz="2400" dirty="0">
                <a:solidFill>
                  <a:srgbClr val="4D4D4D"/>
                </a:solidFill>
              </a:rPr>
              <a:t>Size of the subset (used to train a tree)</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Etc.</a:t>
            </a:r>
          </a:p>
        </p:txBody>
      </p:sp>
    </p:spTree>
    <p:extLst>
      <p:ext uri="{BB962C8B-B14F-4D97-AF65-F5344CB8AC3E}">
        <p14:creationId xmlns:p14="http://schemas.microsoft.com/office/powerpoint/2010/main" val="2366814551"/>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Boosting reduces the bias of base models, but may increase variance. Therefore we need to use simple base learners</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To reduce overfitting, we may add trees to the composition with the small weights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Another solution is to use subsets of features for each base algorithm</a:t>
            </a:r>
          </a:p>
        </p:txBody>
      </p:sp>
    </p:spTree>
    <p:extLst>
      <p:ext uri="{BB962C8B-B14F-4D97-AF65-F5344CB8AC3E}">
        <p14:creationId xmlns:p14="http://schemas.microsoft.com/office/powerpoint/2010/main" val="180122085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Week Goals</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255790"/>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Decision Trees: training and application</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Overfitting in Decision Trees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Working with categorical features</a:t>
            </a:r>
            <a:endParaRPr lang="ru-RU" sz="2400" dirty="0">
              <a:solidFill>
                <a:srgbClr val="4D4D4D"/>
              </a:solidFill>
            </a:endParaRPr>
          </a:p>
        </p:txBody>
      </p:sp>
    </p:spTree>
    <p:extLst>
      <p:ext uri="{BB962C8B-B14F-4D97-AF65-F5344CB8AC3E}">
        <p14:creationId xmlns:p14="http://schemas.microsoft.com/office/powerpoint/2010/main" val="189450157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6" descr="A screenshot of a cell phone&#10;&#10;Description automatically generated">
            <a:extLst>
              <a:ext uri="{FF2B5EF4-FFF2-40B4-BE49-F238E27FC236}">
                <a16:creationId xmlns:a16="http://schemas.microsoft.com/office/drawing/2014/main" id="{7126AB2C-9B16-6549-BB51-88657404F304}"/>
              </a:ext>
            </a:extLst>
          </p:cNvPr>
          <p:cNvPicPr>
            <a:picLocks noChangeAspect="1"/>
          </p:cNvPicPr>
          <p:nvPr/>
        </p:nvPicPr>
        <p:blipFill rotWithShape="1">
          <a:blip r:embed="rId4">
            <a:extLst>
              <a:ext uri="{28A0092B-C50C-407E-A947-70E740481C1C}">
                <a14:useLocalDpi xmlns:a14="http://schemas.microsoft.com/office/drawing/2010/main" val="0"/>
              </a:ext>
            </a:extLst>
          </a:blip>
          <a:srcRect r="12059"/>
          <a:stretch/>
        </p:blipFill>
        <p:spPr>
          <a:xfrm>
            <a:off x="3851920" y="945232"/>
            <a:ext cx="5184130" cy="4716016"/>
          </a:xfrm>
          <a:prstGeom prst="rect">
            <a:avLst/>
          </a:prstGeom>
        </p:spPr>
      </p:pic>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17" name="Picture 16" descr="A close up of a logo&#10;&#10;Description automatically generated">
            <a:extLst>
              <a:ext uri="{FF2B5EF4-FFF2-40B4-BE49-F238E27FC236}">
                <a16:creationId xmlns:a16="http://schemas.microsoft.com/office/drawing/2014/main" id="{71306B3B-0B72-5B46-8B6D-35624D911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1047508"/>
            <a:ext cx="4716016" cy="4716016"/>
          </a:xfrm>
          <a:prstGeom prst="rect">
            <a:avLst/>
          </a:prstGeom>
        </p:spPr>
      </p:pic>
      <p:sp>
        <p:nvSpPr>
          <p:cNvPr id="28" name="Rounded Rectangle 27">
            <a:extLst>
              <a:ext uri="{FF2B5EF4-FFF2-40B4-BE49-F238E27FC236}">
                <a16:creationId xmlns:a16="http://schemas.microsoft.com/office/drawing/2014/main" id="{CBB7776F-7722-D445-BAD3-3A9D9C9C3F76}"/>
              </a:ext>
            </a:extLst>
          </p:cNvPr>
          <p:cNvSpPr/>
          <p:nvPr/>
        </p:nvSpPr>
        <p:spPr>
          <a:xfrm>
            <a:off x="5364088" y="3140968"/>
            <a:ext cx="1440160" cy="792088"/>
          </a:xfrm>
          <a:prstGeom prst="roundRect">
            <a:avLst/>
          </a:prstGeom>
          <a:noFill/>
          <a:ln w="57150">
            <a:solidFill>
              <a:srgbClr val="D74B5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30" name="Straight Connector 29">
            <a:extLst>
              <a:ext uri="{FF2B5EF4-FFF2-40B4-BE49-F238E27FC236}">
                <a16:creationId xmlns:a16="http://schemas.microsoft.com/office/drawing/2014/main" id="{87296B0A-061C-CC41-9C5C-C5825D7C65C3}"/>
              </a:ext>
            </a:extLst>
          </p:cNvPr>
          <p:cNvCxnSpPr/>
          <p:nvPr/>
        </p:nvCxnSpPr>
        <p:spPr>
          <a:xfrm>
            <a:off x="612000" y="3645024"/>
            <a:ext cx="4199648"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1990CF-5B88-FE41-84C6-0E7EDBD53973}"/>
              </a:ext>
            </a:extLst>
          </p:cNvPr>
          <p:cNvCxnSpPr>
            <a:cxnSpLocks/>
          </p:cNvCxnSpPr>
          <p:nvPr/>
        </p:nvCxnSpPr>
        <p:spPr>
          <a:xfrm>
            <a:off x="3491880" y="1340768"/>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2A58EA-2371-2A44-B462-57A2A6E79D97}"/>
              </a:ext>
            </a:extLst>
          </p:cNvPr>
          <p:cNvCxnSpPr>
            <a:cxnSpLocks/>
          </p:cNvCxnSpPr>
          <p:nvPr/>
        </p:nvCxnSpPr>
        <p:spPr>
          <a:xfrm>
            <a:off x="612000" y="3140968"/>
            <a:ext cx="2879880"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1AFD73-AC4A-D749-87D3-3E90360E028B}"/>
              </a:ext>
            </a:extLst>
          </p:cNvPr>
          <p:cNvCxnSpPr>
            <a:cxnSpLocks/>
          </p:cNvCxnSpPr>
          <p:nvPr/>
        </p:nvCxnSpPr>
        <p:spPr>
          <a:xfrm>
            <a:off x="2123728" y="3140968"/>
            <a:ext cx="0" cy="5040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1828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Boosting Implementations</a:t>
            </a:r>
            <a:endParaRPr lang="ru-RU" sz="3200" b="1" dirty="0">
              <a:solidFill>
                <a:srgbClr val="A26D6A"/>
              </a:solidFill>
            </a:endParaRPr>
          </a:p>
        </p:txBody>
      </p:sp>
    </p:spTree>
    <p:extLst>
      <p:ext uri="{BB962C8B-B14F-4D97-AF65-F5344CB8AC3E}">
        <p14:creationId xmlns:p14="http://schemas.microsoft.com/office/powerpoint/2010/main" val="27665483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6" descr="A screenshot of a cell phone&#10;&#10;Description automatically generated">
            <a:extLst>
              <a:ext uri="{FF2B5EF4-FFF2-40B4-BE49-F238E27FC236}">
                <a16:creationId xmlns:a16="http://schemas.microsoft.com/office/drawing/2014/main" id="{7126AB2C-9B16-6549-BB51-88657404F304}"/>
              </a:ext>
            </a:extLst>
          </p:cNvPr>
          <p:cNvPicPr>
            <a:picLocks noChangeAspect="1"/>
          </p:cNvPicPr>
          <p:nvPr/>
        </p:nvPicPr>
        <p:blipFill rotWithShape="1">
          <a:blip r:embed="rId4">
            <a:extLst>
              <a:ext uri="{28A0092B-C50C-407E-A947-70E740481C1C}">
                <a14:useLocalDpi xmlns:a14="http://schemas.microsoft.com/office/drawing/2010/main" val="0"/>
              </a:ext>
            </a:extLst>
          </a:blip>
          <a:srcRect r="12059"/>
          <a:stretch/>
        </p:blipFill>
        <p:spPr>
          <a:xfrm>
            <a:off x="3851920" y="945232"/>
            <a:ext cx="5184130" cy="4716016"/>
          </a:xfrm>
          <a:prstGeom prst="rect">
            <a:avLst/>
          </a:prstGeom>
        </p:spPr>
      </p:pic>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17" name="Picture 16" descr="A close up of a logo&#10;&#10;Description automatically generated">
            <a:extLst>
              <a:ext uri="{FF2B5EF4-FFF2-40B4-BE49-F238E27FC236}">
                <a16:creationId xmlns:a16="http://schemas.microsoft.com/office/drawing/2014/main" id="{71306B3B-0B72-5B46-8B6D-35624D911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36" y="1047508"/>
            <a:ext cx="4716016" cy="4716016"/>
          </a:xfrm>
          <a:prstGeom prst="rect">
            <a:avLst/>
          </a:prstGeom>
        </p:spPr>
      </p:pic>
      <p:sp>
        <p:nvSpPr>
          <p:cNvPr id="28" name="Rounded Rectangle 27">
            <a:extLst>
              <a:ext uri="{FF2B5EF4-FFF2-40B4-BE49-F238E27FC236}">
                <a16:creationId xmlns:a16="http://schemas.microsoft.com/office/drawing/2014/main" id="{CBB7776F-7722-D445-BAD3-3A9D9C9C3F76}"/>
              </a:ext>
            </a:extLst>
          </p:cNvPr>
          <p:cNvSpPr/>
          <p:nvPr/>
        </p:nvSpPr>
        <p:spPr>
          <a:xfrm>
            <a:off x="6156176" y="3738491"/>
            <a:ext cx="1440160" cy="792088"/>
          </a:xfrm>
          <a:prstGeom prst="roundRect">
            <a:avLst/>
          </a:prstGeom>
          <a:noFill/>
          <a:ln w="57150">
            <a:solidFill>
              <a:srgbClr val="D74B5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30" name="Straight Connector 29">
            <a:extLst>
              <a:ext uri="{FF2B5EF4-FFF2-40B4-BE49-F238E27FC236}">
                <a16:creationId xmlns:a16="http://schemas.microsoft.com/office/drawing/2014/main" id="{87296B0A-061C-CC41-9C5C-C5825D7C65C3}"/>
              </a:ext>
            </a:extLst>
          </p:cNvPr>
          <p:cNvCxnSpPr/>
          <p:nvPr/>
        </p:nvCxnSpPr>
        <p:spPr>
          <a:xfrm>
            <a:off x="612000" y="3645024"/>
            <a:ext cx="4199648"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1990CF-5B88-FE41-84C6-0E7EDBD53973}"/>
              </a:ext>
            </a:extLst>
          </p:cNvPr>
          <p:cNvCxnSpPr>
            <a:cxnSpLocks/>
          </p:cNvCxnSpPr>
          <p:nvPr/>
        </p:nvCxnSpPr>
        <p:spPr>
          <a:xfrm>
            <a:off x="3491880" y="1340768"/>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2A58EA-2371-2A44-B462-57A2A6E79D97}"/>
              </a:ext>
            </a:extLst>
          </p:cNvPr>
          <p:cNvCxnSpPr>
            <a:cxnSpLocks/>
          </p:cNvCxnSpPr>
          <p:nvPr/>
        </p:nvCxnSpPr>
        <p:spPr>
          <a:xfrm>
            <a:off x="612000" y="3140968"/>
            <a:ext cx="2879880"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1AFD73-AC4A-D749-87D3-3E90360E028B}"/>
              </a:ext>
            </a:extLst>
          </p:cNvPr>
          <p:cNvCxnSpPr>
            <a:cxnSpLocks/>
          </p:cNvCxnSpPr>
          <p:nvPr/>
        </p:nvCxnSpPr>
        <p:spPr>
          <a:xfrm>
            <a:off x="2123728" y="3140968"/>
            <a:ext cx="0" cy="5040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E216D5-237C-7049-946F-356F9913D075}"/>
              </a:ext>
            </a:extLst>
          </p:cNvPr>
          <p:cNvCxnSpPr>
            <a:cxnSpLocks/>
          </p:cNvCxnSpPr>
          <p:nvPr/>
        </p:nvCxnSpPr>
        <p:spPr>
          <a:xfrm>
            <a:off x="2843808" y="3140968"/>
            <a:ext cx="0" cy="5040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27222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r>
              <a:rPr lang="ru-RU" sz="3200" b="1" dirty="0">
                <a:solidFill>
                  <a:srgbClr val="A26D6A"/>
                </a:solidFill>
                <a:cs typeface="Times New Roman" pitchFamily="18" charset="0"/>
              </a:rPr>
              <a:t> </a:t>
            </a:r>
            <a:r>
              <a:rPr lang="en-US" sz="3200" b="1" dirty="0">
                <a:solidFill>
                  <a:srgbClr val="A26D6A"/>
                </a:solidFill>
                <a:cs typeface="Times New Roman" pitchFamily="18" charset="0"/>
              </a:rPr>
              <a:t>and</a:t>
            </a:r>
            <a:r>
              <a:rPr lang="ru-RU" sz="3200" b="1" dirty="0">
                <a:solidFill>
                  <a:srgbClr val="A26D6A"/>
                </a:solidFill>
                <a:cs typeface="Times New Roman" pitchFamily="18" charset="0"/>
              </a:rPr>
              <a:t> </a:t>
            </a:r>
            <a:r>
              <a:rPr lang="en-US" sz="3200" b="1" dirty="0">
                <a:solidFill>
                  <a:srgbClr val="A26D6A"/>
                </a:solidFill>
                <a:cs typeface="Times New Roman" pitchFamily="18" charset="0"/>
              </a:rPr>
              <a:t>Overfitting</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C3659A56-F246-744F-9F1D-0F19A40D6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039296"/>
            <a:ext cx="4716016" cy="4716016"/>
          </a:xfrm>
          <a:prstGeom prst="rect">
            <a:avLst/>
          </a:prstGeom>
        </p:spPr>
      </p:pic>
      <p:pic>
        <p:nvPicPr>
          <p:cNvPr id="7" name="Picture 6" descr="A close up of a logo&#10;&#10;Description automatically generated">
            <a:extLst>
              <a:ext uri="{FF2B5EF4-FFF2-40B4-BE49-F238E27FC236}">
                <a16:creationId xmlns:a16="http://schemas.microsoft.com/office/drawing/2014/main" id="{7BCAF5E4-8B5F-254D-BABD-A095A80BC431}"/>
              </a:ext>
            </a:extLst>
          </p:cNvPr>
          <p:cNvPicPr>
            <a:picLocks noChangeAspect="1"/>
          </p:cNvPicPr>
          <p:nvPr/>
        </p:nvPicPr>
        <p:blipFill rotWithShape="1">
          <a:blip r:embed="rId5">
            <a:extLst>
              <a:ext uri="{28A0092B-C50C-407E-A947-70E740481C1C}">
                <a14:useLocalDpi xmlns:a14="http://schemas.microsoft.com/office/drawing/2010/main" val="0"/>
              </a:ext>
            </a:extLst>
          </a:blip>
          <a:srcRect r="9141"/>
          <a:stretch/>
        </p:blipFill>
        <p:spPr>
          <a:xfrm>
            <a:off x="4067944" y="1103727"/>
            <a:ext cx="4968106" cy="4374352"/>
          </a:xfrm>
          <a:prstGeom prst="rect">
            <a:avLst/>
          </a:prstGeom>
        </p:spPr>
      </p:pic>
    </p:spTree>
    <p:extLst>
      <p:ext uri="{BB962C8B-B14F-4D97-AF65-F5344CB8AC3E}">
        <p14:creationId xmlns:p14="http://schemas.microsoft.com/office/powerpoint/2010/main" val="82118746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Complexity of Decision Trees</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 can keep splitting until we have only one object in each leaf</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can ideally fit </a:t>
            </a:r>
            <a:r>
              <a:rPr lang="en-US" sz="2400" b="1" dirty="0">
                <a:solidFill>
                  <a:srgbClr val="4D4D4D"/>
                </a:solidFill>
              </a:rPr>
              <a:t>any </a:t>
            </a:r>
            <a:r>
              <a:rPr lang="en-US" sz="2400" dirty="0">
                <a:solidFill>
                  <a:srgbClr val="4D4D4D"/>
                </a:solidFill>
              </a:rPr>
              <a:t>training data</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Unless there are several objects with the same features and different target values</a:t>
            </a:r>
            <a:endParaRPr lang="ru-RU" sz="2400" dirty="0">
              <a:solidFill>
                <a:srgbClr val="4D4D4D"/>
              </a:solidFill>
            </a:endParaRPr>
          </a:p>
        </p:txBody>
      </p:sp>
    </p:spTree>
    <p:extLst>
      <p:ext uri="{BB962C8B-B14F-4D97-AF65-F5344CB8AC3E}">
        <p14:creationId xmlns:p14="http://schemas.microsoft.com/office/powerpoint/2010/main" val="169569505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 for Regression Task</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4" name="Picture 3" descr="A star in the dark&#10;&#10;Description automatically generated">
            <a:extLst>
              <a:ext uri="{FF2B5EF4-FFF2-40B4-BE49-F238E27FC236}">
                <a16:creationId xmlns:a16="http://schemas.microsoft.com/office/drawing/2014/main" id="{D1ACD964-5A90-4341-BCC8-1BD67D289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790" y="332656"/>
            <a:ext cx="6066420" cy="3639852"/>
          </a:xfrm>
          <a:prstGeom prst="rect">
            <a:avLst/>
          </a:prstGeom>
        </p:spPr>
      </p:pic>
      <p:pic>
        <p:nvPicPr>
          <p:cNvPr id="7" name="Picture 6" descr="A close up of a logo&#10;&#10;Description automatically generated">
            <a:extLst>
              <a:ext uri="{FF2B5EF4-FFF2-40B4-BE49-F238E27FC236}">
                <a16:creationId xmlns:a16="http://schemas.microsoft.com/office/drawing/2014/main" id="{339574F3-E905-894E-B0D8-E1AC5FBE43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712" y="3140968"/>
            <a:ext cx="4894770" cy="3915816"/>
          </a:xfrm>
          <a:prstGeom prst="rect">
            <a:avLst/>
          </a:prstGeom>
        </p:spPr>
      </p:pic>
    </p:spTree>
    <p:extLst>
      <p:ext uri="{BB962C8B-B14F-4D97-AF65-F5344CB8AC3E}">
        <p14:creationId xmlns:p14="http://schemas.microsoft.com/office/powerpoint/2010/main" val="1209563977"/>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 for Regression Task</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4" name="Picture 3" descr="A star in the dark&#10;&#10;Description automatically generated">
            <a:extLst>
              <a:ext uri="{FF2B5EF4-FFF2-40B4-BE49-F238E27FC236}">
                <a16:creationId xmlns:a16="http://schemas.microsoft.com/office/drawing/2014/main" id="{D1ACD964-5A90-4341-BCC8-1BD67D289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790" y="332656"/>
            <a:ext cx="6066420" cy="3639852"/>
          </a:xfrm>
          <a:prstGeom prst="rect">
            <a:avLst/>
          </a:prstGeom>
        </p:spPr>
      </p:pic>
      <p:pic>
        <p:nvPicPr>
          <p:cNvPr id="7" name="Picture 6" descr="A close up of a logo&#10;&#10;Description automatically generated">
            <a:extLst>
              <a:ext uri="{FF2B5EF4-FFF2-40B4-BE49-F238E27FC236}">
                <a16:creationId xmlns:a16="http://schemas.microsoft.com/office/drawing/2014/main" id="{339574F3-E905-894E-B0D8-E1AC5FBE43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712" y="3140968"/>
            <a:ext cx="4894770" cy="3915816"/>
          </a:xfrm>
          <a:prstGeom prst="rect">
            <a:avLst/>
          </a:prstGeom>
        </p:spPr>
      </p:pic>
      <p:sp>
        <p:nvSpPr>
          <p:cNvPr id="10" name="Rounded Rectangle 9">
            <a:extLst>
              <a:ext uri="{FF2B5EF4-FFF2-40B4-BE49-F238E27FC236}">
                <a16:creationId xmlns:a16="http://schemas.microsoft.com/office/drawing/2014/main" id="{F363EE86-6438-9B49-A132-7CF2594CF0E1}"/>
              </a:ext>
            </a:extLst>
          </p:cNvPr>
          <p:cNvSpPr/>
          <p:nvPr/>
        </p:nvSpPr>
        <p:spPr>
          <a:xfrm>
            <a:off x="3767584" y="3701238"/>
            <a:ext cx="1440160" cy="792088"/>
          </a:xfrm>
          <a:prstGeom prst="roundRect">
            <a:avLst/>
          </a:prstGeom>
          <a:noFill/>
          <a:ln w="57150">
            <a:solidFill>
              <a:srgbClr val="D74B5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8" name="Straight Connector 10">
            <a:extLst>
              <a:ext uri="{FF2B5EF4-FFF2-40B4-BE49-F238E27FC236}">
                <a16:creationId xmlns:a16="http://schemas.microsoft.com/office/drawing/2014/main" id="{B7F2306F-87EE-7741-81A9-D715CD2C70B4}"/>
              </a:ext>
            </a:extLst>
          </p:cNvPr>
          <p:cNvCxnSpPr>
            <a:cxnSpLocks/>
          </p:cNvCxnSpPr>
          <p:nvPr/>
        </p:nvCxnSpPr>
        <p:spPr>
          <a:xfrm>
            <a:off x="5207744" y="1124744"/>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114526"/>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 for Regression Task</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4" name="Picture 3" descr="A star in the dark&#10;&#10;Description automatically generated">
            <a:extLst>
              <a:ext uri="{FF2B5EF4-FFF2-40B4-BE49-F238E27FC236}">
                <a16:creationId xmlns:a16="http://schemas.microsoft.com/office/drawing/2014/main" id="{D1ACD964-5A90-4341-BCC8-1BD67D289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790" y="332656"/>
            <a:ext cx="6066420" cy="3639852"/>
          </a:xfrm>
          <a:prstGeom prst="rect">
            <a:avLst/>
          </a:prstGeom>
        </p:spPr>
      </p:pic>
      <p:pic>
        <p:nvPicPr>
          <p:cNvPr id="7" name="Picture 6" descr="A close up of a logo&#10;&#10;Description automatically generated">
            <a:extLst>
              <a:ext uri="{FF2B5EF4-FFF2-40B4-BE49-F238E27FC236}">
                <a16:creationId xmlns:a16="http://schemas.microsoft.com/office/drawing/2014/main" id="{339574F3-E905-894E-B0D8-E1AC5FBE43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712" y="3140968"/>
            <a:ext cx="4894770" cy="3915816"/>
          </a:xfrm>
          <a:prstGeom prst="rect">
            <a:avLst/>
          </a:prstGeom>
        </p:spPr>
      </p:pic>
      <p:sp>
        <p:nvSpPr>
          <p:cNvPr id="10" name="Rounded Rectangle 9">
            <a:extLst>
              <a:ext uri="{FF2B5EF4-FFF2-40B4-BE49-F238E27FC236}">
                <a16:creationId xmlns:a16="http://schemas.microsoft.com/office/drawing/2014/main" id="{F363EE86-6438-9B49-A132-7CF2594CF0E1}"/>
              </a:ext>
            </a:extLst>
          </p:cNvPr>
          <p:cNvSpPr/>
          <p:nvPr/>
        </p:nvSpPr>
        <p:spPr>
          <a:xfrm>
            <a:off x="2835176" y="4702832"/>
            <a:ext cx="1440160" cy="792088"/>
          </a:xfrm>
          <a:prstGeom prst="roundRect">
            <a:avLst/>
          </a:prstGeom>
          <a:noFill/>
          <a:ln w="57150">
            <a:solidFill>
              <a:srgbClr val="D74B5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9" name="Straight Connector 7">
            <a:extLst>
              <a:ext uri="{FF2B5EF4-FFF2-40B4-BE49-F238E27FC236}">
                <a16:creationId xmlns:a16="http://schemas.microsoft.com/office/drawing/2014/main" id="{777B1A62-3F2A-F544-B46F-6C98B47AF7E5}"/>
              </a:ext>
            </a:extLst>
          </p:cNvPr>
          <p:cNvCxnSpPr>
            <a:cxnSpLocks/>
          </p:cNvCxnSpPr>
          <p:nvPr/>
        </p:nvCxnSpPr>
        <p:spPr>
          <a:xfrm>
            <a:off x="2954317" y="1134369"/>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12" name="Straight Connector 10">
            <a:extLst>
              <a:ext uri="{FF2B5EF4-FFF2-40B4-BE49-F238E27FC236}">
                <a16:creationId xmlns:a16="http://schemas.microsoft.com/office/drawing/2014/main" id="{B7F2306F-87EE-7741-81A9-D715CD2C70B4}"/>
              </a:ext>
            </a:extLst>
          </p:cNvPr>
          <p:cNvCxnSpPr>
            <a:cxnSpLocks/>
          </p:cNvCxnSpPr>
          <p:nvPr/>
        </p:nvCxnSpPr>
        <p:spPr>
          <a:xfrm>
            <a:off x="5207744" y="1124744"/>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059417"/>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 for Regression Task</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4" name="Picture 3" descr="A star in the dark&#10;&#10;Description automatically generated">
            <a:extLst>
              <a:ext uri="{FF2B5EF4-FFF2-40B4-BE49-F238E27FC236}">
                <a16:creationId xmlns:a16="http://schemas.microsoft.com/office/drawing/2014/main" id="{D1ACD964-5A90-4341-BCC8-1BD67D289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790" y="332656"/>
            <a:ext cx="6066420" cy="3639852"/>
          </a:xfrm>
          <a:prstGeom prst="rect">
            <a:avLst/>
          </a:prstGeom>
        </p:spPr>
      </p:pic>
      <p:pic>
        <p:nvPicPr>
          <p:cNvPr id="7" name="Picture 6" descr="A close up of a logo&#10;&#10;Description automatically generated">
            <a:extLst>
              <a:ext uri="{FF2B5EF4-FFF2-40B4-BE49-F238E27FC236}">
                <a16:creationId xmlns:a16="http://schemas.microsoft.com/office/drawing/2014/main" id="{339574F3-E905-894E-B0D8-E1AC5FBE43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712" y="3140968"/>
            <a:ext cx="4894770" cy="3915816"/>
          </a:xfrm>
          <a:prstGeom prst="rect">
            <a:avLst/>
          </a:prstGeom>
        </p:spPr>
      </p:pic>
      <p:sp>
        <p:nvSpPr>
          <p:cNvPr id="10" name="Rounded Rectangle 9">
            <a:extLst>
              <a:ext uri="{FF2B5EF4-FFF2-40B4-BE49-F238E27FC236}">
                <a16:creationId xmlns:a16="http://schemas.microsoft.com/office/drawing/2014/main" id="{F363EE86-6438-9B49-A132-7CF2594CF0E1}"/>
              </a:ext>
            </a:extLst>
          </p:cNvPr>
          <p:cNvSpPr/>
          <p:nvPr/>
        </p:nvSpPr>
        <p:spPr>
          <a:xfrm>
            <a:off x="4769644" y="4702832"/>
            <a:ext cx="1440160" cy="792088"/>
          </a:xfrm>
          <a:prstGeom prst="roundRect">
            <a:avLst/>
          </a:prstGeom>
          <a:noFill/>
          <a:ln w="57150">
            <a:solidFill>
              <a:srgbClr val="D74B5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11" name="Straight Connector 10">
            <a:extLst>
              <a:ext uri="{FF2B5EF4-FFF2-40B4-BE49-F238E27FC236}">
                <a16:creationId xmlns:a16="http://schemas.microsoft.com/office/drawing/2014/main" id="{B7F2306F-87EE-7741-81A9-D715CD2C70B4}"/>
              </a:ext>
            </a:extLst>
          </p:cNvPr>
          <p:cNvCxnSpPr>
            <a:cxnSpLocks/>
          </p:cNvCxnSpPr>
          <p:nvPr/>
        </p:nvCxnSpPr>
        <p:spPr>
          <a:xfrm>
            <a:off x="5207744" y="1124744"/>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77B1A62-3F2A-F544-B46F-6C98B47AF7E5}"/>
              </a:ext>
            </a:extLst>
          </p:cNvPr>
          <p:cNvCxnSpPr>
            <a:cxnSpLocks/>
          </p:cNvCxnSpPr>
          <p:nvPr/>
        </p:nvCxnSpPr>
        <p:spPr>
          <a:xfrm>
            <a:off x="2954317" y="1134369"/>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55C5FF-E235-4E49-8F48-905BDB707BB2}"/>
              </a:ext>
            </a:extLst>
          </p:cNvPr>
          <p:cNvCxnSpPr>
            <a:cxnSpLocks/>
          </p:cNvCxnSpPr>
          <p:nvPr/>
        </p:nvCxnSpPr>
        <p:spPr>
          <a:xfrm>
            <a:off x="5796136" y="1124744"/>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075852"/>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 for Regression and Overfitting</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5" name="Picture 4" descr="A close up of text on a black background&#10;&#10;Description automatically generated">
            <a:extLst>
              <a:ext uri="{FF2B5EF4-FFF2-40B4-BE49-F238E27FC236}">
                <a16:creationId xmlns:a16="http://schemas.microsoft.com/office/drawing/2014/main" id="{4FDD45CF-FAD7-4D41-915A-E443A0F30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999" y="332656"/>
            <a:ext cx="6066001" cy="3639600"/>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802FBDC1-3DE5-184A-8C44-F84A0C4B31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3187409"/>
            <a:ext cx="7341181" cy="3670591"/>
          </a:xfrm>
          <a:prstGeom prst="rect">
            <a:avLst/>
          </a:prstGeom>
        </p:spPr>
      </p:pic>
    </p:spTree>
    <p:extLst>
      <p:ext uri="{BB962C8B-B14F-4D97-AF65-F5344CB8AC3E}">
        <p14:creationId xmlns:p14="http://schemas.microsoft.com/office/powerpoint/2010/main" val="2443285334"/>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Decision trees</a:t>
            </a:r>
            <a:r>
              <a:rPr lang="ru-RU" sz="2400" dirty="0">
                <a:solidFill>
                  <a:srgbClr val="4D4D4D"/>
                </a:solidFill>
              </a:rPr>
              <a:t> — </a:t>
            </a:r>
            <a:r>
              <a:rPr lang="en-US" sz="2400" dirty="0">
                <a:solidFill>
                  <a:srgbClr val="4D4D4D"/>
                </a:solidFill>
              </a:rPr>
              <a:t>combination of simple logic rules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Decision Trees split feature space into several areas with constant prediction in each of them</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It is quite easy to overfit, when you use decision trees</a:t>
            </a:r>
          </a:p>
        </p:txBody>
      </p:sp>
    </p:spTree>
    <p:extLst>
      <p:ext uri="{BB962C8B-B14F-4D97-AF65-F5344CB8AC3E}">
        <p14:creationId xmlns:p14="http://schemas.microsoft.com/office/powerpoint/2010/main" val="1561511344"/>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 Predicting the Apartment Price</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b="1" dirty="0">
                <a:solidFill>
                  <a:srgbClr val="4D4D4D"/>
                </a:solidFill>
              </a:rPr>
              <a:t>Target</a:t>
            </a:r>
            <a:r>
              <a:rPr lang="ru-RU" sz="2400" dirty="0">
                <a:solidFill>
                  <a:srgbClr val="4D4D4D"/>
                </a:solidFill>
              </a:rPr>
              <a:t>:</a:t>
            </a:r>
            <a:r>
              <a:rPr lang="en-US" sz="2400" dirty="0">
                <a:solidFill>
                  <a:srgbClr val="4D4D4D"/>
                </a:solidFill>
              </a:rPr>
              <a:t> price of an apartment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b="1" dirty="0">
                <a:solidFill>
                  <a:srgbClr val="4D4D4D"/>
                </a:solidFill>
              </a:rPr>
              <a:t>Features</a:t>
            </a:r>
            <a:r>
              <a:rPr lang="ru-RU" sz="2400" dirty="0">
                <a:solidFill>
                  <a:srgbClr val="4D4D4D"/>
                </a:solidFill>
              </a:rPr>
              <a:t>: </a:t>
            </a:r>
            <a:r>
              <a:rPr lang="en-US" sz="2400" dirty="0">
                <a:solidFill>
                  <a:srgbClr val="4D4D4D"/>
                </a:solidFill>
              </a:rPr>
              <a:t>Area, Floor, Distance to nearest metro station, etc.</a:t>
            </a:r>
            <a:endParaRPr lang="ru-RU" sz="2400" dirty="0">
              <a:solidFill>
                <a:srgbClr val="4D4D4D"/>
              </a:solidFill>
            </a:endParaRPr>
          </a:p>
        </p:txBody>
      </p:sp>
    </p:spTree>
    <p:extLst>
      <p:ext uri="{BB962C8B-B14F-4D97-AF65-F5344CB8AC3E}">
        <p14:creationId xmlns:p14="http://schemas.microsoft.com/office/powerpoint/2010/main" val="337516430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Structure of Decision Trees</a:t>
            </a:r>
            <a:endParaRPr lang="ru-RU" sz="3200" b="1" dirty="0">
              <a:solidFill>
                <a:srgbClr val="A26D6A"/>
              </a:solidFill>
            </a:endParaRPr>
          </a:p>
        </p:txBody>
      </p:sp>
    </p:spTree>
    <p:extLst>
      <p:ext uri="{BB962C8B-B14F-4D97-AF65-F5344CB8AC3E}">
        <p14:creationId xmlns:p14="http://schemas.microsoft.com/office/powerpoint/2010/main" val="777775686"/>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C2EDD2C-8ED3-3C4C-8855-0EDEFD08BBC0}"/>
              </a:ext>
            </a:extLst>
          </p:cNvPr>
          <p:cNvSpPr/>
          <p:nvPr/>
        </p:nvSpPr>
        <p:spPr>
          <a:xfrm>
            <a:off x="997541" y="2952208"/>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sz="2200" dirty="0">
                <a:solidFill>
                  <a:srgbClr val="4D4D4D"/>
                </a:solidFill>
              </a:rPr>
              <a:t>1</a:t>
            </a:r>
            <a:r>
              <a:rPr lang="en-US" sz="2200" dirty="0">
                <a:solidFill>
                  <a:srgbClr val="4D4D4D"/>
                </a:solidFill>
              </a:rPr>
              <a:t>.000.000</a:t>
            </a:r>
            <a:endParaRPr lang="ru-RU" sz="2200" dirty="0">
              <a:solidFill>
                <a:srgbClr val="4D4D4D"/>
              </a:solidFill>
            </a:endParaRPr>
          </a:p>
        </p:txBody>
      </p:sp>
      <p:sp>
        <p:nvSpPr>
          <p:cNvPr id="9" name="Rounded Rectangle 8">
            <a:extLst>
              <a:ext uri="{FF2B5EF4-FFF2-40B4-BE49-F238E27FC236}">
                <a16:creationId xmlns:a16="http://schemas.microsoft.com/office/drawing/2014/main" id="{1C0C1677-A5CD-0F4E-80B8-74E76517EF96}"/>
              </a:ext>
            </a:extLst>
          </p:cNvPr>
          <p:cNvSpPr/>
          <p:nvPr/>
        </p:nvSpPr>
        <p:spPr>
          <a:xfrm>
            <a:off x="3076204" y="2952208"/>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2.000.000</a:t>
            </a:r>
            <a:endParaRPr lang="ru-RU" sz="2200" dirty="0">
              <a:solidFill>
                <a:srgbClr val="4D4D4D"/>
              </a:solidFill>
            </a:endParaRPr>
          </a:p>
        </p:txBody>
      </p:sp>
      <p:sp>
        <p:nvSpPr>
          <p:cNvPr id="10" name="Rounded Rectangle 9">
            <a:extLst>
              <a:ext uri="{FF2B5EF4-FFF2-40B4-BE49-F238E27FC236}">
                <a16:creationId xmlns:a16="http://schemas.microsoft.com/office/drawing/2014/main" id="{686F4B39-382C-C84C-994A-8570A2937187}"/>
              </a:ext>
            </a:extLst>
          </p:cNvPr>
          <p:cNvSpPr/>
          <p:nvPr/>
        </p:nvSpPr>
        <p:spPr>
          <a:xfrm>
            <a:off x="4749310" y="2941089"/>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ru-RU" sz="2200" dirty="0">
                <a:solidFill>
                  <a:srgbClr val="4D4D4D"/>
                </a:solidFill>
              </a:rPr>
              <a:t>1</a:t>
            </a:r>
            <a:r>
              <a:rPr lang="en-US" sz="2200" dirty="0">
                <a:solidFill>
                  <a:srgbClr val="4D4D4D"/>
                </a:solidFill>
              </a:rPr>
              <a:t>.000.000</a:t>
            </a:r>
            <a:endParaRPr lang="ru-RU" sz="2200" dirty="0">
              <a:solidFill>
                <a:srgbClr val="4D4D4D"/>
              </a:solidFill>
            </a:endParaRPr>
          </a:p>
        </p:txBody>
      </p:sp>
      <p:sp>
        <p:nvSpPr>
          <p:cNvPr id="11" name="Rounded Rectangle 10">
            <a:extLst>
              <a:ext uri="{FF2B5EF4-FFF2-40B4-BE49-F238E27FC236}">
                <a16:creationId xmlns:a16="http://schemas.microsoft.com/office/drawing/2014/main" id="{CA1D58F8-2CBD-E743-A773-620F83F1B14A}"/>
              </a:ext>
            </a:extLst>
          </p:cNvPr>
          <p:cNvSpPr/>
          <p:nvPr/>
        </p:nvSpPr>
        <p:spPr>
          <a:xfrm>
            <a:off x="6732240" y="2941089"/>
            <a:ext cx="1440160"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3.000.000</a:t>
            </a:r>
            <a:endParaRPr lang="ru-RU" sz="2200" dirty="0">
              <a:solidFill>
                <a:srgbClr val="4D4D4D"/>
              </a:solidFill>
            </a:endParaRPr>
          </a:p>
        </p:txBody>
      </p:sp>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endParaRPr lang="ru-RU" sz="3200" b="1" dirty="0">
              <a:solidFill>
                <a:srgbClr val="A26D6A"/>
              </a:solidFill>
              <a:cs typeface="Times New Roman" pitchFamily="18" charset="0"/>
            </a:endParaRPr>
          </a:p>
        </p:txBody>
      </p:sp>
      <p:cxnSp>
        <p:nvCxnSpPr>
          <p:cNvPr id="16" name="Straight Arrow Connector 15">
            <a:extLst>
              <a:ext uri="{FF2B5EF4-FFF2-40B4-BE49-F238E27FC236}">
                <a16:creationId xmlns:a16="http://schemas.microsoft.com/office/drawing/2014/main" id="{2EB7A179-128B-4F49-931C-9333CBF1B5DA}"/>
              </a:ext>
            </a:extLst>
          </p:cNvPr>
          <p:cNvCxnSpPr>
            <a:cxnSpLocks/>
            <a:endCxn id="8" idx="0"/>
          </p:cNvCxnSpPr>
          <p:nvPr/>
        </p:nvCxnSpPr>
        <p:spPr>
          <a:xfrm flipH="1">
            <a:off x="1717621" y="2492896"/>
            <a:ext cx="1090184" cy="459312"/>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C4951FB-DC19-4C49-9139-74C1FB998BA7}"/>
              </a:ext>
            </a:extLst>
          </p:cNvPr>
          <p:cNvCxnSpPr>
            <a:cxnSpLocks/>
          </p:cNvCxnSpPr>
          <p:nvPr/>
        </p:nvCxnSpPr>
        <p:spPr>
          <a:xfrm>
            <a:off x="2807804" y="2492896"/>
            <a:ext cx="988480" cy="459312"/>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16B5DDA-1A46-A748-BA2D-7878EC5C4DCF}"/>
              </a:ext>
            </a:extLst>
          </p:cNvPr>
          <p:cNvCxnSpPr>
            <a:cxnSpLocks/>
          </p:cNvCxnSpPr>
          <p:nvPr/>
        </p:nvCxnSpPr>
        <p:spPr>
          <a:xfrm flipH="1">
            <a:off x="5469390" y="2492896"/>
            <a:ext cx="926216" cy="44819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9B4C51A-8C47-4947-AAF5-6AF675E5630F}"/>
              </a:ext>
            </a:extLst>
          </p:cNvPr>
          <p:cNvCxnSpPr>
            <a:cxnSpLocks/>
          </p:cNvCxnSpPr>
          <p:nvPr/>
        </p:nvCxnSpPr>
        <p:spPr>
          <a:xfrm>
            <a:off x="6395604" y="2492896"/>
            <a:ext cx="1169586" cy="44819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9ED58C49-3546-AB44-9DF6-54D18A801875}"/>
              </a:ext>
            </a:extLst>
          </p:cNvPr>
          <p:cNvSpPr txBox="1"/>
          <p:nvPr/>
        </p:nvSpPr>
        <p:spPr>
          <a:xfrm>
            <a:off x="2966236" y="1404040"/>
            <a:ext cx="568169" cy="430887"/>
          </a:xfrm>
          <a:prstGeom prst="rect">
            <a:avLst/>
          </a:prstGeom>
          <a:noFill/>
        </p:spPr>
        <p:txBody>
          <a:bodyPr wrap="none" rtlCol="0">
            <a:spAutoFit/>
          </a:bodyPr>
          <a:lstStyle/>
          <a:p>
            <a:r>
              <a:rPr lang="en-US" sz="2200" dirty="0">
                <a:solidFill>
                  <a:srgbClr val="4D4D4D"/>
                </a:solidFill>
              </a:rPr>
              <a:t>yes</a:t>
            </a:r>
            <a:endParaRPr lang="ru-RU" sz="2200" dirty="0">
              <a:solidFill>
                <a:srgbClr val="4D4D4D"/>
              </a:solidFill>
            </a:endParaRPr>
          </a:p>
        </p:txBody>
      </p:sp>
      <p:sp>
        <p:nvSpPr>
          <p:cNvPr id="18" name="TextBox 17">
            <a:extLst>
              <a:ext uri="{FF2B5EF4-FFF2-40B4-BE49-F238E27FC236}">
                <a16:creationId xmlns:a16="http://schemas.microsoft.com/office/drawing/2014/main" id="{E8362BAB-9DD1-754C-A3FA-36B71E1B410D}"/>
              </a:ext>
            </a:extLst>
          </p:cNvPr>
          <p:cNvSpPr txBox="1"/>
          <p:nvPr/>
        </p:nvSpPr>
        <p:spPr>
          <a:xfrm>
            <a:off x="5754289" y="1378011"/>
            <a:ext cx="497252" cy="430887"/>
          </a:xfrm>
          <a:prstGeom prst="rect">
            <a:avLst/>
          </a:prstGeom>
          <a:noFill/>
        </p:spPr>
        <p:txBody>
          <a:bodyPr wrap="none" rtlCol="0">
            <a:spAutoFit/>
          </a:bodyPr>
          <a:lstStyle/>
          <a:p>
            <a:r>
              <a:rPr lang="en-US" sz="2200" dirty="0">
                <a:solidFill>
                  <a:srgbClr val="4D4D4D"/>
                </a:solidFill>
              </a:rPr>
              <a:t>no</a:t>
            </a:r>
            <a:endParaRPr lang="ru-RU" sz="2200" dirty="0">
              <a:solidFill>
                <a:srgbClr val="4D4D4D"/>
              </a:solidFill>
            </a:endParaRPr>
          </a:p>
        </p:txBody>
      </p:sp>
      <p:sp>
        <p:nvSpPr>
          <p:cNvPr id="20" name="TextBox 19">
            <a:extLst>
              <a:ext uri="{FF2B5EF4-FFF2-40B4-BE49-F238E27FC236}">
                <a16:creationId xmlns:a16="http://schemas.microsoft.com/office/drawing/2014/main" id="{7149B76C-31E7-2D45-AF04-02EE078DF051}"/>
              </a:ext>
            </a:extLst>
          </p:cNvPr>
          <p:cNvSpPr txBox="1"/>
          <p:nvPr/>
        </p:nvSpPr>
        <p:spPr>
          <a:xfrm>
            <a:off x="1433536" y="2487142"/>
            <a:ext cx="568169" cy="430887"/>
          </a:xfrm>
          <a:prstGeom prst="rect">
            <a:avLst/>
          </a:prstGeom>
          <a:noFill/>
        </p:spPr>
        <p:txBody>
          <a:bodyPr wrap="none" rtlCol="0">
            <a:spAutoFit/>
          </a:bodyPr>
          <a:lstStyle/>
          <a:p>
            <a:r>
              <a:rPr lang="en-US" sz="2200" dirty="0">
                <a:solidFill>
                  <a:srgbClr val="4D4D4D"/>
                </a:solidFill>
              </a:rPr>
              <a:t>yes</a:t>
            </a:r>
            <a:endParaRPr lang="ru-RU" sz="2200" dirty="0">
              <a:solidFill>
                <a:srgbClr val="4D4D4D"/>
              </a:solidFill>
            </a:endParaRPr>
          </a:p>
        </p:txBody>
      </p:sp>
      <p:sp>
        <p:nvSpPr>
          <p:cNvPr id="21" name="TextBox 20">
            <a:extLst>
              <a:ext uri="{FF2B5EF4-FFF2-40B4-BE49-F238E27FC236}">
                <a16:creationId xmlns:a16="http://schemas.microsoft.com/office/drawing/2014/main" id="{5A3B963D-E84A-B840-BFB7-57242B5B1F5A}"/>
              </a:ext>
            </a:extLst>
          </p:cNvPr>
          <p:cNvSpPr txBox="1"/>
          <p:nvPr/>
        </p:nvSpPr>
        <p:spPr>
          <a:xfrm>
            <a:off x="3356293" y="2462213"/>
            <a:ext cx="497252" cy="430887"/>
          </a:xfrm>
          <a:prstGeom prst="rect">
            <a:avLst/>
          </a:prstGeom>
          <a:noFill/>
        </p:spPr>
        <p:txBody>
          <a:bodyPr wrap="none" rtlCol="0">
            <a:spAutoFit/>
          </a:bodyPr>
          <a:lstStyle/>
          <a:p>
            <a:r>
              <a:rPr lang="en-US" sz="2200" dirty="0">
                <a:solidFill>
                  <a:srgbClr val="4D4D4D"/>
                </a:solidFill>
              </a:rPr>
              <a:t>no</a:t>
            </a:r>
            <a:endParaRPr lang="ru-RU" sz="2200" dirty="0">
              <a:solidFill>
                <a:srgbClr val="4D4D4D"/>
              </a:solidFill>
            </a:endParaRPr>
          </a:p>
        </p:txBody>
      </p:sp>
      <p:sp>
        <p:nvSpPr>
          <p:cNvPr id="22" name="TextBox 21">
            <a:extLst>
              <a:ext uri="{FF2B5EF4-FFF2-40B4-BE49-F238E27FC236}">
                <a16:creationId xmlns:a16="http://schemas.microsoft.com/office/drawing/2014/main" id="{85D04843-9DEB-9147-9607-B2FBD3CC5F90}"/>
              </a:ext>
            </a:extLst>
          </p:cNvPr>
          <p:cNvSpPr txBox="1"/>
          <p:nvPr/>
        </p:nvSpPr>
        <p:spPr>
          <a:xfrm>
            <a:off x="5208133" y="2495613"/>
            <a:ext cx="568169" cy="430887"/>
          </a:xfrm>
          <a:prstGeom prst="rect">
            <a:avLst/>
          </a:prstGeom>
          <a:noFill/>
        </p:spPr>
        <p:txBody>
          <a:bodyPr wrap="none" rtlCol="0">
            <a:spAutoFit/>
          </a:bodyPr>
          <a:lstStyle/>
          <a:p>
            <a:r>
              <a:rPr lang="en-US" sz="2200" dirty="0">
                <a:solidFill>
                  <a:srgbClr val="4D4D4D"/>
                </a:solidFill>
              </a:rPr>
              <a:t>yes</a:t>
            </a:r>
            <a:endParaRPr lang="ru-RU" sz="2200" dirty="0">
              <a:solidFill>
                <a:srgbClr val="4D4D4D"/>
              </a:solidFill>
            </a:endParaRPr>
          </a:p>
        </p:txBody>
      </p:sp>
      <p:sp>
        <p:nvSpPr>
          <p:cNvPr id="25" name="TextBox 24">
            <a:extLst>
              <a:ext uri="{FF2B5EF4-FFF2-40B4-BE49-F238E27FC236}">
                <a16:creationId xmlns:a16="http://schemas.microsoft.com/office/drawing/2014/main" id="{53744C51-7A0C-EB4E-A7DA-C4BF5E294A7A}"/>
              </a:ext>
            </a:extLst>
          </p:cNvPr>
          <p:cNvSpPr txBox="1"/>
          <p:nvPr/>
        </p:nvSpPr>
        <p:spPr>
          <a:xfrm>
            <a:off x="7130889" y="2476506"/>
            <a:ext cx="497252" cy="430887"/>
          </a:xfrm>
          <a:prstGeom prst="rect">
            <a:avLst/>
          </a:prstGeom>
          <a:noFill/>
        </p:spPr>
        <p:txBody>
          <a:bodyPr wrap="none" rtlCol="0">
            <a:spAutoFit/>
          </a:bodyPr>
          <a:lstStyle/>
          <a:p>
            <a:r>
              <a:rPr lang="en-US" sz="2200" dirty="0">
                <a:solidFill>
                  <a:srgbClr val="4D4D4D"/>
                </a:solidFill>
              </a:rPr>
              <a:t>no</a:t>
            </a:r>
            <a:endParaRPr lang="ru-RU" sz="2200" dirty="0">
              <a:solidFill>
                <a:srgbClr val="4D4D4D"/>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8ED37A0-53F5-0A49-9987-3D5C958B47FE}"/>
                  </a:ext>
                </a:extLst>
              </p:cNvPr>
              <p:cNvSpPr/>
              <p:nvPr/>
            </p:nvSpPr>
            <p:spPr>
              <a:xfrm>
                <a:off x="395288" y="4522269"/>
                <a:ext cx="8497192" cy="1061829"/>
              </a:xfrm>
              <a:prstGeom prst="rect">
                <a:avLst/>
              </a:prstGeom>
            </p:spPr>
            <p:txBody>
              <a:bodyPr wrap="square">
                <a:spAutoFit/>
              </a:bodyPr>
              <a:lstStyle/>
              <a:p>
                <a:pPr marL="342900" indent="-342900">
                  <a:spcAft>
                    <a:spcPts val="1800"/>
                  </a:spcAft>
                  <a:buClr>
                    <a:srgbClr val="9CA5A2"/>
                  </a:buClr>
                  <a:buFont typeface="Arial" panose="020B0604020202020204" pitchFamily="34" charset="0"/>
                  <a:buChar char="•"/>
                </a:pPr>
                <a:r>
                  <a:rPr lang="en-US" sz="2400" b="1" dirty="0">
                    <a:solidFill>
                      <a:srgbClr val="4D4D4D"/>
                    </a:solidFill>
                  </a:rPr>
                  <a:t>Internal Nodes</a:t>
                </a:r>
                <a:r>
                  <a:rPr lang="ru-RU" sz="2400" dirty="0">
                    <a:solidFill>
                      <a:srgbClr val="4D4D4D"/>
                    </a:solidFill>
                  </a:rPr>
                  <a:t>: </a:t>
                </a:r>
                <a:r>
                  <a:rPr lang="en-US" sz="2400" dirty="0">
                    <a:solidFill>
                      <a:srgbClr val="4D4D4D"/>
                    </a:solidFill>
                  </a:rPr>
                  <a:t>splitting criterion</a:t>
                </a:r>
              </a:p>
              <a:p>
                <a:pPr marL="342900" indent="-342900">
                  <a:spcAft>
                    <a:spcPts val="1800"/>
                  </a:spcAft>
                  <a:buClr>
                    <a:srgbClr val="9CA5A2"/>
                  </a:buClr>
                  <a:buFont typeface="Arial" panose="020B0604020202020204" pitchFamily="34" charset="0"/>
                  <a:buChar char="•"/>
                </a:pPr>
                <a:r>
                  <a:rPr lang="en-US" sz="2400" b="1" dirty="0">
                    <a:solidFill>
                      <a:srgbClr val="4D4D4D"/>
                    </a:solidFill>
                  </a:rPr>
                  <a:t>Leaves</a:t>
                </a:r>
                <a:r>
                  <a:rPr lang="ru-RU" sz="2400" dirty="0">
                    <a:solidFill>
                      <a:srgbClr val="4D4D4D"/>
                    </a:solidFill>
                  </a:rPr>
                  <a:t>: </a:t>
                </a:r>
                <a:r>
                  <a:rPr lang="en-US" sz="2400" dirty="0">
                    <a:solidFill>
                      <a:srgbClr val="4D4D4D"/>
                    </a:solidFill>
                  </a:rPr>
                  <a:t>predictions</a:t>
                </a:r>
                <a:r>
                  <a:rPr lang="ru-RU" sz="2400" dirty="0">
                    <a:solidFill>
                      <a:srgbClr val="4D4D4D"/>
                    </a:solidFill>
                  </a:rPr>
                  <a:t> </a:t>
                </a:r>
                <a14:m>
                  <m:oMath xmlns:m="http://schemas.openxmlformats.org/officeDocument/2006/math">
                    <m:r>
                      <a:rPr lang="en-US" sz="2400" i="1">
                        <a:solidFill>
                          <a:srgbClr val="4D4D4D"/>
                        </a:solidFill>
                        <a:latin typeface="Cambria Math" panose="02040503050406030204" pitchFamily="18" charset="0"/>
                      </a:rPr>
                      <m:t>𝑐</m:t>
                    </m:r>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ea typeface="Cambria Math" panose="02040503050406030204" pitchFamily="18" charset="0"/>
                      </a:rPr>
                      <m:t>𝕐</m:t>
                    </m:r>
                  </m:oMath>
                </a14:m>
                <a:endParaRPr lang="en-US" sz="2400" dirty="0">
                  <a:solidFill>
                    <a:srgbClr val="4D4D4D"/>
                  </a:solidFill>
                </a:endParaRPr>
              </a:p>
            </p:txBody>
          </p:sp>
        </mc:Choice>
        <mc:Fallback xmlns="">
          <p:sp>
            <p:nvSpPr>
              <p:cNvPr id="15" name="Rectangle 14">
                <a:extLst>
                  <a:ext uri="{FF2B5EF4-FFF2-40B4-BE49-F238E27FC236}">
                    <a16:creationId xmlns:a16="http://schemas.microsoft.com/office/drawing/2014/main" xmlns="" xmlns:a14="http://schemas.microsoft.com/office/drawing/2010/main" id="{D8ED37A0-53F5-0A49-9987-3D5C958B47FE}"/>
                  </a:ext>
                </a:extLst>
              </p:cNvPr>
              <p:cNvSpPr>
                <a:spLocks noRot="1" noChangeAspect="1" noMove="1" noResize="1" noEditPoints="1" noAdjustHandles="1" noChangeArrowheads="1" noChangeShapeType="1" noTextEdit="1"/>
              </p:cNvSpPr>
              <p:nvPr/>
            </p:nvSpPr>
            <p:spPr>
              <a:xfrm>
                <a:off x="395288" y="4522269"/>
                <a:ext cx="8497192" cy="1061829"/>
              </a:xfrm>
              <a:prstGeom prst="rect">
                <a:avLst/>
              </a:prstGeom>
              <a:blipFill rotWithShape="1">
                <a:blip r:embed="rId3"/>
                <a:stretch>
                  <a:fillRect l="-1004" t="-4023" b="-12644"/>
                </a:stretch>
              </a:blipFill>
            </p:spPr>
            <p:txBody>
              <a:bodyPr/>
              <a:lstStyle/>
              <a:p>
                <a:r>
                  <a:rPr lang="ru-RU">
                    <a:noFill/>
                  </a:rPr>
                  <a:t> </a:t>
                </a:r>
              </a:p>
            </p:txBody>
          </p:sp>
        </mc:Fallback>
      </mc:AlternateContent>
      <p:sp>
        <p:nvSpPr>
          <p:cNvPr id="5" name="Rounded Rectangle 4">
            <a:extLst>
              <a:ext uri="{FF2B5EF4-FFF2-40B4-BE49-F238E27FC236}">
                <a16:creationId xmlns:a16="http://schemas.microsoft.com/office/drawing/2014/main" id="{9FE6473A-9BEC-AE4A-B04D-CF2A40362685}"/>
              </a:ext>
            </a:extLst>
          </p:cNvPr>
          <p:cNvSpPr/>
          <p:nvPr/>
        </p:nvSpPr>
        <p:spPr>
          <a:xfrm>
            <a:off x="1835696" y="1960702"/>
            <a:ext cx="1944216" cy="532194"/>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distance &lt; </a:t>
            </a:r>
            <a:r>
              <a:rPr lang="ru-RU" sz="2200" dirty="0">
                <a:solidFill>
                  <a:srgbClr val="4D4D4D"/>
                </a:solidFill>
              </a:rPr>
              <a:t>200</a:t>
            </a:r>
          </a:p>
        </p:txBody>
      </p:sp>
      <p:sp>
        <p:nvSpPr>
          <p:cNvPr id="7" name="Rounded Rectangle 6">
            <a:extLst>
              <a:ext uri="{FF2B5EF4-FFF2-40B4-BE49-F238E27FC236}">
                <a16:creationId xmlns:a16="http://schemas.microsoft.com/office/drawing/2014/main" id="{203F974B-6F3B-6343-BCAD-66EF5B8EA145}"/>
              </a:ext>
            </a:extLst>
          </p:cNvPr>
          <p:cNvSpPr/>
          <p:nvPr/>
        </p:nvSpPr>
        <p:spPr>
          <a:xfrm>
            <a:off x="5423496" y="1960702"/>
            <a:ext cx="1944216" cy="532194"/>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area</a:t>
            </a:r>
            <a:r>
              <a:rPr lang="ru-RU" sz="2200" dirty="0">
                <a:solidFill>
                  <a:srgbClr val="4D4D4D"/>
                </a:solidFill>
              </a:rPr>
              <a:t> </a:t>
            </a:r>
            <a:r>
              <a:rPr lang="en-US" sz="2200" dirty="0">
                <a:solidFill>
                  <a:srgbClr val="4D4D4D"/>
                </a:solidFill>
              </a:rPr>
              <a:t>&lt; </a:t>
            </a:r>
            <a:r>
              <a:rPr lang="ru-RU" sz="2200" dirty="0">
                <a:solidFill>
                  <a:srgbClr val="4D4D4D"/>
                </a:solidFill>
              </a:rPr>
              <a:t>40</a:t>
            </a:r>
          </a:p>
        </p:txBody>
      </p:sp>
      <p:cxnSp>
        <p:nvCxnSpPr>
          <p:cNvPr id="12" name="Straight Arrow Connector 11">
            <a:extLst>
              <a:ext uri="{FF2B5EF4-FFF2-40B4-BE49-F238E27FC236}">
                <a16:creationId xmlns:a16="http://schemas.microsoft.com/office/drawing/2014/main" id="{41B03327-670F-A64A-A713-3D7D75C5C57A}"/>
              </a:ext>
            </a:extLst>
          </p:cNvPr>
          <p:cNvCxnSpPr/>
          <p:nvPr/>
        </p:nvCxnSpPr>
        <p:spPr>
          <a:xfrm flipH="1">
            <a:off x="2807804" y="1506719"/>
            <a:ext cx="1764196" cy="45398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28A7582-D131-8946-8742-38A8C3D31D4C}"/>
              </a:ext>
            </a:extLst>
          </p:cNvPr>
          <p:cNvCxnSpPr>
            <a:cxnSpLocks/>
          </p:cNvCxnSpPr>
          <p:nvPr/>
        </p:nvCxnSpPr>
        <p:spPr>
          <a:xfrm>
            <a:off x="4572000" y="1506719"/>
            <a:ext cx="1823604" cy="453983"/>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3" name="Rounded Rectangle 2">
            <a:extLst>
              <a:ext uri="{FF2B5EF4-FFF2-40B4-BE49-F238E27FC236}">
                <a16:creationId xmlns:a16="http://schemas.microsoft.com/office/drawing/2014/main" id="{A93FF838-6794-3444-B63A-6A371C01D9CD}"/>
              </a:ext>
            </a:extLst>
          </p:cNvPr>
          <p:cNvSpPr/>
          <p:nvPr/>
        </p:nvSpPr>
        <p:spPr>
          <a:xfrm>
            <a:off x="3599892" y="1074671"/>
            <a:ext cx="1944216" cy="432048"/>
          </a:xfrm>
          <a:prstGeom prst="rect">
            <a:avLst/>
          </a:prstGeom>
          <a:ln>
            <a:solidFill>
              <a:srgbClr val="F796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solidFill>
                  <a:srgbClr val="4D4D4D"/>
                </a:solidFill>
              </a:rPr>
              <a:t>Floor</a:t>
            </a:r>
            <a:r>
              <a:rPr lang="ru-RU" sz="2200" dirty="0">
                <a:solidFill>
                  <a:srgbClr val="4D4D4D"/>
                </a:solidFill>
              </a:rPr>
              <a:t> </a:t>
            </a:r>
            <a:r>
              <a:rPr lang="en-US" sz="2200" dirty="0">
                <a:solidFill>
                  <a:srgbClr val="4D4D4D"/>
                </a:solidFill>
              </a:rPr>
              <a:t>&lt; 3</a:t>
            </a:r>
            <a:endParaRPr lang="ru-RU" sz="2200" dirty="0">
              <a:solidFill>
                <a:srgbClr val="4D4D4D"/>
              </a:solidFill>
            </a:endParaRPr>
          </a:p>
        </p:txBody>
      </p:sp>
    </p:spTree>
    <p:extLst>
      <p:ext uri="{BB962C8B-B14F-4D97-AF65-F5344CB8AC3E}">
        <p14:creationId xmlns:p14="http://schemas.microsoft.com/office/powerpoint/2010/main" val="242081034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Splitting Criterion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5" name="Прямоугольник 4"/>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Step function:</a:t>
                </a:r>
                <a:r>
                  <a:rPr lang="ru-RU" sz="2400" dirty="0">
                    <a:solidFill>
                      <a:srgbClr val="4D4D4D"/>
                    </a:solidFill>
                  </a:rPr>
                  <a:t> </a:t>
                </a:r>
                <a14:m>
                  <m:oMath xmlns:m="http://schemas.openxmlformats.org/officeDocument/2006/math">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𝑗</m:t>
                            </m:r>
                          </m:sub>
                        </m:sSub>
                        <m:r>
                          <a:rPr lang="en-US" sz="2400" i="1">
                            <a:solidFill>
                              <a:srgbClr val="4D4D4D"/>
                            </a:solidFill>
                            <a:latin typeface="Cambria Math" panose="02040503050406030204" pitchFamily="18" charset="0"/>
                          </a:rPr>
                          <m:t>&lt;</m:t>
                        </m:r>
                        <m:r>
                          <a:rPr lang="en-US" sz="2400" i="1">
                            <a:solidFill>
                              <a:srgbClr val="4D4D4D"/>
                            </a:solidFill>
                            <a:latin typeface="Cambria Math" panose="02040503050406030204" pitchFamily="18" charset="0"/>
                          </a:rPr>
                          <m:t>𝑡</m:t>
                        </m:r>
                      </m:e>
                    </m:d>
                  </m:oMath>
                </a14:m>
                <a:r>
                  <a:rPr lang="ru-RU" sz="2400" dirty="0">
                    <a:solidFill>
                      <a:srgbClr val="4D4D4D"/>
                    </a:solidFill>
                  </a:rPr>
                  <a:t> — </a:t>
                </a:r>
                <a:r>
                  <a:rPr lang="en-US" sz="2400" dirty="0">
                    <a:solidFill>
                      <a:srgbClr val="4D4D4D"/>
                    </a:solidFill>
                  </a:rPr>
                  <a:t>not the only option</a:t>
                </a:r>
              </a:p>
              <a:p>
                <a:pPr marL="342900" indent="-342900">
                  <a:spcAft>
                    <a:spcPts val="1800"/>
                  </a:spcAft>
                  <a:buClr>
                    <a:srgbClr val="9CA5A2"/>
                  </a:buClr>
                  <a:buFont typeface="Arial" panose="020B0604020202020204" pitchFamily="34" charset="0"/>
                  <a:buChar char="•"/>
                </a:pPr>
                <a:r>
                  <a:rPr lang="en-US" sz="2400" dirty="0">
                    <a:solidFill>
                      <a:srgbClr val="4D4D4D"/>
                    </a:solidFill>
                  </a:rPr>
                  <a:t>Use a linear model</a:t>
                </a:r>
                <a:r>
                  <a:rPr lang="ru-RU" sz="2400" dirty="0">
                    <a:solidFill>
                      <a:srgbClr val="4D4D4D"/>
                    </a:solidFill>
                  </a:rPr>
                  <a:t>: </a:t>
                </a:r>
                <a14:m>
                  <m:oMath xmlns:m="http://schemas.openxmlformats.org/officeDocument/2006/math">
                    <m:d>
                      <m:dPr>
                        <m:begChr m:val="["/>
                        <m:endChr m:val="]"/>
                        <m:ctrlPr>
                          <a:rPr lang="en-US" sz="2400" i="1">
                            <a:solidFill>
                              <a:srgbClr val="4D4D4D"/>
                            </a:solidFill>
                            <a:latin typeface="Cambria Math" panose="02040503050406030204" pitchFamily="18" charset="0"/>
                          </a:rPr>
                        </m:ctrlPr>
                      </m:dPr>
                      <m:e>
                        <m:d>
                          <m:dPr>
                            <m:begChr m:val="⟨"/>
                            <m:endChr m:val="⟩"/>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𝑤</m:t>
                            </m:r>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𝑥</m:t>
                            </m:r>
                          </m:e>
                        </m:d>
                        <m:r>
                          <a:rPr lang="en-US" sz="2400" i="1">
                            <a:solidFill>
                              <a:srgbClr val="4D4D4D"/>
                            </a:solidFill>
                            <a:latin typeface="Cambria Math" panose="02040503050406030204" pitchFamily="18" charset="0"/>
                          </a:rPr>
                          <m:t>&lt;</m:t>
                        </m:r>
                        <m:r>
                          <a:rPr lang="en-US" sz="2400" i="1">
                            <a:solidFill>
                              <a:srgbClr val="4D4D4D"/>
                            </a:solidFill>
                            <a:latin typeface="Cambria Math" panose="02040503050406030204" pitchFamily="18" charset="0"/>
                          </a:rPr>
                          <m:t>𝑡</m:t>
                        </m:r>
                      </m:e>
                    </m:d>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A specific metric</a:t>
                </a:r>
                <a:r>
                  <a:rPr lang="ru-RU" sz="2400" dirty="0">
                    <a:solidFill>
                      <a:srgbClr val="4D4D4D"/>
                    </a:solidFill>
                  </a:rPr>
                  <a:t>: </a:t>
                </a:r>
                <a14:m>
                  <m:oMath xmlns:m="http://schemas.openxmlformats.org/officeDocument/2006/math">
                    <m:d>
                      <m:dPr>
                        <m:begChr m:val="["/>
                        <m:endChr m:val="]"/>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𝜌</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𝑥</m:t>
                            </m:r>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𝑥</m:t>
                                </m:r>
                              </m:e>
                              <m:sub>
                                <m:r>
                                  <a:rPr lang="en-US" sz="2400" i="1">
                                    <a:solidFill>
                                      <a:srgbClr val="4D4D4D"/>
                                    </a:solidFill>
                                    <a:latin typeface="Cambria Math" panose="02040503050406030204" pitchFamily="18" charset="0"/>
                                  </a:rPr>
                                  <m:t>0</m:t>
                                </m:r>
                              </m:sub>
                            </m:sSub>
                          </m:e>
                        </m:d>
                        <m:r>
                          <a:rPr lang="en-US" sz="2400" i="1">
                            <a:solidFill>
                              <a:srgbClr val="4D4D4D"/>
                            </a:solidFill>
                            <a:latin typeface="Cambria Math" panose="02040503050406030204" pitchFamily="18" charset="0"/>
                          </a:rPr>
                          <m:t>&lt;</m:t>
                        </m:r>
                        <m:r>
                          <a:rPr lang="en-US" sz="2400" i="1">
                            <a:solidFill>
                              <a:srgbClr val="4D4D4D"/>
                            </a:solidFill>
                            <a:latin typeface="Cambria Math" panose="02040503050406030204" pitchFamily="18" charset="0"/>
                          </a:rPr>
                          <m:t>𝑡</m:t>
                        </m:r>
                      </m:e>
                    </m:d>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But we can build arbitrary complex models even with the most simple predicates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l="-2052" t="-1099"/>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425379037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Predictions in Leaves: Regression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a:t>
                </a:r>
                <a14:m>
                  <m:oMath xmlns:m="http://schemas.openxmlformats.org/officeDocument/2006/math">
                    <m:r>
                      <a:rPr lang="en-US" sz="2400">
                        <a:solidFill>
                          <a:srgbClr val="4D4D4D"/>
                        </a:solidFill>
                        <a:latin typeface="Cambria Math"/>
                      </a:rPr>
                      <m:t> </m:t>
                    </m:r>
                    <m:r>
                      <m:rPr>
                        <m:sty m:val="p"/>
                      </m:rPr>
                      <a:rPr lang="en-US" sz="2400">
                        <a:solidFill>
                          <a:srgbClr val="4D4D4D"/>
                        </a:solidFill>
                        <a:latin typeface="Cambria Math" panose="02040503050406030204" pitchFamily="18" charset="0"/>
                      </a:rPr>
                      <m:t>will</m:t>
                    </m:r>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use</m:t>
                    </m:r>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constant</m:t>
                    </m:r>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predictions</m:t>
                    </m:r>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𝑣</m:t>
                        </m:r>
                      </m:sub>
                    </m:sSub>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ea typeface="Cambria Math" panose="02040503050406030204" pitchFamily="18" charset="0"/>
                      </a:rPr>
                      <m:t>𝕐</m:t>
                    </m:r>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Average value</a:t>
                </a:r>
                <a:r>
                  <a:rPr lang="ru-RU" sz="2400" dirty="0">
                    <a:solidFill>
                      <a:srgbClr val="4D4D4D"/>
                    </a:solidFill>
                  </a:rPr>
                  <a:t>: </a:t>
                </a:r>
                <a:endParaRPr lang="en-US"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𝑣</m:t>
                          </m:r>
                        </m:sub>
                      </m:sSub>
                      <m:r>
                        <a:rPr lang="en-US" sz="2400" b="0" i="1" smtClean="0">
                          <a:solidFill>
                            <a:srgbClr val="4D4D4D"/>
                          </a:solidFill>
                          <a:latin typeface="Cambria Math" panose="02040503050406030204" pitchFamily="18" charset="0"/>
                        </a:rPr>
                        <m:t>=</m:t>
                      </m:r>
                      <m:f>
                        <m:fPr>
                          <m:ctrlPr>
                            <a:rPr lang="en-US" sz="2400" b="0" i="1" smtClean="0">
                              <a:solidFill>
                                <a:srgbClr val="4D4D4D"/>
                              </a:solidFill>
                              <a:latin typeface="Cambria Math" panose="02040503050406030204" pitchFamily="18" charset="0"/>
                            </a:rPr>
                          </m:ctrlPr>
                        </m:fPr>
                        <m:num>
                          <m:r>
                            <a:rPr lang="ru-RU"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𝑣</m:t>
                              </m:r>
                            </m:sub>
                          </m:sSub>
                          <m:r>
                            <a:rPr lang="en-US" sz="2400" b="0" i="1" smtClean="0">
                              <a:solidFill>
                                <a:srgbClr val="4D4D4D"/>
                              </a:solidFill>
                              <a:latin typeface="Cambria Math" panose="02040503050406030204" pitchFamily="18" charset="0"/>
                            </a:rPr>
                            <m:t>|</m:t>
                          </m:r>
                        </m:den>
                      </m:f>
                      <m:nary>
                        <m:naryPr>
                          <m:chr m:val="∑"/>
                          <m:ctrlPr>
                            <a:rPr lang="en-US" sz="2400" b="0" i="1" smtClean="0">
                              <a:solidFill>
                                <a:srgbClr val="4D4D4D"/>
                              </a:solidFill>
                              <a:latin typeface="Cambria Math" panose="02040503050406030204" pitchFamily="18" charset="0"/>
                            </a:rPr>
                          </m:ctrlPr>
                        </m:naryPr>
                        <m: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m:rPr>
                                      <m:brk m:alnAt="23"/>
                                    </m:rPr>
                                    <a:rPr lang="en-US" sz="2400" b="0" i="1" smtClean="0">
                                      <a:solidFill>
                                        <a:srgbClr val="4D4D4D"/>
                                      </a:solidFill>
                                      <a:latin typeface="Cambria Math" panose="02040503050406030204" pitchFamily="18" charset="0"/>
                                    </a:rPr>
                                    <m:t>𝑥</m:t>
                                  </m:r>
                                </m:e>
                                <m:sub>
                                  <m:r>
                                    <m:rPr>
                                      <m:brk m:alnAt="23"/>
                                    </m:rPr>
                                    <a:rPr lang="en-US" sz="2400" b="0" i="1" smtClean="0">
                                      <a:solidFill>
                                        <a:srgbClr val="4D4D4D"/>
                                      </a:solidFill>
                                      <a:latin typeface="Cambria Math" panose="02040503050406030204" pitchFamily="18" charset="0"/>
                                    </a:rPr>
                                    <m:t>𝑖</m:t>
                                  </m:r>
                                </m:sub>
                              </m:sSub>
                              <m:r>
                                <m:rPr>
                                  <m:brk m:alnAt="23"/>
                                </m:rP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m:rPr>
                                      <m:brk m:alnAt="23"/>
                                    </m:rPr>
                                    <a:rPr lang="en-US" sz="2400" b="0" i="1" smtClean="0">
                                      <a:solidFill>
                                        <a:srgbClr val="4D4D4D"/>
                                      </a:solidFill>
                                      <a:latin typeface="Cambria Math" panose="02040503050406030204" pitchFamily="18" charset="0"/>
                                    </a:rPr>
                                    <m:t>𝑦</m:t>
                                  </m:r>
                                </m:e>
                                <m:sub>
                                  <m:r>
                                    <m:rPr>
                                      <m:brk m:alnAt="23"/>
                                    </m:rP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𝑣</m:t>
                              </m:r>
                            </m:sub>
                          </m:sSub>
                        </m:sub>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e>
                      </m:nary>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3"/>
                <a:stretch>
                  <a:fillRect l="-2052" t="-153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11114962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Predictions in Leaves: Classification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a:t>
                </a:r>
                <a14:m>
                  <m:oMath xmlns:m="http://schemas.openxmlformats.org/officeDocument/2006/math">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will</m:t>
                    </m:r>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use</m:t>
                    </m:r>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constant</m:t>
                    </m:r>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predictions</m:t>
                    </m:r>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𝑣</m:t>
                        </m:r>
                      </m:sub>
                    </m:sSub>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ea typeface="Cambria Math" panose="02040503050406030204" pitchFamily="18" charset="0"/>
                      </a:rPr>
                      <m:t>𝕐</m:t>
                    </m:r>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 most common class</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𝑣</m:t>
                          </m:r>
                        </m:sub>
                      </m:sSub>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arg</m:t>
                          </m:r>
                        </m:fName>
                        <m:e>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max</m:t>
                                  </m:r>
                                </m:e>
                                <m:lim>
                                  <m:r>
                                    <a:rPr lang="en-US" sz="2400" b="0" i="1" smtClean="0">
                                      <a:solidFill>
                                        <a:srgbClr val="4D4D4D"/>
                                      </a:solidFill>
                                      <a:latin typeface="Cambria Math" panose="02040503050406030204" pitchFamily="18" charset="0"/>
                                    </a:rPr>
                                    <m:t>𝑘</m:t>
                                  </m:r>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ea typeface="Cambria Math" panose="02040503050406030204" pitchFamily="18" charset="0"/>
                                    </a:rPr>
                                    <m:t>𝕐</m:t>
                                  </m:r>
                                </m:lim>
                              </m:limLow>
                            </m:fName>
                            <m:e>
                              <m:nary>
                                <m:naryPr>
                                  <m:chr m:val="∑"/>
                                  <m:ctrlPr>
                                    <a:rPr lang="en-US" sz="2400" i="1">
                                      <a:solidFill>
                                        <a:srgbClr val="4D4D4D"/>
                                      </a:solidFill>
                                      <a:latin typeface="Cambria Math" panose="02040503050406030204" pitchFamily="18" charset="0"/>
                                    </a:rPr>
                                  </m:ctrlPr>
                                </m:naryPr>
                                <m: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m:rPr>
                                              <m:brk m:alnAt="23"/>
                                            </m:rPr>
                                            <a:rPr lang="en-US" sz="2400" i="1">
                                              <a:solidFill>
                                                <a:srgbClr val="4D4D4D"/>
                                              </a:solidFill>
                                              <a:latin typeface="Cambria Math" panose="02040503050406030204" pitchFamily="18" charset="0"/>
                                            </a:rPr>
                                            <m:t>𝑥</m:t>
                                          </m:r>
                                        </m:e>
                                        <m:sub>
                                          <m:r>
                                            <m:rPr>
                                              <m:brk m:alnAt="23"/>
                                            </m:rPr>
                                            <a:rPr lang="en-US" sz="2400" i="1">
                                              <a:solidFill>
                                                <a:srgbClr val="4D4D4D"/>
                                              </a:solidFill>
                                              <a:latin typeface="Cambria Math" panose="02040503050406030204" pitchFamily="18" charset="0"/>
                                            </a:rPr>
                                            <m:t>𝑖</m:t>
                                          </m:r>
                                        </m:sub>
                                      </m:sSub>
                                      <m:r>
                                        <m:rPr>
                                          <m:brk m:alnAt="23"/>
                                        </m:rP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m:rPr>
                                              <m:brk m:alnAt="23"/>
                                            </m:rPr>
                                            <a:rPr lang="en-US" sz="2400" i="1">
                                              <a:solidFill>
                                                <a:srgbClr val="4D4D4D"/>
                                              </a:solidFill>
                                              <a:latin typeface="Cambria Math" panose="02040503050406030204" pitchFamily="18" charset="0"/>
                                            </a:rPr>
                                            <m:t>𝑦</m:t>
                                          </m:r>
                                        </m:e>
                                        <m:sub>
                                          <m:r>
                                            <m:rPr>
                                              <m:brk m:alnAt="23"/>
                                            </m:rP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𝑣</m:t>
                                      </m:r>
                                    </m:sub>
                                  </m:sSub>
                                </m:sub>
                                <m:sup/>
                                <m:e>
                                  <m:sSub>
                                    <m:sSubPr>
                                      <m:ctrlPr>
                                        <a:rPr lang="en-US" sz="2400" i="1">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𝑘</m:t>
                                  </m:r>
                                  <m:r>
                                    <a:rPr lang="en-US" sz="2400" b="0" i="1" smtClean="0">
                                      <a:solidFill>
                                        <a:srgbClr val="4D4D4D"/>
                                      </a:solidFill>
                                      <a:latin typeface="Cambria Math" panose="02040503050406030204" pitchFamily="18" charset="0"/>
                                    </a:rPr>
                                    <m:t>]</m:t>
                                  </m:r>
                                </m:e>
                              </m:nary>
                            </m:e>
                          </m:func>
                        </m:e>
                      </m:func>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975563581"/>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Predictions in Leaves: Classification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a:t>
                </a:r>
                <a14:m>
                  <m:oMath xmlns:m="http://schemas.openxmlformats.org/officeDocument/2006/math">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will</m:t>
                    </m:r>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use</m:t>
                    </m:r>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constant</m:t>
                    </m:r>
                    <m:r>
                      <a:rPr lang="en-US" sz="2400">
                        <a:solidFill>
                          <a:srgbClr val="4D4D4D"/>
                        </a:solidFill>
                        <a:latin typeface="Cambria Math" panose="02040503050406030204" pitchFamily="18" charset="0"/>
                      </a:rPr>
                      <m:t> </m:t>
                    </m:r>
                    <m:r>
                      <m:rPr>
                        <m:sty m:val="p"/>
                      </m:rPr>
                      <a:rPr lang="en-US" sz="2400">
                        <a:solidFill>
                          <a:srgbClr val="4D4D4D"/>
                        </a:solidFill>
                        <a:latin typeface="Cambria Math" panose="02040503050406030204" pitchFamily="18" charset="0"/>
                      </a:rPr>
                      <m:t>predictions</m:t>
                    </m:r>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𝑣</m:t>
                        </m:r>
                      </m:sub>
                    </m:sSub>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ea typeface="Cambria Math" panose="02040503050406030204" pitchFamily="18" charset="0"/>
                      </a:rPr>
                      <m:t>𝕐</m:t>
                    </m:r>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 most common class</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𝑣</m:t>
                          </m:r>
                        </m:sub>
                      </m:sSub>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panose="02040503050406030204" pitchFamily="18" charset="0"/>
                            </a:rPr>
                            <m:t>arg</m:t>
                          </m:r>
                        </m:fName>
                        <m:e>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max</m:t>
                                  </m:r>
                                </m:e>
                                <m:lim>
                                  <m:r>
                                    <a:rPr lang="en-US" sz="2400" b="0" i="1" smtClean="0">
                                      <a:solidFill>
                                        <a:srgbClr val="4D4D4D"/>
                                      </a:solidFill>
                                      <a:latin typeface="Cambria Math" panose="02040503050406030204" pitchFamily="18" charset="0"/>
                                    </a:rPr>
                                    <m:t>𝑘</m:t>
                                  </m:r>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ea typeface="Cambria Math" panose="02040503050406030204" pitchFamily="18" charset="0"/>
                                    </a:rPr>
                                    <m:t>𝕐</m:t>
                                  </m:r>
                                </m:lim>
                              </m:limLow>
                            </m:fName>
                            <m:e>
                              <m:nary>
                                <m:naryPr>
                                  <m:chr m:val="∑"/>
                                  <m:ctrlPr>
                                    <a:rPr lang="en-US" sz="2400" i="1">
                                      <a:solidFill>
                                        <a:srgbClr val="4D4D4D"/>
                                      </a:solidFill>
                                      <a:latin typeface="Cambria Math" panose="02040503050406030204" pitchFamily="18" charset="0"/>
                                    </a:rPr>
                                  </m:ctrlPr>
                                </m:naryPr>
                                <m: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m:rPr>
                                              <m:brk m:alnAt="23"/>
                                            </m:rPr>
                                            <a:rPr lang="en-US" sz="2400" i="1">
                                              <a:solidFill>
                                                <a:srgbClr val="4D4D4D"/>
                                              </a:solidFill>
                                              <a:latin typeface="Cambria Math" panose="02040503050406030204" pitchFamily="18" charset="0"/>
                                            </a:rPr>
                                            <m:t>𝑥</m:t>
                                          </m:r>
                                        </m:e>
                                        <m:sub>
                                          <m:r>
                                            <m:rPr>
                                              <m:brk m:alnAt="23"/>
                                            </m:rPr>
                                            <a:rPr lang="en-US" sz="2400" i="1">
                                              <a:solidFill>
                                                <a:srgbClr val="4D4D4D"/>
                                              </a:solidFill>
                                              <a:latin typeface="Cambria Math" panose="02040503050406030204" pitchFamily="18" charset="0"/>
                                            </a:rPr>
                                            <m:t>𝑖</m:t>
                                          </m:r>
                                        </m:sub>
                                      </m:sSub>
                                      <m:r>
                                        <m:rPr>
                                          <m:brk m:alnAt="23"/>
                                        </m:rP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m:rPr>
                                              <m:brk m:alnAt="23"/>
                                            </m:rPr>
                                            <a:rPr lang="en-US" sz="2400" i="1">
                                              <a:solidFill>
                                                <a:srgbClr val="4D4D4D"/>
                                              </a:solidFill>
                                              <a:latin typeface="Cambria Math" panose="02040503050406030204" pitchFamily="18" charset="0"/>
                                            </a:rPr>
                                            <m:t>𝑦</m:t>
                                          </m:r>
                                        </m:e>
                                        <m:sub>
                                          <m:r>
                                            <m:rPr>
                                              <m:brk m:alnAt="23"/>
                                            </m:rP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𝑣</m:t>
                                      </m:r>
                                    </m:sub>
                                  </m:sSub>
                                </m:sub>
                                <m:sup/>
                                <m:e>
                                  <m:sSub>
                                    <m:sSubPr>
                                      <m:ctrlPr>
                                        <a:rPr lang="en-US" sz="2400" i="1">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𝑘</m:t>
                                  </m:r>
                                  <m:r>
                                    <a:rPr lang="en-US" sz="2400" b="0" i="1" smtClean="0">
                                      <a:solidFill>
                                        <a:srgbClr val="4D4D4D"/>
                                      </a:solidFill>
                                      <a:latin typeface="Cambria Math" panose="02040503050406030204" pitchFamily="18" charset="0"/>
                                    </a:rPr>
                                    <m:t>]</m:t>
                                  </m:r>
                                </m:e>
                              </m:nary>
                            </m:e>
                          </m:func>
                        </m:e>
                      </m:func>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Class probabilities</a:t>
                </a:r>
                <a:endParaRPr lang="ru-RU"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𝑐</m:t>
                          </m:r>
                        </m:e>
                        <m:sub>
                          <m:r>
                            <a:rPr lang="en-US" sz="2400" i="1">
                              <a:solidFill>
                                <a:srgbClr val="4D4D4D"/>
                              </a:solidFill>
                              <a:latin typeface="Cambria Math" panose="02040503050406030204" pitchFamily="18" charset="0"/>
                            </a:rPr>
                            <m:t>𝑣𝑘</m:t>
                          </m:r>
                        </m:sub>
                      </m:sSub>
                      <m:r>
                        <a:rPr lang="en-US" sz="2400" i="1">
                          <a:solidFill>
                            <a:srgbClr val="4D4D4D"/>
                          </a:solidFill>
                          <a:latin typeface="Cambria Math" panose="02040503050406030204" pitchFamily="18" charset="0"/>
                        </a:rPr>
                        <m:t>=</m:t>
                      </m:r>
                      <m:f>
                        <m:fPr>
                          <m:ctrlPr>
                            <a:rPr lang="en-US" sz="2400" i="1">
                              <a:solidFill>
                                <a:srgbClr val="4D4D4D"/>
                              </a:solidFill>
                              <a:latin typeface="Cambria Math" panose="02040503050406030204" pitchFamily="18" charset="0"/>
                            </a:rPr>
                          </m:ctrlPr>
                        </m:fPr>
                        <m:num>
                          <m:r>
                            <a:rPr lang="ru-RU"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𝑣</m:t>
                              </m:r>
                            </m:sub>
                          </m:sSub>
                          <m:r>
                            <a:rPr lang="en-US" sz="2400" i="1">
                              <a:solidFill>
                                <a:srgbClr val="4D4D4D"/>
                              </a:solidFill>
                              <a:latin typeface="Cambria Math" panose="02040503050406030204" pitchFamily="18" charset="0"/>
                            </a:rPr>
                            <m:t>|</m:t>
                          </m:r>
                        </m:den>
                      </m:f>
                      <m:nary>
                        <m:naryPr>
                          <m:chr m:val="∑"/>
                          <m:ctrlPr>
                            <a:rPr lang="en-US" sz="2400" i="1">
                              <a:solidFill>
                                <a:srgbClr val="4D4D4D"/>
                              </a:solidFill>
                              <a:latin typeface="Cambria Math" panose="02040503050406030204" pitchFamily="18" charset="0"/>
                            </a:rPr>
                          </m:ctrlPr>
                        </m:naryPr>
                        <m: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m:rPr>
                                      <m:brk m:alnAt="23"/>
                                    </m:rPr>
                                    <a:rPr lang="en-US" sz="2400" i="1">
                                      <a:solidFill>
                                        <a:srgbClr val="4D4D4D"/>
                                      </a:solidFill>
                                      <a:latin typeface="Cambria Math" panose="02040503050406030204" pitchFamily="18" charset="0"/>
                                    </a:rPr>
                                    <m:t>𝑥</m:t>
                                  </m:r>
                                </m:e>
                                <m:sub>
                                  <m:r>
                                    <m:rPr>
                                      <m:brk m:alnAt="23"/>
                                    </m:rPr>
                                    <a:rPr lang="en-US" sz="2400" i="1">
                                      <a:solidFill>
                                        <a:srgbClr val="4D4D4D"/>
                                      </a:solidFill>
                                      <a:latin typeface="Cambria Math" panose="02040503050406030204" pitchFamily="18" charset="0"/>
                                    </a:rPr>
                                    <m:t>𝑖</m:t>
                                  </m:r>
                                </m:sub>
                              </m:sSub>
                              <m:r>
                                <m:rPr>
                                  <m:brk m:alnAt="23"/>
                                </m:rP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m:rPr>
                                      <m:brk m:alnAt="23"/>
                                    </m:rPr>
                                    <a:rPr lang="en-US" sz="2400" i="1">
                                      <a:solidFill>
                                        <a:srgbClr val="4D4D4D"/>
                                      </a:solidFill>
                                      <a:latin typeface="Cambria Math" panose="02040503050406030204" pitchFamily="18" charset="0"/>
                                    </a:rPr>
                                    <m:t>𝑦</m:t>
                                  </m:r>
                                </m:e>
                                <m:sub>
                                  <m:r>
                                    <m:rPr>
                                      <m:brk m:alnAt="23"/>
                                    </m:rP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𝑣</m:t>
                              </m:r>
                            </m:sub>
                          </m:sSub>
                        </m:sub>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𝑦</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r>
                            <a:rPr lang="en-US" sz="2400" i="1">
                              <a:solidFill>
                                <a:srgbClr val="4D4D4D"/>
                              </a:solidFill>
                              <a:latin typeface="Cambria Math" panose="02040503050406030204" pitchFamily="18" charset="0"/>
                            </a:rPr>
                            <m:t>𝑘</m:t>
                          </m:r>
                          <m:r>
                            <a:rPr lang="en-US" sz="2400" i="1">
                              <a:solidFill>
                                <a:srgbClr val="4D4D4D"/>
                              </a:solidFill>
                              <a:latin typeface="Cambria Math" panose="02040503050406030204" pitchFamily="18" charset="0"/>
                            </a:rPr>
                            <m:t>]</m:t>
                          </m:r>
                        </m:e>
                      </m:nary>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3"/>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81962646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Predictions in Leaves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 could use more complex prediction functions in leaves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E.g. linear regression</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𝑣</m:t>
                          </m:r>
                        </m:sub>
                      </m:sSub>
                      <m: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𝑥</m:t>
                      </m:r>
                      <m:r>
                        <a:rPr lang="en-US" sz="2400" b="0" i="1" smtClean="0">
                          <a:solidFill>
                            <a:srgbClr val="4D4D4D"/>
                          </a:solidFill>
                          <a:latin typeface="Cambria Math" panose="02040503050406030204" pitchFamily="18" charset="0"/>
                        </a:rPr>
                        <m:t>)=</m:t>
                      </m:r>
                      <m:d>
                        <m:dPr>
                          <m:begChr m:val="⟨"/>
                          <m:endChr m:val="⟩"/>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𝑣</m:t>
                              </m:r>
                            </m:sub>
                          </m:sSub>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𝑥</m:t>
                          </m:r>
                        </m:e>
                      </m:d>
                    </m:oMath>
                  </m:oMathPara>
                </a14:m>
                <a:endParaRPr lang="ru-RU" sz="2400" dirty="0">
                  <a:solidFill>
                    <a:srgbClr val="4D4D4D"/>
                  </a:solidFill>
                </a:endParaRPr>
              </a:p>
              <a:p>
                <a:pPr>
                  <a:spcAft>
                    <a:spcPts val="1800"/>
                  </a:spcAft>
                  <a:buClr>
                    <a:srgbClr val="9CA5A2"/>
                  </a:buCl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645"/>
                <a:ext cx="8616008" cy="5544715"/>
              </a:xfrm>
              <a:prstGeom prst="rect">
                <a:avLst/>
              </a:prstGeom>
              <a:blipFill rotWithShape="1">
                <a:blip r:embed="rId4"/>
                <a:stretch>
                  <a:fillRect l="-2052" t="-153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337279763"/>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a:t>
            </a:r>
            <a:r>
              <a:rPr lang="ru-RU" sz="3200" b="1" dirty="0">
                <a:solidFill>
                  <a:srgbClr val="A26D6A"/>
                </a:solidFill>
                <a:cs typeface="Times New Roman" pitchFamily="18" charset="0"/>
              </a:rPr>
              <a:t> </a:t>
            </a:r>
            <a:r>
              <a:rPr lang="en-US" sz="3200" b="1" dirty="0">
                <a:solidFill>
                  <a:srgbClr val="A26D6A"/>
                </a:solidFill>
                <a:cs typeface="Times New Roman" pitchFamily="18" charset="0"/>
              </a:rPr>
              <a:t>Tree</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17" name="Picture 16" descr="A close up of a logo&#10;&#10;Description automatically generated">
            <a:extLst>
              <a:ext uri="{FF2B5EF4-FFF2-40B4-BE49-F238E27FC236}">
                <a16:creationId xmlns:a16="http://schemas.microsoft.com/office/drawing/2014/main" id="{71306B3B-0B72-5B46-8B6D-35624D911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047508"/>
            <a:ext cx="4716016" cy="4716016"/>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7126AB2C-9B16-6549-BB51-88657404F304}"/>
              </a:ext>
            </a:extLst>
          </p:cNvPr>
          <p:cNvPicPr>
            <a:picLocks noChangeAspect="1"/>
          </p:cNvPicPr>
          <p:nvPr/>
        </p:nvPicPr>
        <p:blipFill rotWithShape="1">
          <a:blip r:embed="rId4">
            <a:extLst>
              <a:ext uri="{28A0092B-C50C-407E-A947-70E740481C1C}">
                <a14:useLocalDpi xmlns:a14="http://schemas.microsoft.com/office/drawing/2010/main" val="0"/>
              </a:ext>
            </a:extLst>
          </a:blip>
          <a:srcRect r="12479"/>
          <a:stretch/>
        </p:blipFill>
        <p:spPr>
          <a:xfrm>
            <a:off x="3851920" y="945232"/>
            <a:ext cx="5159376" cy="4716016"/>
          </a:xfrm>
          <a:prstGeom prst="rect">
            <a:avLst/>
          </a:prstGeom>
        </p:spPr>
      </p:pic>
      <p:sp>
        <p:nvSpPr>
          <p:cNvPr id="28" name="Rounded Rectangle 27">
            <a:extLst>
              <a:ext uri="{FF2B5EF4-FFF2-40B4-BE49-F238E27FC236}">
                <a16:creationId xmlns:a16="http://schemas.microsoft.com/office/drawing/2014/main" id="{CBB7776F-7722-D445-BAD3-3A9D9C9C3F76}"/>
              </a:ext>
            </a:extLst>
          </p:cNvPr>
          <p:cNvSpPr/>
          <p:nvPr/>
        </p:nvSpPr>
        <p:spPr>
          <a:xfrm>
            <a:off x="5317847" y="1988840"/>
            <a:ext cx="1440160" cy="792088"/>
          </a:xfrm>
          <a:prstGeom prst="roundRect">
            <a:avLst/>
          </a:prstGeom>
          <a:noFill/>
          <a:ln w="5715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30" name="Straight Connector 29">
            <a:extLst>
              <a:ext uri="{FF2B5EF4-FFF2-40B4-BE49-F238E27FC236}">
                <a16:creationId xmlns:a16="http://schemas.microsoft.com/office/drawing/2014/main" id="{87296B0A-061C-CC41-9C5C-C5825D7C65C3}"/>
              </a:ext>
            </a:extLst>
          </p:cNvPr>
          <p:cNvCxnSpPr/>
          <p:nvPr/>
        </p:nvCxnSpPr>
        <p:spPr>
          <a:xfrm>
            <a:off x="612000" y="3645024"/>
            <a:ext cx="4199648"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1990CF-5B88-FE41-84C6-0E7EDBD53973}"/>
              </a:ext>
            </a:extLst>
          </p:cNvPr>
          <p:cNvCxnSpPr>
            <a:cxnSpLocks/>
          </p:cNvCxnSpPr>
          <p:nvPr/>
        </p:nvCxnSpPr>
        <p:spPr>
          <a:xfrm>
            <a:off x="3491880" y="1340768"/>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2A58EA-2371-2A44-B462-57A2A6E79D97}"/>
              </a:ext>
            </a:extLst>
          </p:cNvPr>
          <p:cNvCxnSpPr>
            <a:cxnSpLocks/>
          </p:cNvCxnSpPr>
          <p:nvPr/>
        </p:nvCxnSpPr>
        <p:spPr>
          <a:xfrm>
            <a:off x="612000" y="3140968"/>
            <a:ext cx="2879880"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1AFD73-AC4A-D749-87D3-3E90360E028B}"/>
              </a:ext>
            </a:extLst>
          </p:cNvPr>
          <p:cNvCxnSpPr>
            <a:cxnSpLocks/>
          </p:cNvCxnSpPr>
          <p:nvPr/>
        </p:nvCxnSpPr>
        <p:spPr>
          <a:xfrm>
            <a:off x="2123728" y="3140968"/>
            <a:ext cx="0" cy="5040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E216D5-237C-7049-946F-356F9913D075}"/>
              </a:ext>
            </a:extLst>
          </p:cNvPr>
          <p:cNvCxnSpPr>
            <a:cxnSpLocks/>
          </p:cNvCxnSpPr>
          <p:nvPr/>
        </p:nvCxnSpPr>
        <p:spPr>
          <a:xfrm>
            <a:off x="2843808" y="3152796"/>
            <a:ext cx="0" cy="5040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6FDBF6-76D9-F444-8070-3F79F6FCB2A7}"/>
              </a:ext>
            </a:extLst>
          </p:cNvPr>
          <p:cNvSpPr/>
          <p:nvPr/>
        </p:nvSpPr>
        <p:spPr>
          <a:xfrm>
            <a:off x="584139" y="3675800"/>
            <a:ext cx="4199621" cy="1625405"/>
          </a:xfrm>
          <a:prstGeom prst="roundRect">
            <a:avLst/>
          </a:prstGeom>
          <a:noFill/>
          <a:ln w="5715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414519141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5" name="applause.wav"/>
          </p:stSnd>
        </p:sndAc>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a:t>
            </a:r>
            <a:r>
              <a:rPr lang="ru-RU" sz="3200" b="1" dirty="0">
                <a:solidFill>
                  <a:srgbClr val="A26D6A"/>
                </a:solidFill>
                <a:cs typeface="Times New Roman" pitchFamily="18" charset="0"/>
              </a:rPr>
              <a:t> </a:t>
            </a:r>
            <a:r>
              <a:rPr lang="en-US" sz="3200" b="1" dirty="0">
                <a:solidFill>
                  <a:srgbClr val="A26D6A"/>
                </a:solidFill>
                <a:cs typeface="Times New Roman" pitchFamily="18" charset="0"/>
              </a:rPr>
              <a:t>Tree</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17" name="Picture 16" descr="A close up of a logo&#10;&#10;Description automatically generated">
            <a:extLst>
              <a:ext uri="{FF2B5EF4-FFF2-40B4-BE49-F238E27FC236}">
                <a16:creationId xmlns:a16="http://schemas.microsoft.com/office/drawing/2014/main" id="{71306B3B-0B72-5B46-8B6D-35624D911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047508"/>
            <a:ext cx="4716016" cy="4716016"/>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7126AB2C-9B16-6549-BB51-88657404F304}"/>
              </a:ext>
            </a:extLst>
          </p:cNvPr>
          <p:cNvPicPr>
            <a:picLocks noChangeAspect="1"/>
          </p:cNvPicPr>
          <p:nvPr/>
        </p:nvPicPr>
        <p:blipFill rotWithShape="1">
          <a:blip r:embed="rId4">
            <a:extLst>
              <a:ext uri="{28A0092B-C50C-407E-A947-70E740481C1C}">
                <a14:useLocalDpi xmlns:a14="http://schemas.microsoft.com/office/drawing/2010/main" val="0"/>
              </a:ext>
            </a:extLst>
          </a:blip>
          <a:srcRect r="12479"/>
          <a:stretch/>
        </p:blipFill>
        <p:spPr>
          <a:xfrm>
            <a:off x="3851920" y="945232"/>
            <a:ext cx="5159376" cy="4716016"/>
          </a:xfrm>
          <a:prstGeom prst="rect">
            <a:avLst/>
          </a:prstGeom>
        </p:spPr>
      </p:pic>
      <p:sp>
        <p:nvSpPr>
          <p:cNvPr id="28" name="Rounded Rectangle 27">
            <a:extLst>
              <a:ext uri="{FF2B5EF4-FFF2-40B4-BE49-F238E27FC236}">
                <a16:creationId xmlns:a16="http://schemas.microsoft.com/office/drawing/2014/main" id="{CBB7776F-7722-D445-BAD3-3A9D9C9C3F76}"/>
              </a:ext>
            </a:extLst>
          </p:cNvPr>
          <p:cNvSpPr/>
          <p:nvPr/>
        </p:nvSpPr>
        <p:spPr>
          <a:xfrm>
            <a:off x="5436096" y="4365104"/>
            <a:ext cx="1440160" cy="792088"/>
          </a:xfrm>
          <a:prstGeom prst="roundRect">
            <a:avLst/>
          </a:prstGeom>
          <a:noFill/>
          <a:ln w="5715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cxnSp>
        <p:nvCxnSpPr>
          <p:cNvPr id="30" name="Straight Connector 29">
            <a:extLst>
              <a:ext uri="{FF2B5EF4-FFF2-40B4-BE49-F238E27FC236}">
                <a16:creationId xmlns:a16="http://schemas.microsoft.com/office/drawing/2014/main" id="{87296B0A-061C-CC41-9C5C-C5825D7C65C3}"/>
              </a:ext>
            </a:extLst>
          </p:cNvPr>
          <p:cNvCxnSpPr/>
          <p:nvPr/>
        </p:nvCxnSpPr>
        <p:spPr>
          <a:xfrm>
            <a:off x="612000" y="3645024"/>
            <a:ext cx="4199648"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1990CF-5B88-FE41-84C6-0E7EDBD53973}"/>
              </a:ext>
            </a:extLst>
          </p:cNvPr>
          <p:cNvCxnSpPr>
            <a:cxnSpLocks/>
          </p:cNvCxnSpPr>
          <p:nvPr/>
        </p:nvCxnSpPr>
        <p:spPr>
          <a:xfrm>
            <a:off x="3491880" y="1340768"/>
            <a:ext cx="0" cy="23042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2A58EA-2371-2A44-B462-57A2A6E79D97}"/>
              </a:ext>
            </a:extLst>
          </p:cNvPr>
          <p:cNvCxnSpPr>
            <a:cxnSpLocks/>
          </p:cNvCxnSpPr>
          <p:nvPr/>
        </p:nvCxnSpPr>
        <p:spPr>
          <a:xfrm>
            <a:off x="612000" y="3140968"/>
            <a:ext cx="2879880" cy="0"/>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1AFD73-AC4A-D749-87D3-3E90360E028B}"/>
              </a:ext>
            </a:extLst>
          </p:cNvPr>
          <p:cNvCxnSpPr>
            <a:cxnSpLocks/>
          </p:cNvCxnSpPr>
          <p:nvPr/>
        </p:nvCxnSpPr>
        <p:spPr>
          <a:xfrm>
            <a:off x="2123728" y="3140968"/>
            <a:ext cx="0" cy="5040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E216D5-237C-7049-946F-356F9913D075}"/>
              </a:ext>
            </a:extLst>
          </p:cNvPr>
          <p:cNvCxnSpPr>
            <a:cxnSpLocks/>
          </p:cNvCxnSpPr>
          <p:nvPr/>
        </p:nvCxnSpPr>
        <p:spPr>
          <a:xfrm>
            <a:off x="2843808" y="3152796"/>
            <a:ext cx="0" cy="504056"/>
          </a:xfrm>
          <a:prstGeom prst="line">
            <a:avLst/>
          </a:prstGeom>
          <a:ln w="57150">
            <a:solidFill>
              <a:srgbClr val="A1B98A"/>
            </a:solidFill>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7B6FDBF6-76D9-F444-8070-3F79F6FCB2A7}"/>
              </a:ext>
            </a:extLst>
          </p:cNvPr>
          <p:cNvSpPr/>
          <p:nvPr/>
        </p:nvSpPr>
        <p:spPr>
          <a:xfrm>
            <a:off x="1952291" y="3021554"/>
            <a:ext cx="1035533" cy="689304"/>
          </a:xfrm>
          <a:prstGeom prst="roundRect">
            <a:avLst/>
          </a:prstGeom>
          <a:noFill/>
          <a:ln w="5715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389462677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5" name="applause.wav"/>
          </p:stSnd>
        </p:sndAc>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a:t>
            </a:r>
            <a:r>
              <a:rPr lang="ru-RU" sz="3200" b="1" dirty="0">
                <a:solidFill>
                  <a:srgbClr val="A26D6A"/>
                </a:solidFill>
                <a:cs typeface="Times New Roman" pitchFamily="18" charset="0"/>
              </a:rPr>
              <a:t> </a:t>
            </a:r>
            <a:r>
              <a:rPr lang="en-US" sz="3200" b="1" dirty="0">
                <a:solidFill>
                  <a:srgbClr val="A26D6A"/>
                </a:solidFill>
                <a:cs typeface="Times New Roman" pitchFamily="18" charset="0"/>
              </a:rPr>
              <a:t>Tree: Interpretation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Tree splits feature space on disjoint sub-spaces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𝐽</m:t>
                        </m:r>
                      </m:sub>
                    </m:sSub>
                  </m:oMath>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b="0" dirty="0">
                    <a:solidFill>
                      <a:srgbClr val="4D4D4D"/>
                    </a:solidFill>
                  </a:rPr>
                  <a:t>Each sub-space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𝑗</m:t>
                        </m:r>
                      </m:sub>
                    </m:sSub>
                  </m:oMath>
                </a14:m>
                <a:r>
                  <a:rPr lang="en-US" sz="2400" dirty="0">
                    <a:solidFill>
                      <a:srgbClr val="4D4D4D"/>
                    </a:solidFill>
                  </a:rPr>
                  <a:t> corresponds to the leaf</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At each sub-space</a:t>
                </a:r>
                <a:r>
                  <a:rPr lang="ru-RU" sz="2400" dirty="0">
                    <a:solidFill>
                      <a:srgbClr val="4D4D4D"/>
                    </a:solidFill>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𝑗</m:t>
                        </m:r>
                      </m:sub>
                    </m:sSub>
                  </m:oMath>
                </a14:m>
                <a:r>
                  <a:rPr lang="ru-RU" sz="2400" dirty="0">
                    <a:solidFill>
                      <a:srgbClr val="4D4D4D"/>
                    </a:solidFill>
                  </a:rPr>
                  <a:t> </a:t>
                </a:r>
                <a:r>
                  <a:rPr lang="en-US" sz="2400" dirty="0">
                    <a:solidFill>
                      <a:srgbClr val="4D4D4D"/>
                    </a:solidFill>
                  </a:rPr>
                  <a:t>prediction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𝑗</m:t>
                        </m:r>
                      </m:sub>
                    </m:sSub>
                  </m:oMath>
                </a14:m>
                <a:r>
                  <a:rPr lang="ru-RU" sz="2400" dirty="0">
                    <a:solidFill>
                      <a:srgbClr val="4D4D4D"/>
                    </a:solidFill>
                  </a:rPr>
                  <a:t> </a:t>
                </a:r>
                <a:r>
                  <a:rPr lang="en-US" sz="2400" dirty="0">
                    <a:solidFill>
                      <a:srgbClr val="4D4D4D"/>
                    </a:solidFill>
                  </a:rPr>
                  <a:t>is constant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𝑎</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𝑗</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𝐽</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𝑗</m:t>
                              </m:r>
                            </m:sub>
                          </m:sSub>
                          <m:r>
                            <a:rPr lang="ru-RU" sz="2400" b="0" i="1" smtClean="0">
                              <a:solidFill>
                                <a:srgbClr val="4D4D4D"/>
                              </a:solidFill>
                              <a:latin typeface="Cambria Math" panose="02040503050406030204" pitchFamily="18" charset="0"/>
                            </a:rPr>
                            <m:t> </m:t>
                          </m:r>
                          <m:d>
                            <m:dPr>
                              <m:begChr m:val="["/>
                              <m:endChr m:val="]"/>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𝑗</m:t>
                                  </m:r>
                                </m:sub>
                              </m:sSub>
                            </m:e>
                          </m:d>
                        </m:e>
                      </m:nary>
                    </m:oMath>
                  </m:oMathPara>
                </a14:m>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953200387"/>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 Predicting the Apartment Price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Linear Model</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𝑎</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0</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2</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3</m:t>
                          </m:r>
                        </m:sub>
                      </m:sSub>
                      <m:r>
                        <a:rPr lang="en-US" sz="2400" b="0" i="1" smtClean="0">
                          <a:solidFill>
                            <a:srgbClr val="4D4D4D"/>
                          </a:solidFill>
                          <a:latin typeface="Cambria Math" panose="02040503050406030204" pitchFamily="18" charset="0"/>
                        </a:rPr>
                        <m:t>∗</m:t>
                      </m:r>
                      <m:d>
                        <m:dPr>
                          <m:ctrlPr>
                            <a:rPr lang="ru-RU"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𝑑𝑖𝑠𝑡</m:t>
                          </m:r>
                          <m:r>
                            <a:rPr lang="en-US" sz="2400" b="0" i="1" smtClean="0">
                              <a:solidFill>
                                <a:srgbClr val="4D4D4D"/>
                              </a:solidFill>
                              <a:latin typeface="Cambria Math" panose="02040503050406030204" pitchFamily="18" charset="0"/>
                            </a:rPr>
                            <m:t>. </m:t>
                          </m:r>
                        </m:e>
                      </m:d>
                      <m:r>
                        <a:rPr lang="en-US" sz="2400" b="0" i="1" smtClean="0">
                          <a:solidFill>
                            <a:srgbClr val="4D4D4D"/>
                          </a:solidFill>
                          <a:latin typeface="Cambria Math" panose="02040503050406030204" pitchFamily="18" charset="0"/>
                        </a:rPr>
                        <m:t>+…</m:t>
                      </m:r>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It is likely that the dependency is not linear</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l="-2052" t="-1650"/>
                </a:stretch>
              </a:blipFill>
              <a:ln w="28575">
                <a:noFill/>
              </a:ln>
            </p:spPr>
            <p:txBody>
              <a:bodyPr/>
              <a:lstStyle/>
              <a:p>
                <a:r>
                  <a:rPr lang="ru-RU">
                    <a:noFill/>
                  </a:rPr>
                  <a:t> </a:t>
                </a:r>
              </a:p>
            </p:txBody>
          </p:sp>
        </mc:Fallback>
      </mc:AlternateContent>
      <p:pic>
        <p:nvPicPr>
          <p:cNvPr id="4" name="Picture 3">
            <a:extLst>
              <a:ext uri="{FF2B5EF4-FFF2-40B4-BE49-F238E27FC236}">
                <a16:creationId xmlns:a16="http://schemas.microsoft.com/office/drawing/2014/main" id="{6D581DF8-1AB2-5D40-B8B2-B47C29214C55}"/>
              </a:ext>
            </a:extLst>
          </p:cNvPr>
          <p:cNvPicPr>
            <a:picLocks noChangeAspect="1"/>
          </p:cNvPicPr>
          <p:nvPr/>
        </p:nvPicPr>
        <p:blipFill>
          <a:blip r:embed="rId5"/>
          <a:stretch>
            <a:fillRect/>
          </a:stretch>
        </p:blipFill>
        <p:spPr>
          <a:xfrm>
            <a:off x="3011448" y="3861048"/>
            <a:ext cx="3600400" cy="2394174"/>
          </a:xfrm>
          <a:prstGeom prst="rect">
            <a:avLst/>
          </a:prstGeom>
        </p:spPr>
      </p:pic>
    </p:spTree>
    <p:extLst>
      <p:ext uri="{BB962C8B-B14F-4D97-AF65-F5344CB8AC3E}">
        <p14:creationId xmlns:p14="http://schemas.microsoft.com/office/powerpoint/2010/main" val="2369844672"/>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a:t>
            </a:r>
            <a:r>
              <a:rPr lang="ru-RU" sz="3200" b="1" dirty="0">
                <a:solidFill>
                  <a:srgbClr val="A26D6A"/>
                </a:solidFill>
                <a:cs typeface="Times New Roman" pitchFamily="18" charset="0"/>
              </a:rPr>
              <a:t> </a:t>
            </a:r>
            <a:r>
              <a:rPr lang="en-US" sz="3200" b="1" dirty="0">
                <a:solidFill>
                  <a:srgbClr val="A26D6A"/>
                </a:solidFill>
                <a:cs typeface="Times New Roman" pitchFamily="18" charset="0"/>
              </a:rPr>
              <a:t>Tree: Interpretation</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𝑎</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𝑗</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𝐽</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𝑐</m:t>
                              </m:r>
                            </m:e>
                            <m:sub>
                              <m:r>
                                <a:rPr lang="en-US" sz="2400" b="0" i="1" smtClean="0">
                                  <a:solidFill>
                                    <a:srgbClr val="4D4D4D"/>
                                  </a:solidFill>
                                  <a:latin typeface="Cambria Math" panose="02040503050406030204" pitchFamily="18" charset="0"/>
                                </a:rPr>
                                <m:t>𝑗</m:t>
                              </m:r>
                            </m:sub>
                          </m:sSub>
                          <m:r>
                            <a:rPr lang="ru-RU" sz="2400" b="0" i="1" smtClean="0">
                              <a:solidFill>
                                <a:srgbClr val="4D4D4D"/>
                              </a:solidFill>
                              <a:latin typeface="Cambria Math" panose="02040503050406030204" pitchFamily="18" charset="0"/>
                            </a:rPr>
                            <m:t> </m:t>
                          </m:r>
                          <m:d>
                            <m:dPr>
                              <m:begChr m:val="["/>
                              <m:endChr m:val="]"/>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𝑗</m:t>
                                  </m:r>
                                </m:sub>
                              </m:sSub>
                            </m:e>
                          </m:d>
                        </m:e>
                      </m:nary>
                    </m:oMath>
                  </m:oMathPara>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Decision tree constructs new powerful features</a:t>
                </a:r>
              </a:p>
              <a:p>
                <a:pPr marL="342900" indent="-342900">
                  <a:spcAft>
                    <a:spcPts val="1800"/>
                  </a:spcAft>
                  <a:buClr>
                    <a:srgbClr val="9CA5A2"/>
                  </a:buClr>
                  <a:buFont typeface="Arial" panose="020B0604020202020204" pitchFamily="34" charset="0"/>
                  <a:buChar char="•"/>
                </a:pPr>
                <a:r>
                  <a:rPr lang="en-US" sz="2400" dirty="0">
                    <a:solidFill>
                      <a:srgbClr val="4D4D4D"/>
                    </a:solidFill>
                  </a:rPr>
                  <a:t>Therefore, the predictions is a linear combination of new features</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a:blip r:embed="rId4"/>
                <a:stretch>
                  <a:fillRect l="-2062" t="-21689" r="-1915"/>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576677413"/>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One could use different approaches in splitting and making predictions in leaves. Usually the simplest one is good enough. </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One could think about decision tree as linear model over new features</a:t>
            </a:r>
          </a:p>
        </p:txBody>
      </p:sp>
    </p:spTree>
    <p:extLst>
      <p:ext uri="{BB962C8B-B14F-4D97-AF65-F5344CB8AC3E}">
        <p14:creationId xmlns:p14="http://schemas.microsoft.com/office/powerpoint/2010/main" val="45417910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How to Train Decision Trees</a:t>
            </a:r>
            <a:r>
              <a:rPr lang="ru-RU" sz="3200" b="1" dirty="0">
                <a:solidFill>
                  <a:srgbClr val="A26D6A"/>
                </a:solidFill>
              </a:rPr>
              <a:t>?</a:t>
            </a:r>
          </a:p>
        </p:txBody>
      </p:sp>
    </p:spTree>
    <p:extLst>
      <p:ext uri="{BB962C8B-B14F-4D97-AF65-F5344CB8AC3E}">
        <p14:creationId xmlns:p14="http://schemas.microsoft.com/office/powerpoint/2010/main" val="222460722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Tree Construction</a:t>
            </a:r>
            <a:endParaRPr lang="ru-RU" sz="3200" b="1" dirty="0">
              <a:solidFill>
                <a:srgbClr val="A26D6A"/>
              </a:solidFill>
              <a:cs typeface="Times New Roman" pitchFamily="18" charset="0"/>
            </a:endParaRPr>
          </a:p>
        </p:txBody>
      </p:sp>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Let’s develop the algorithm on the example</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start from the classification task</a:t>
            </a:r>
          </a:p>
        </p:txBody>
      </p:sp>
    </p:spTree>
    <p:extLst>
      <p:ext uri="{BB962C8B-B14F-4D97-AF65-F5344CB8AC3E}">
        <p14:creationId xmlns:p14="http://schemas.microsoft.com/office/powerpoint/2010/main" val="21664032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Tree Construction</a:t>
            </a:r>
            <a:endParaRPr lang="ru-RU" sz="3200" b="1" dirty="0">
              <a:solidFill>
                <a:srgbClr val="A26D6A"/>
              </a:solidFill>
              <a:cs typeface="Times New Roman" pitchFamily="18" charset="0"/>
            </a:endParaRPr>
          </a:p>
        </p:txBody>
      </p:sp>
      <p:sp>
        <p:nvSpPr>
          <p:cNvPr id="12" name="Rectangle 3">
            <a:extLst>
              <a:ext uri="{FF2B5EF4-FFF2-40B4-BE49-F238E27FC236}">
                <a16:creationId xmlns:a16="http://schemas.microsoft.com/office/drawing/2014/main" id="{AC3F799A-C7C3-8A4C-8567-0700400C73ED}"/>
              </a:ext>
            </a:extLst>
          </p:cNvPr>
          <p:cNvSpPr/>
          <p:nvPr/>
        </p:nvSpPr>
        <p:spPr>
          <a:xfrm>
            <a:off x="3491880" y="1115828"/>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4">
            <a:extLst>
              <a:ext uri="{FF2B5EF4-FFF2-40B4-BE49-F238E27FC236}">
                <a16:creationId xmlns:a16="http://schemas.microsoft.com/office/drawing/2014/main" id="{DCF1BC9C-6EB6-7F41-84F5-5AAC964717EA}"/>
              </a:ext>
            </a:extLst>
          </p:cNvPr>
          <p:cNvSpPr/>
          <p:nvPr/>
        </p:nvSpPr>
        <p:spPr>
          <a:xfrm>
            <a:off x="3872880" y="1199966"/>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6">
            <a:extLst>
              <a:ext uri="{FF2B5EF4-FFF2-40B4-BE49-F238E27FC236}">
                <a16:creationId xmlns:a16="http://schemas.microsoft.com/office/drawing/2014/main" id="{1EFBDD42-1B61-CC48-85BE-5B26F5D0806E}"/>
              </a:ext>
            </a:extLst>
          </p:cNvPr>
          <p:cNvSpPr/>
          <p:nvPr/>
        </p:nvSpPr>
        <p:spPr>
          <a:xfrm>
            <a:off x="4545980" y="119996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7">
            <a:extLst>
              <a:ext uri="{FF2B5EF4-FFF2-40B4-BE49-F238E27FC236}">
                <a16:creationId xmlns:a16="http://schemas.microsoft.com/office/drawing/2014/main" id="{48D6ED29-750F-364B-96CD-0A1AD52177B8}"/>
              </a:ext>
            </a:extLst>
          </p:cNvPr>
          <p:cNvSpPr/>
          <p:nvPr/>
        </p:nvSpPr>
        <p:spPr>
          <a:xfrm>
            <a:off x="3872880" y="1700028"/>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8">
            <a:extLst>
              <a:ext uri="{FF2B5EF4-FFF2-40B4-BE49-F238E27FC236}">
                <a16:creationId xmlns:a16="http://schemas.microsoft.com/office/drawing/2014/main" id="{66F22A3F-7418-4D4F-A131-473A0F4E8183}"/>
              </a:ext>
            </a:extLst>
          </p:cNvPr>
          <p:cNvSpPr/>
          <p:nvPr/>
        </p:nvSpPr>
        <p:spPr>
          <a:xfrm>
            <a:off x="4545980" y="170002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9">
            <a:extLst>
              <a:ext uri="{FF2B5EF4-FFF2-40B4-BE49-F238E27FC236}">
                <a16:creationId xmlns:a16="http://schemas.microsoft.com/office/drawing/2014/main" id="{A9093AB3-D4B2-A342-8F47-55A0C226B526}"/>
              </a:ext>
            </a:extLst>
          </p:cNvPr>
          <p:cNvSpPr/>
          <p:nvPr/>
        </p:nvSpPr>
        <p:spPr>
          <a:xfrm>
            <a:off x="5219080" y="119996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0">
            <a:extLst>
              <a:ext uri="{FF2B5EF4-FFF2-40B4-BE49-F238E27FC236}">
                <a16:creationId xmlns:a16="http://schemas.microsoft.com/office/drawing/2014/main" id="{3C386B28-8DDB-164A-8C73-6E8418133752}"/>
              </a:ext>
            </a:extLst>
          </p:cNvPr>
          <p:cNvSpPr/>
          <p:nvPr/>
        </p:nvSpPr>
        <p:spPr>
          <a:xfrm>
            <a:off x="5219080" y="170002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19274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Tree Construction</a:t>
            </a:r>
            <a:endParaRPr lang="ru-RU" sz="3200" b="1" dirty="0">
              <a:solidFill>
                <a:srgbClr val="A26D6A"/>
              </a:solidFill>
              <a:cs typeface="Times New Roman" pitchFamily="18" charset="0"/>
            </a:endParaRPr>
          </a:p>
        </p:txBody>
      </p:sp>
      <p:sp>
        <p:nvSpPr>
          <p:cNvPr id="16" name="Rectangle 11">
            <a:extLst>
              <a:ext uri="{FF2B5EF4-FFF2-40B4-BE49-F238E27FC236}">
                <a16:creationId xmlns:a16="http://schemas.microsoft.com/office/drawing/2014/main" id="{B435D6F8-F346-C54D-875C-B5B671EA888D}"/>
              </a:ext>
            </a:extLst>
          </p:cNvPr>
          <p:cNvSpPr/>
          <p:nvPr/>
        </p:nvSpPr>
        <p:spPr>
          <a:xfrm>
            <a:off x="1311176" y="2708305"/>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2">
            <a:extLst>
              <a:ext uri="{FF2B5EF4-FFF2-40B4-BE49-F238E27FC236}">
                <a16:creationId xmlns:a16="http://schemas.microsoft.com/office/drawing/2014/main" id="{0FFEB216-C114-AB45-8D22-FAA0CC064214}"/>
              </a:ext>
            </a:extLst>
          </p:cNvPr>
          <p:cNvSpPr/>
          <p:nvPr/>
        </p:nvSpPr>
        <p:spPr>
          <a:xfrm>
            <a:off x="5337076" y="2708305"/>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3">
            <a:extLst>
              <a:ext uri="{FF2B5EF4-FFF2-40B4-BE49-F238E27FC236}">
                <a16:creationId xmlns:a16="http://schemas.microsoft.com/office/drawing/2014/main" id="{AC3F799A-C7C3-8A4C-8567-0700400C73ED}"/>
              </a:ext>
            </a:extLst>
          </p:cNvPr>
          <p:cNvSpPr/>
          <p:nvPr/>
        </p:nvSpPr>
        <p:spPr>
          <a:xfrm>
            <a:off x="3491880" y="1115828"/>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9" name="Straight Arrow Connector 13">
            <a:extLst>
              <a:ext uri="{FF2B5EF4-FFF2-40B4-BE49-F238E27FC236}">
                <a16:creationId xmlns:a16="http://schemas.microsoft.com/office/drawing/2014/main" id="{BFF67169-617A-6944-9C2B-2DD1076550C3}"/>
              </a:ext>
            </a:extLst>
          </p:cNvPr>
          <p:cNvCxnSpPr>
            <a:endCxn id="16" idx="0"/>
          </p:cNvCxnSpPr>
          <p:nvPr/>
        </p:nvCxnSpPr>
        <p:spPr>
          <a:xfrm flipH="1">
            <a:off x="2555776" y="2187605"/>
            <a:ext cx="2108200" cy="520700"/>
          </a:xfrm>
          <a:prstGeom prst="straightConnector1">
            <a:avLst/>
          </a:prstGeom>
          <a:ln w="38100">
            <a:solidFill>
              <a:srgbClr val="F5835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4">
            <a:extLst>
              <a:ext uri="{FF2B5EF4-FFF2-40B4-BE49-F238E27FC236}">
                <a16:creationId xmlns:a16="http://schemas.microsoft.com/office/drawing/2014/main" id="{9EFCBD65-BFA0-B947-9003-4CA9829F9CA4}"/>
              </a:ext>
            </a:extLst>
          </p:cNvPr>
          <p:cNvCxnSpPr>
            <a:endCxn id="17" idx="0"/>
          </p:cNvCxnSpPr>
          <p:nvPr/>
        </p:nvCxnSpPr>
        <p:spPr>
          <a:xfrm>
            <a:off x="4663976" y="2187605"/>
            <a:ext cx="1917700" cy="520700"/>
          </a:xfrm>
          <a:prstGeom prst="straightConnector1">
            <a:avLst/>
          </a:prstGeom>
          <a:ln w="38100">
            <a:solidFill>
              <a:srgbClr val="F58352"/>
            </a:solidFill>
            <a:tailEnd type="triangle"/>
          </a:ln>
        </p:spPr>
        <p:style>
          <a:lnRef idx="1">
            <a:schemeClr val="accent1"/>
          </a:lnRef>
          <a:fillRef idx="0">
            <a:schemeClr val="accent1"/>
          </a:fillRef>
          <a:effectRef idx="0">
            <a:schemeClr val="accent1"/>
          </a:effectRef>
          <a:fontRef idx="minor">
            <a:schemeClr val="tx1"/>
          </a:fontRef>
        </p:style>
      </p:cxnSp>
      <p:sp>
        <p:nvSpPr>
          <p:cNvPr id="21" name="Oval 4">
            <a:extLst>
              <a:ext uri="{FF2B5EF4-FFF2-40B4-BE49-F238E27FC236}">
                <a16:creationId xmlns:a16="http://schemas.microsoft.com/office/drawing/2014/main" id="{DCF1BC9C-6EB6-7F41-84F5-5AAC964717EA}"/>
              </a:ext>
            </a:extLst>
          </p:cNvPr>
          <p:cNvSpPr/>
          <p:nvPr/>
        </p:nvSpPr>
        <p:spPr>
          <a:xfrm>
            <a:off x="3872880" y="1199966"/>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6">
            <a:extLst>
              <a:ext uri="{FF2B5EF4-FFF2-40B4-BE49-F238E27FC236}">
                <a16:creationId xmlns:a16="http://schemas.microsoft.com/office/drawing/2014/main" id="{1EFBDD42-1B61-CC48-85BE-5B26F5D0806E}"/>
              </a:ext>
            </a:extLst>
          </p:cNvPr>
          <p:cNvSpPr/>
          <p:nvPr/>
        </p:nvSpPr>
        <p:spPr>
          <a:xfrm>
            <a:off x="4545980" y="119996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7">
            <a:extLst>
              <a:ext uri="{FF2B5EF4-FFF2-40B4-BE49-F238E27FC236}">
                <a16:creationId xmlns:a16="http://schemas.microsoft.com/office/drawing/2014/main" id="{48D6ED29-750F-364B-96CD-0A1AD52177B8}"/>
              </a:ext>
            </a:extLst>
          </p:cNvPr>
          <p:cNvSpPr/>
          <p:nvPr/>
        </p:nvSpPr>
        <p:spPr>
          <a:xfrm>
            <a:off x="3872880" y="1700028"/>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8">
            <a:extLst>
              <a:ext uri="{FF2B5EF4-FFF2-40B4-BE49-F238E27FC236}">
                <a16:creationId xmlns:a16="http://schemas.microsoft.com/office/drawing/2014/main" id="{66F22A3F-7418-4D4F-A131-473A0F4E8183}"/>
              </a:ext>
            </a:extLst>
          </p:cNvPr>
          <p:cNvSpPr/>
          <p:nvPr/>
        </p:nvSpPr>
        <p:spPr>
          <a:xfrm>
            <a:off x="4545980" y="170002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9">
            <a:extLst>
              <a:ext uri="{FF2B5EF4-FFF2-40B4-BE49-F238E27FC236}">
                <a16:creationId xmlns:a16="http://schemas.microsoft.com/office/drawing/2014/main" id="{A9093AB3-D4B2-A342-8F47-55A0C226B526}"/>
              </a:ext>
            </a:extLst>
          </p:cNvPr>
          <p:cNvSpPr/>
          <p:nvPr/>
        </p:nvSpPr>
        <p:spPr>
          <a:xfrm>
            <a:off x="5219080" y="119996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0">
            <a:extLst>
              <a:ext uri="{FF2B5EF4-FFF2-40B4-BE49-F238E27FC236}">
                <a16:creationId xmlns:a16="http://schemas.microsoft.com/office/drawing/2014/main" id="{3C386B28-8DDB-164A-8C73-6E8418133752}"/>
              </a:ext>
            </a:extLst>
          </p:cNvPr>
          <p:cNvSpPr/>
          <p:nvPr/>
        </p:nvSpPr>
        <p:spPr>
          <a:xfrm>
            <a:off x="5219080" y="170002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208290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1">
            <a:extLst>
              <a:ext uri="{FF2B5EF4-FFF2-40B4-BE49-F238E27FC236}">
                <a16:creationId xmlns:a16="http://schemas.microsoft.com/office/drawing/2014/main" id="{B435D6F8-F346-C54D-875C-B5B671EA888D}"/>
              </a:ext>
            </a:extLst>
          </p:cNvPr>
          <p:cNvSpPr/>
          <p:nvPr/>
        </p:nvSpPr>
        <p:spPr>
          <a:xfrm>
            <a:off x="1311176" y="2708305"/>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12">
            <a:extLst>
              <a:ext uri="{FF2B5EF4-FFF2-40B4-BE49-F238E27FC236}">
                <a16:creationId xmlns:a16="http://schemas.microsoft.com/office/drawing/2014/main" id="{0FFEB216-C114-AB45-8D22-FAA0CC064214}"/>
              </a:ext>
            </a:extLst>
          </p:cNvPr>
          <p:cNvSpPr/>
          <p:nvPr/>
        </p:nvSpPr>
        <p:spPr>
          <a:xfrm>
            <a:off x="5337076" y="2708305"/>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Tree Construction</a:t>
            </a:r>
            <a:endParaRPr lang="ru-RU" sz="3200" b="1" dirty="0">
              <a:solidFill>
                <a:srgbClr val="A26D6A"/>
              </a:solidFill>
              <a:cs typeface="Times New Roman" pitchFamily="18" charset="0"/>
            </a:endParaRPr>
          </a:p>
        </p:txBody>
      </p:sp>
      <p:sp>
        <p:nvSpPr>
          <p:cNvPr id="16" name="Oval 15">
            <a:extLst>
              <a:ext uri="{FF2B5EF4-FFF2-40B4-BE49-F238E27FC236}">
                <a16:creationId xmlns:a16="http://schemas.microsoft.com/office/drawing/2014/main" id="{CED0DA5B-DCC6-2341-9B37-88AF65D725D1}"/>
              </a:ext>
            </a:extLst>
          </p:cNvPr>
          <p:cNvSpPr/>
          <p:nvPr/>
        </p:nvSpPr>
        <p:spPr>
          <a:xfrm>
            <a:off x="2012851" y="2808570"/>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6B50881-E306-934A-B709-6423FC798D5C}"/>
              </a:ext>
            </a:extLst>
          </p:cNvPr>
          <p:cNvSpPr/>
          <p:nvPr/>
        </p:nvSpPr>
        <p:spPr>
          <a:xfrm>
            <a:off x="2787551" y="308955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D8E1964-CE84-EC43-A520-EB43C4FAF82A}"/>
              </a:ext>
            </a:extLst>
          </p:cNvPr>
          <p:cNvSpPr/>
          <p:nvPr/>
        </p:nvSpPr>
        <p:spPr>
          <a:xfrm>
            <a:off x="5899051" y="308955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79B610-B1BB-6845-BBCB-DF2C025D6DE6}"/>
              </a:ext>
            </a:extLst>
          </p:cNvPr>
          <p:cNvSpPr/>
          <p:nvPr/>
        </p:nvSpPr>
        <p:spPr>
          <a:xfrm>
            <a:off x="6756301" y="2808570"/>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6F05129-2F12-AC45-BED0-6DDA8761BBB6}"/>
              </a:ext>
            </a:extLst>
          </p:cNvPr>
          <p:cNvSpPr/>
          <p:nvPr/>
        </p:nvSpPr>
        <p:spPr>
          <a:xfrm>
            <a:off x="2012851" y="3311807"/>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56D06B7-4BAE-6E46-A7F3-B59BAB9901F3}"/>
              </a:ext>
            </a:extLst>
          </p:cNvPr>
          <p:cNvSpPr/>
          <p:nvPr/>
        </p:nvSpPr>
        <p:spPr>
          <a:xfrm>
            <a:off x="6756301" y="3326095"/>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3">
            <a:extLst>
              <a:ext uri="{FF2B5EF4-FFF2-40B4-BE49-F238E27FC236}">
                <a16:creationId xmlns:a16="http://schemas.microsoft.com/office/drawing/2014/main" id="{AC3F799A-C7C3-8A4C-8567-0700400C73ED}"/>
              </a:ext>
            </a:extLst>
          </p:cNvPr>
          <p:cNvSpPr/>
          <p:nvPr/>
        </p:nvSpPr>
        <p:spPr>
          <a:xfrm>
            <a:off x="3491880" y="1115828"/>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5" name="Straight Arrow Connector 13">
            <a:extLst>
              <a:ext uri="{FF2B5EF4-FFF2-40B4-BE49-F238E27FC236}">
                <a16:creationId xmlns:a16="http://schemas.microsoft.com/office/drawing/2014/main" id="{BFF67169-617A-6944-9C2B-2DD1076550C3}"/>
              </a:ext>
            </a:extLst>
          </p:cNvPr>
          <p:cNvCxnSpPr>
            <a:endCxn id="23" idx="0"/>
          </p:cNvCxnSpPr>
          <p:nvPr/>
        </p:nvCxnSpPr>
        <p:spPr>
          <a:xfrm flipH="1">
            <a:off x="2555776" y="2187605"/>
            <a:ext cx="21082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14">
            <a:extLst>
              <a:ext uri="{FF2B5EF4-FFF2-40B4-BE49-F238E27FC236}">
                <a16:creationId xmlns:a16="http://schemas.microsoft.com/office/drawing/2014/main" id="{9EFCBD65-BFA0-B947-9003-4CA9829F9CA4}"/>
              </a:ext>
            </a:extLst>
          </p:cNvPr>
          <p:cNvCxnSpPr>
            <a:endCxn id="24" idx="0"/>
          </p:cNvCxnSpPr>
          <p:nvPr/>
        </p:nvCxnSpPr>
        <p:spPr>
          <a:xfrm>
            <a:off x="4663976" y="2187605"/>
            <a:ext cx="19177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27" name="Oval 4">
            <a:extLst>
              <a:ext uri="{FF2B5EF4-FFF2-40B4-BE49-F238E27FC236}">
                <a16:creationId xmlns:a16="http://schemas.microsoft.com/office/drawing/2014/main" id="{DCF1BC9C-6EB6-7F41-84F5-5AAC964717EA}"/>
              </a:ext>
            </a:extLst>
          </p:cNvPr>
          <p:cNvSpPr/>
          <p:nvPr/>
        </p:nvSpPr>
        <p:spPr>
          <a:xfrm>
            <a:off x="3872880" y="1199966"/>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6">
            <a:extLst>
              <a:ext uri="{FF2B5EF4-FFF2-40B4-BE49-F238E27FC236}">
                <a16:creationId xmlns:a16="http://schemas.microsoft.com/office/drawing/2014/main" id="{1EFBDD42-1B61-CC48-85BE-5B26F5D0806E}"/>
              </a:ext>
            </a:extLst>
          </p:cNvPr>
          <p:cNvSpPr/>
          <p:nvPr/>
        </p:nvSpPr>
        <p:spPr>
          <a:xfrm>
            <a:off x="4545980" y="119996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7">
            <a:extLst>
              <a:ext uri="{FF2B5EF4-FFF2-40B4-BE49-F238E27FC236}">
                <a16:creationId xmlns:a16="http://schemas.microsoft.com/office/drawing/2014/main" id="{48D6ED29-750F-364B-96CD-0A1AD52177B8}"/>
              </a:ext>
            </a:extLst>
          </p:cNvPr>
          <p:cNvSpPr/>
          <p:nvPr/>
        </p:nvSpPr>
        <p:spPr>
          <a:xfrm>
            <a:off x="3872880" y="1700028"/>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8">
            <a:extLst>
              <a:ext uri="{FF2B5EF4-FFF2-40B4-BE49-F238E27FC236}">
                <a16:creationId xmlns:a16="http://schemas.microsoft.com/office/drawing/2014/main" id="{66F22A3F-7418-4D4F-A131-473A0F4E8183}"/>
              </a:ext>
            </a:extLst>
          </p:cNvPr>
          <p:cNvSpPr/>
          <p:nvPr/>
        </p:nvSpPr>
        <p:spPr>
          <a:xfrm>
            <a:off x="4545980" y="170002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9">
            <a:extLst>
              <a:ext uri="{FF2B5EF4-FFF2-40B4-BE49-F238E27FC236}">
                <a16:creationId xmlns:a16="http://schemas.microsoft.com/office/drawing/2014/main" id="{A9093AB3-D4B2-A342-8F47-55A0C226B526}"/>
              </a:ext>
            </a:extLst>
          </p:cNvPr>
          <p:cNvSpPr/>
          <p:nvPr/>
        </p:nvSpPr>
        <p:spPr>
          <a:xfrm>
            <a:off x="5219080" y="119996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0">
            <a:extLst>
              <a:ext uri="{FF2B5EF4-FFF2-40B4-BE49-F238E27FC236}">
                <a16:creationId xmlns:a16="http://schemas.microsoft.com/office/drawing/2014/main" id="{3C386B28-8DDB-164A-8C73-6E8418133752}"/>
              </a:ext>
            </a:extLst>
          </p:cNvPr>
          <p:cNvSpPr/>
          <p:nvPr/>
        </p:nvSpPr>
        <p:spPr>
          <a:xfrm>
            <a:off x="5219080" y="170002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258852"/>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Tree Construction</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AC3F799A-C7C3-8A4C-8567-0700400C73ED}"/>
              </a:ext>
            </a:extLst>
          </p:cNvPr>
          <p:cNvSpPr/>
          <p:nvPr/>
        </p:nvSpPr>
        <p:spPr>
          <a:xfrm>
            <a:off x="3491880" y="1115828"/>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B435D6F8-F346-C54D-875C-B5B671EA888D}"/>
              </a:ext>
            </a:extLst>
          </p:cNvPr>
          <p:cNvSpPr/>
          <p:nvPr/>
        </p:nvSpPr>
        <p:spPr>
          <a:xfrm>
            <a:off x="1311176" y="2708305"/>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0FFEB216-C114-AB45-8D22-FAA0CC064214}"/>
              </a:ext>
            </a:extLst>
          </p:cNvPr>
          <p:cNvSpPr/>
          <p:nvPr/>
        </p:nvSpPr>
        <p:spPr>
          <a:xfrm>
            <a:off x="5337076" y="2708305"/>
            <a:ext cx="2489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FF67169-617A-6944-9C2B-2DD1076550C3}"/>
              </a:ext>
            </a:extLst>
          </p:cNvPr>
          <p:cNvCxnSpPr>
            <a:endCxn id="12" idx="0"/>
          </p:cNvCxnSpPr>
          <p:nvPr/>
        </p:nvCxnSpPr>
        <p:spPr>
          <a:xfrm flipH="1">
            <a:off x="2555776" y="2187605"/>
            <a:ext cx="21082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EFCBD65-BFA0-B947-9003-4CA9829F9CA4}"/>
              </a:ext>
            </a:extLst>
          </p:cNvPr>
          <p:cNvCxnSpPr>
            <a:endCxn id="13" idx="0"/>
          </p:cNvCxnSpPr>
          <p:nvPr/>
        </p:nvCxnSpPr>
        <p:spPr>
          <a:xfrm>
            <a:off x="4663976" y="2187605"/>
            <a:ext cx="19177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B63B476B-64AA-5942-AF8D-32407A33B2AF}"/>
              </a:ext>
            </a:extLst>
          </p:cNvPr>
          <p:cNvSpPr/>
          <p:nvPr/>
        </p:nvSpPr>
        <p:spPr>
          <a:xfrm>
            <a:off x="6388001" y="3028539"/>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B5DC32F-D821-7342-B968-442907F0FABD}"/>
              </a:ext>
            </a:extLst>
          </p:cNvPr>
          <p:cNvSpPr/>
          <p:nvPr/>
        </p:nvSpPr>
        <p:spPr>
          <a:xfrm>
            <a:off x="1644551" y="2793346"/>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4">
            <a:extLst>
              <a:ext uri="{FF2B5EF4-FFF2-40B4-BE49-F238E27FC236}">
                <a16:creationId xmlns:a16="http://schemas.microsoft.com/office/drawing/2014/main" id="{DCF1BC9C-6EB6-7F41-84F5-5AAC964717EA}"/>
              </a:ext>
            </a:extLst>
          </p:cNvPr>
          <p:cNvSpPr/>
          <p:nvPr/>
        </p:nvSpPr>
        <p:spPr>
          <a:xfrm>
            <a:off x="3872880" y="1199966"/>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6">
            <a:extLst>
              <a:ext uri="{FF2B5EF4-FFF2-40B4-BE49-F238E27FC236}">
                <a16:creationId xmlns:a16="http://schemas.microsoft.com/office/drawing/2014/main" id="{1EFBDD42-1B61-CC48-85BE-5B26F5D0806E}"/>
              </a:ext>
            </a:extLst>
          </p:cNvPr>
          <p:cNvSpPr/>
          <p:nvPr/>
        </p:nvSpPr>
        <p:spPr>
          <a:xfrm>
            <a:off x="4545980" y="119996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7">
            <a:extLst>
              <a:ext uri="{FF2B5EF4-FFF2-40B4-BE49-F238E27FC236}">
                <a16:creationId xmlns:a16="http://schemas.microsoft.com/office/drawing/2014/main" id="{48D6ED29-750F-364B-96CD-0A1AD52177B8}"/>
              </a:ext>
            </a:extLst>
          </p:cNvPr>
          <p:cNvSpPr/>
          <p:nvPr/>
        </p:nvSpPr>
        <p:spPr>
          <a:xfrm>
            <a:off x="3872880" y="1700028"/>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8">
            <a:extLst>
              <a:ext uri="{FF2B5EF4-FFF2-40B4-BE49-F238E27FC236}">
                <a16:creationId xmlns:a16="http://schemas.microsoft.com/office/drawing/2014/main" id="{66F22A3F-7418-4D4F-A131-473A0F4E8183}"/>
              </a:ext>
            </a:extLst>
          </p:cNvPr>
          <p:cNvSpPr/>
          <p:nvPr/>
        </p:nvSpPr>
        <p:spPr>
          <a:xfrm>
            <a:off x="4545980" y="170002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9">
            <a:extLst>
              <a:ext uri="{FF2B5EF4-FFF2-40B4-BE49-F238E27FC236}">
                <a16:creationId xmlns:a16="http://schemas.microsoft.com/office/drawing/2014/main" id="{A9093AB3-D4B2-A342-8F47-55A0C226B526}"/>
              </a:ext>
            </a:extLst>
          </p:cNvPr>
          <p:cNvSpPr/>
          <p:nvPr/>
        </p:nvSpPr>
        <p:spPr>
          <a:xfrm>
            <a:off x="5219080" y="119996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0">
            <a:extLst>
              <a:ext uri="{FF2B5EF4-FFF2-40B4-BE49-F238E27FC236}">
                <a16:creationId xmlns:a16="http://schemas.microsoft.com/office/drawing/2014/main" id="{3C386B28-8DDB-164A-8C73-6E8418133752}"/>
              </a:ext>
            </a:extLst>
          </p:cNvPr>
          <p:cNvSpPr/>
          <p:nvPr/>
        </p:nvSpPr>
        <p:spPr>
          <a:xfrm>
            <a:off x="5219080" y="170002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1">
            <a:extLst>
              <a:ext uri="{FF2B5EF4-FFF2-40B4-BE49-F238E27FC236}">
                <a16:creationId xmlns:a16="http://schemas.microsoft.com/office/drawing/2014/main" id="{972E4245-DCC2-2949-AF6B-A3F3F839C013}"/>
              </a:ext>
            </a:extLst>
          </p:cNvPr>
          <p:cNvSpPr/>
          <p:nvPr/>
        </p:nvSpPr>
        <p:spPr>
          <a:xfrm>
            <a:off x="1644551" y="3328333"/>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a:extLst>
              <a:ext uri="{FF2B5EF4-FFF2-40B4-BE49-F238E27FC236}">
                <a16:creationId xmlns:a16="http://schemas.microsoft.com/office/drawing/2014/main" id="{BB5DC32F-D821-7342-B968-442907F0FABD}"/>
              </a:ext>
            </a:extLst>
          </p:cNvPr>
          <p:cNvSpPr/>
          <p:nvPr/>
        </p:nvSpPr>
        <p:spPr>
          <a:xfrm>
            <a:off x="3117751" y="279334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0">
            <a:extLst>
              <a:ext uri="{FF2B5EF4-FFF2-40B4-BE49-F238E27FC236}">
                <a16:creationId xmlns:a16="http://schemas.microsoft.com/office/drawing/2014/main" id="{BB5DC32F-D821-7342-B968-442907F0FABD}"/>
              </a:ext>
            </a:extLst>
          </p:cNvPr>
          <p:cNvSpPr/>
          <p:nvPr/>
        </p:nvSpPr>
        <p:spPr>
          <a:xfrm>
            <a:off x="2331492" y="279334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1">
            <a:extLst>
              <a:ext uri="{FF2B5EF4-FFF2-40B4-BE49-F238E27FC236}">
                <a16:creationId xmlns:a16="http://schemas.microsoft.com/office/drawing/2014/main" id="{972E4245-DCC2-2949-AF6B-A3F3F839C013}"/>
              </a:ext>
            </a:extLst>
          </p:cNvPr>
          <p:cNvSpPr/>
          <p:nvPr/>
        </p:nvSpPr>
        <p:spPr>
          <a:xfrm>
            <a:off x="2331492" y="3328333"/>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14069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Tree Construction</a:t>
            </a:r>
            <a:endParaRPr lang="ru-RU" sz="3200" b="1" dirty="0">
              <a:solidFill>
                <a:srgbClr val="A26D6A"/>
              </a:solidFill>
              <a:cs typeface="Times New Roman" pitchFamily="18" charset="0"/>
            </a:endParaRPr>
          </a:p>
        </p:txBody>
      </p:sp>
      <p:sp>
        <p:nvSpPr>
          <p:cNvPr id="22" name="Rectangle 3">
            <a:extLst>
              <a:ext uri="{FF2B5EF4-FFF2-40B4-BE49-F238E27FC236}">
                <a16:creationId xmlns:a16="http://schemas.microsoft.com/office/drawing/2014/main" id="{AC3F799A-C7C3-8A4C-8567-0700400C73ED}"/>
              </a:ext>
            </a:extLst>
          </p:cNvPr>
          <p:cNvSpPr/>
          <p:nvPr/>
        </p:nvSpPr>
        <p:spPr>
          <a:xfrm>
            <a:off x="3491880" y="1115828"/>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23" name="Oval 4">
            <a:extLst>
              <a:ext uri="{FF2B5EF4-FFF2-40B4-BE49-F238E27FC236}">
                <a16:creationId xmlns:a16="http://schemas.microsoft.com/office/drawing/2014/main" id="{DCF1BC9C-6EB6-7F41-84F5-5AAC964717EA}"/>
              </a:ext>
            </a:extLst>
          </p:cNvPr>
          <p:cNvSpPr/>
          <p:nvPr/>
        </p:nvSpPr>
        <p:spPr>
          <a:xfrm>
            <a:off x="3872880" y="1199966"/>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6">
            <a:extLst>
              <a:ext uri="{FF2B5EF4-FFF2-40B4-BE49-F238E27FC236}">
                <a16:creationId xmlns:a16="http://schemas.microsoft.com/office/drawing/2014/main" id="{1EFBDD42-1B61-CC48-85BE-5B26F5D0806E}"/>
              </a:ext>
            </a:extLst>
          </p:cNvPr>
          <p:cNvSpPr/>
          <p:nvPr/>
        </p:nvSpPr>
        <p:spPr>
          <a:xfrm>
            <a:off x="4545980" y="119996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7">
            <a:extLst>
              <a:ext uri="{FF2B5EF4-FFF2-40B4-BE49-F238E27FC236}">
                <a16:creationId xmlns:a16="http://schemas.microsoft.com/office/drawing/2014/main" id="{48D6ED29-750F-364B-96CD-0A1AD52177B8}"/>
              </a:ext>
            </a:extLst>
          </p:cNvPr>
          <p:cNvSpPr/>
          <p:nvPr/>
        </p:nvSpPr>
        <p:spPr>
          <a:xfrm>
            <a:off x="3872880" y="1700028"/>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8">
            <a:extLst>
              <a:ext uri="{FF2B5EF4-FFF2-40B4-BE49-F238E27FC236}">
                <a16:creationId xmlns:a16="http://schemas.microsoft.com/office/drawing/2014/main" id="{66F22A3F-7418-4D4F-A131-473A0F4E8183}"/>
              </a:ext>
            </a:extLst>
          </p:cNvPr>
          <p:cNvSpPr/>
          <p:nvPr/>
        </p:nvSpPr>
        <p:spPr>
          <a:xfrm>
            <a:off x="4545980" y="170002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9">
            <a:extLst>
              <a:ext uri="{FF2B5EF4-FFF2-40B4-BE49-F238E27FC236}">
                <a16:creationId xmlns:a16="http://schemas.microsoft.com/office/drawing/2014/main" id="{A9093AB3-D4B2-A342-8F47-55A0C226B526}"/>
              </a:ext>
            </a:extLst>
          </p:cNvPr>
          <p:cNvSpPr/>
          <p:nvPr/>
        </p:nvSpPr>
        <p:spPr>
          <a:xfrm>
            <a:off x="5219080" y="119996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0">
            <a:extLst>
              <a:ext uri="{FF2B5EF4-FFF2-40B4-BE49-F238E27FC236}">
                <a16:creationId xmlns:a16="http://schemas.microsoft.com/office/drawing/2014/main" id="{3C386B28-8DDB-164A-8C73-6E8418133752}"/>
              </a:ext>
            </a:extLst>
          </p:cNvPr>
          <p:cNvSpPr/>
          <p:nvPr/>
        </p:nvSpPr>
        <p:spPr>
          <a:xfrm>
            <a:off x="5219080" y="170002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1">
            <a:extLst>
              <a:ext uri="{FF2B5EF4-FFF2-40B4-BE49-F238E27FC236}">
                <a16:creationId xmlns:a16="http://schemas.microsoft.com/office/drawing/2014/main" id="{B435D6F8-F346-C54D-875C-B5B671EA888D}"/>
              </a:ext>
            </a:extLst>
          </p:cNvPr>
          <p:cNvSpPr/>
          <p:nvPr/>
        </p:nvSpPr>
        <p:spPr>
          <a:xfrm>
            <a:off x="1311176" y="2708305"/>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5" name="Rectangle 12">
            <a:extLst>
              <a:ext uri="{FF2B5EF4-FFF2-40B4-BE49-F238E27FC236}">
                <a16:creationId xmlns:a16="http://schemas.microsoft.com/office/drawing/2014/main" id="{0FFEB216-C114-AB45-8D22-FAA0CC064214}"/>
              </a:ext>
            </a:extLst>
          </p:cNvPr>
          <p:cNvSpPr/>
          <p:nvPr/>
        </p:nvSpPr>
        <p:spPr>
          <a:xfrm>
            <a:off x="5337076" y="2708305"/>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cxnSp>
        <p:nvCxnSpPr>
          <p:cNvPr id="36" name="Straight Arrow Connector 13">
            <a:extLst>
              <a:ext uri="{FF2B5EF4-FFF2-40B4-BE49-F238E27FC236}">
                <a16:creationId xmlns:a16="http://schemas.microsoft.com/office/drawing/2014/main" id="{BFF67169-617A-6944-9C2B-2DD1076550C3}"/>
              </a:ext>
            </a:extLst>
          </p:cNvPr>
          <p:cNvCxnSpPr>
            <a:endCxn id="34" idx="0"/>
          </p:cNvCxnSpPr>
          <p:nvPr/>
        </p:nvCxnSpPr>
        <p:spPr>
          <a:xfrm flipH="1">
            <a:off x="2555776" y="2187605"/>
            <a:ext cx="21082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14">
            <a:extLst>
              <a:ext uri="{FF2B5EF4-FFF2-40B4-BE49-F238E27FC236}">
                <a16:creationId xmlns:a16="http://schemas.microsoft.com/office/drawing/2014/main" id="{9EFCBD65-BFA0-B947-9003-4CA9829F9CA4}"/>
              </a:ext>
            </a:extLst>
          </p:cNvPr>
          <p:cNvCxnSpPr>
            <a:endCxn id="35" idx="0"/>
          </p:cNvCxnSpPr>
          <p:nvPr/>
        </p:nvCxnSpPr>
        <p:spPr>
          <a:xfrm>
            <a:off x="4663976" y="2187605"/>
            <a:ext cx="19177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38" name="Oval 20">
            <a:extLst>
              <a:ext uri="{FF2B5EF4-FFF2-40B4-BE49-F238E27FC236}">
                <a16:creationId xmlns:a16="http://schemas.microsoft.com/office/drawing/2014/main" id="{BB5DC32F-D821-7342-B968-442907F0FABD}"/>
              </a:ext>
            </a:extLst>
          </p:cNvPr>
          <p:cNvSpPr/>
          <p:nvPr/>
        </p:nvSpPr>
        <p:spPr>
          <a:xfrm>
            <a:off x="1644551" y="2793346"/>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27">
            <a:extLst>
              <a:ext uri="{FF2B5EF4-FFF2-40B4-BE49-F238E27FC236}">
                <a16:creationId xmlns:a16="http://schemas.microsoft.com/office/drawing/2014/main" id="{EA4CF580-3BDC-BF48-B9A4-02369A846D00}"/>
              </a:ext>
            </a:extLst>
          </p:cNvPr>
          <p:cNvSpPr/>
          <p:nvPr/>
        </p:nvSpPr>
        <p:spPr>
          <a:xfrm>
            <a:off x="3031306" y="3310871"/>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8">
            <a:extLst>
              <a:ext uri="{FF2B5EF4-FFF2-40B4-BE49-F238E27FC236}">
                <a16:creationId xmlns:a16="http://schemas.microsoft.com/office/drawing/2014/main" id="{CB401304-82C5-7A46-9176-CD8BD0C9CEA0}"/>
              </a:ext>
            </a:extLst>
          </p:cNvPr>
          <p:cNvSpPr/>
          <p:nvPr/>
        </p:nvSpPr>
        <p:spPr>
          <a:xfrm>
            <a:off x="3031306" y="279334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9">
            <a:extLst>
              <a:ext uri="{FF2B5EF4-FFF2-40B4-BE49-F238E27FC236}">
                <a16:creationId xmlns:a16="http://schemas.microsoft.com/office/drawing/2014/main" id="{BA7CDF54-5A79-E64F-B653-1756BE7B5ED7}"/>
              </a:ext>
            </a:extLst>
          </p:cNvPr>
          <p:cNvSpPr/>
          <p:nvPr/>
        </p:nvSpPr>
        <p:spPr>
          <a:xfrm>
            <a:off x="6388001" y="279334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30">
            <a:extLst>
              <a:ext uri="{FF2B5EF4-FFF2-40B4-BE49-F238E27FC236}">
                <a16:creationId xmlns:a16="http://schemas.microsoft.com/office/drawing/2014/main" id="{9ACD0B46-030C-2040-80CE-8D0F8D59DFBA}"/>
              </a:ext>
            </a:extLst>
          </p:cNvPr>
          <p:cNvSpPr/>
          <p:nvPr/>
        </p:nvSpPr>
        <p:spPr>
          <a:xfrm>
            <a:off x="6388001" y="3328333"/>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31">
            <a:extLst>
              <a:ext uri="{FF2B5EF4-FFF2-40B4-BE49-F238E27FC236}">
                <a16:creationId xmlns:a16="http://schemas.microsoft.com/office/drawing/2014/main" id="{972E4245-DCC2-2949-AF6B-A3F3F839C013}"/>
              </a:ext>
            </a:extLst>
          </p:cNvPr>
          <p:cNvSpPr/>
          <p:nvPr/>
        </p:nvSpPr>
        <p:spPr>
          <a:xfrm>
            <a:off x="1644551" y="3328333"/>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755353"/>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Tree Construction</a:t>
            </a:r>
            <a:endParaRPr lang="ru-RU" sz="3200" b="1" dirty="0">
              <a:solidFill>
                <a:srgbClr val="A26D6A"/>
              </a:solidFill>
              <a:cs typeface="Times New Roman" pitchFamily="18" charset="0"/>
            </a:endParaRPr>
          </a:p>
        </p:txBody>
      </p:sp>
      <p:sp>
        <p:nvSpPr>
          <p:cNvPr id="4" name="Rectangle 3">
            <a:extLst>
              <a:ext uri="{FF2B5EF4-FFF2-40B4-BE49-F238E27FC236}">
                <a16:creationId xmlns:a16="http://schemas.microsoft.com/office/drawing/2014/main" id="{AC3F799A-C7C3-8A4C-8567-0700400C73ED}"/>
              </a:ext>
            </a:extLst>
          </p:cNvPr>
          <p:cNvSpPr/>
          <p:nvPr/>
        </p:nvSpPr>
        <p:spPr>
          <a:xfrm>
            <a:off x="3491880" y="1115828"/>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5" name="Oval 4">
            <a:extLst>
              <a:ext uri="{FF2B5EF4-FFF2-40B4-BE49-F238E27FC236}">
                <a16:creationId xmlns:a16="http://schemas.microsoft.com/office/drawing/2014/main" id="{DCF1BC9C-6EB6-7F41-84F5-5AAC964717EA}"/>
              </a:ext>
            </a:extLst>
          </p:cNvPr>
          <p:cNvSpPr/>
          <p:nvPr/>
        </p:nvSpPr>
        <p:spPr>
          <a:xfrm>
            <a:off x="3872880" y="1199966"/>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FBDD42-1B61-CC48-85BE-5B26F5D0806E}"/>
              </a:ext>
            </a:extLst>
          </p:cNvPr>
          <p:cNvSpPr/>
          <p:nvPr/>
        </p:nvSpPr>
        <p:spPr>
          <a:xfrm>
            <a:off x="4545980" y="119996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D6ED29-750F-364B-96CD-0A1AD52177B8}"/>
              </a:ext>
            </a:extLst>
          </p:cNvPr>
          <p:cNvSpPr/>
          <p:nvPr/>
        </p:nvSpPr>
        <p:spPr>
          <a:xfrm>
            <a:off x="3872880" y="1700028"/>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F22A3F-7418-4D4F-A131-473A0F4E8183}"/>
              </a:ext>
            </a:extLst>
          </p:cNvPr>
          <p:cNvSpPr/>
          <p:nvPr/>
        </p:nvSpPr>
        <p:spPr>
          <a:xfrm>
            <a:off x="4545980" y="170002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9093AB3-D4B2-A342-8F47-55A0C226B526}"/>
              </a:ext>
            </a:extLst>
          </p:cNvPr>
          <p:cNvSpPr/>
          <p:nvPr/>
        </p:nvSpPr>
        <p:spPr>
          <a:xfrm>
            <a:off x="5219080" y="119996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386B28-8DDB-164A-8C73-6E8418133752}"/>
              </a:ext>
            </a:extLst>
          </p:cNvPr>
          <p:cNvSpPr/>
          <p:nvPr/>
        </p:nvSpPr>
        <p:spPr>
          <a:xfrm>
            <a:off x="5219080" y="170002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35D6F8-F346-C54D-875C-B5B671EA888D}"/>
              </a:ext>
            </a:extLst>
          </p:cNvPr>
          <p:cNvSpPr/>
          <p:nvPr/>
        </p:nvSpPr>
        <p:spPr>
          <a:xfrm>
            <a:off x="1311176" y="2708305"/>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3" name="Rectangle 12">
            <a:extLst>
              <a:ext uri="{FF2B5EF4-FFF2-40B4-BE49-F238E27FC236}">
                <a16:creationId xmlns:a16="http://schemas.microsoft.com/office/drawing/2014/main" id="{0FFEB216-C114-AB45-8D22-FAA0CC064214}"/>
              </a:ext>
            </a:extLst>
          </p:cNvPr>
          <p:cNvSpPr/>
          <p:nvPr/>
        </p:nvSpPr>
        <p:spPr>
          <a:xfrm>
            <a:off x="5337076" y="2708305"/>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cxnSp>
        <p:nvCxnSpPr>
          <p:cNvPr id="14" name="Straight Arrow Connector 13">
            <a:extLst>
              <a:ext uri="{FF2B5EF4-FFF2-40B4-BE49-F238E27FC236}">
                <a16:creationId xmlns:a16="http://schemas.microsoft.com/office/drawing/2014/main" id="{BFF67169-617A-6944-9C2B-2DD1076550C3}"/>
              </a:ext>
            </a:extLst>
          </p:cNvPr>
          <p:cNvCxnSpPr>
            <a:endCxn id="12" idx="0"/>
          </p:cNvCxnSpPr>
          <p:nvPr/>
        </p:nvCxnSpPr>
        <p:spPr>
          <a:xfrm flipH="1">
            <a:off x="2555776" y="2187605"/>
            <a:ext cx="21082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EFCBD65-BFA0-B947-9003-4CA9829F9CA4}"/>
              </a:ext>
            </a:extLst>
          </p:cNvPr>
          <p:cNvCxnSpPr>
            <a:endCxn id="13" idx="0"/>
          </p:cNvCxnSpPr>
          <p:nvPr/>
        </p:nvCxnSpPr>
        <p:spPr>
          <a:xfrm>
            <a:off x="4663976" y="2187605"/>
            <a:ext cx="19177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BB5DC32F-D821-7342-B968-442907F0FABD}"/>
              </a:ext>
            </a:extLst>
          </p:cNvPr>
          <p:cNvSpPr/>
          <p:nvPr/>
        </p:nvSpPr>
        <p:spPr>
          <a:xfrm>
            <a:off x="1644551" y="2793346"/>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A4CF580-3BDC-BF48-B9A4-02369A846D00}"/>
              </a:ext>
            </a:extLst>
          </p:cNvPr>
          <p:cNvSpPr/>
          <p:nvPr/>
        </p:nvSpPr>
        <p:spPr>
          <a:xfrm>
            <a:off x="3031306" y="3310871"/>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B401304-82C5-7A46-9176-CD8BD0C9CEA0}"/>
              </a:ext>
            </a:extLst>
          </p:cNvPr>
          <p:cNvSpPr/>
          <p:nvPr/>
        </p:nvSpPr>
        <p:spPr>
          <a:xfrm>
            <a:off x="3031306" y="279334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7CDF54-5A79-E64F-B653-1756BE7B5ED7}"/>
              </a:ext>
            </a:extLst>
          </p:cNvPr>
          <p:cNvSpPr/>
          <p:nvPr/>
        </p:nvSpPr>
        <p:spPr>
          <a:xfrm>
            <a:off x="6388001" y="279334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ACD0B46-030C-2040-80CE-8D0F8D59DFBA}"/>
              </a:ext>
            </a:extLst>
          </p:cNvPr>
          <p:cNvSpPr/>
          <p:nvPr/>
        </p:nvSpPr>
        <p:spPr>
          <a:xfrm>
            <a:off x="6388001" y="3328333"/>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72E4245-DCC2-2949-AF6B-A3F3F839C013}"/>
              </a:ext>
            </a:extLst>
          </p:cNvPr>
          <p:cNvSpPr/>
          <p:nvPr/>
        </p:nvSpPr>
        <p:spPr>
          <a:xfrm>
            <a:off x="1644551" y="3328333"/>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0C2C26-71EC-F341-BC1C-1D1D6FCA950C}"/>
              </a:ext>
            </a:extLst>
          </p:cNvPr>
          <p:cNvSpPr/>
          <p:nvPr/>
        </p:nvSpPr>
        <p:spPr>
          <a:xfrm>
            <a:off x="561875" y="4525324"/>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23" name="Rectangle 22">
            <a:extLst>
              <a:ext uri="{FF2B5EF4-FFF2-40B4-BE49-F238E27FC236}">
                <a16:creationId xmlns:a16="http://schemas.microsoft.com/office/drawing/2014/main" id="{CF4B8D35-A441-F349-BA66-3D37A2CCE804}"/>
              </a:ext>
            </a:extLst>
          </p:cNvPr>
          <p:cNvSpPr/>
          <p:nvPr/>
        </p:nvSpPr>
        <p:spPr>
          <a:xfrm>
            <a:off x="4587775" y="4525324"/>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24" name="Oval 23">
            <a:extLst>
              <a:ext uri="{FF2B5EF4-FFF2-40B4-BE49-F238E27FC236}">
                <a16:creationId xmlns:a16="http://schemas.microsoft.com/office/drawing/2014/main" id="{8BC9F7F5-031B-CF4D-AC06-86564ACDC213}"/>
              </a:ext>
            </a:extLst>
          </p:cNvPr>
          <p:cNvSpPr/>
          <p:nvPr/>
        </p:nvSpPr>
        <p:spPr>
          <a:xfrm>
            <a:off x="1622325" y="4600730"/>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775DA06-A51E-4F4C-8B5D-F0230BEF8B99}"/>
              </a:ext>
            </a:extLst>
          </p:cNvPr>
          <p:cNvSpPr/>
          <p:nvPr/>
        </p:nvSpPr>
        <p:spPr>
          <a:xfrm>
            <a:off x="5648225" y="5135717"/>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33FCA73-B0F6-ED4D-897F-9A53B1C55DF8}"/>
              </a:ext>
            </a:extLst>
          </p:cNvPr>
          <p:cNvSpPr/>
          <p:nvPr/>
        </p:nvSpPr>
        <p:spPr>
          <a:xfrm>
            <a:off x="5648225" y="4618192"/>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577A4A7-6A58-2B47-A5EA-3C31A59021C0}"/>
              </a:ext>
            </a:extLst>
          </p:cNvPr>
          <p:cNvSpPr/>
          <p:nvPr/>
        </p:nvSpPr>
        <p:spPr>
          <a:xfrm>
            <a:off x="1622325" y="5135717"/>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A0ED1069-0779-2C45-9AAC-A3ADEC9CD9AF}"/>
              </a:ext>
            </a:extLst>
          </p:cNvPr>
          <p:cNvCxnSpPr>
            <a:endCxn id="22" idx="0"/>
          </p:cNvCxnSpPr>
          <p:nvPr/>
        </p:nvCxnSpPr>
        <p:spPr>
          <a:xfrm flipH="1">
            <a:off x="1806475" y="3772850"/>
            <a:ext cx="1778000" cy="752474"/>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328C81D6-7F4D-5944-8B9B-22393213562D}"/>
              </a:ext>
            </a:extLst>
          </p:cNvPr>
          <p:cNvCxnSpPr>
            <a:endCxn id="23" idx="0"/>
          </p:cNvCxnSpPr>
          <p:nvPr/>
        </p:nvCxnSpPr>
        <p:spPr>
          <a:xfrm>
            <a:off x="3584475" y="3772850"/>
            <a:ext cx="2247900" cy="752474"/>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436561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 Predicting the Apartment Price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Linear Model</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𝑎</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0</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2</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3</m:t>
                          </m:r>
                        </m:sub>
                      </m:sSub>
                      <m:r>
                        <a:rPr lang="en-US" sz="2400" b="0" i="1" smtClean="0">
                          <a:solidFill>
                            <a:srgbClr val="4D4D4D"/>
                          </a:solidFill>
                          <a:latin typeface="Cambria Math" panose="02040503050406030204" pitchFamily="18" charset="0"/>
                        </a:rPr>
                        <m:t>∗</m:t>
                      </m:r>
                      <m:d>
                        <m:dPr>
                          <m:ctrlPr>
                            <a:rPr lang="ru-RU"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𝑑𝑖𝑠𝑡</m:t>
                          </m:r>
                          <m:r>
                            <a:rPr lang="en-US" sz="2400" b="0" i="1" smtClean="0">
                              <a:solidFill>
                                <a:srgbClr val="4D4D4D"/>
                              </a:solidFill>
                              <a:latin typeface="Cambria Math" panose="02040503050406030204" pitchFamily="18" charset="0"/>
                            </a:rPr>
                            <m:t>. </m:t>
                          </m:r>
                        </m:e>
                      </m:d>
                      <m:r>
                        <a:rPr lang="en-US" sz="2400" b="0" i="1" smtClean="0">
                          <a:solidFill>
                            <a:srgbClr val="4D4D4D"/>
                          </a:solidFill>
                          <a:latin typeface="Cambria Math" panose="02040503050406030204" pitchFamily="18" charset="0"/>
                        </a:rPr>
                        <m:t>+…</m:t>
                      </m:r>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It is likely that the features are interconnected</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401012823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How to Choose Between Two Splits ?</a:t>
            </a:r>
            <a:endParaRPr lang="ru-RU" sz="3200" b="1" dirty="0">
              <a:solidFill>
                <a:srgbClr val="A26D6A"/>
              </a:solidFill>
              <a:cs typeface="Times New Roman" pitchFamily="18" charset="0"/>
            </a:endParaRPr>
          </a:p>
        </p:txBody>
      </p:sp>
      <p:sp>
        <p:nvSpPr>
          <p:cNvPr id="29" name="Rectangle 11">
            <a:extLst>
              <a:ext uri="{FF2B5EF4-FFF2-40B4-BE49-F238E27FC236}">
                <a16:creationId xmlns:a16="http://schemas.microsoft.com/office/drawing/2014/main" id="{90C24D4D-9E65-E943-824D-C2B9939A39A9}"/>
              </a:ext>
            </a:extLst>
          </p:cNvPr>
          <p:cNvSpPr/>
          <p:nvPr/>
        </p:nvSpPr>
        <p:spPr>
          <a:xfrm>
            <a:off x="2210594" y="4395118"/>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0" name="Rectangle 12">
            <a:extLst>
              <a:ext uri="{FF2B5EF4-FFF2-40B4-BE49-F238E27FC236}">
                <a16:creationId xmlns:a16="http://schemas.microsoft.com/office/drawing/2014/main" id="{4FBDA651-54BB-E942-A09E-06EF17B97D00}"/>
              </a:ext>
            </a:extLst>
          </p:cNvPr>
          <p:cNvSpPr/>
          <p:nvPr/>
        </p:nvSpPr>
        <p:spPr>
          <a:xfrm>
            <a:off x="4807744" y="4395118"/>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1" name="Oval 13">
            <a:extLst>
              <a:ext uri="{FF2B5EF4-FFF2-40B4-BE49-F238E27FC236}">
                <a16:creationId xmlns:a16="http://schemas.microsoft.com/office/drawing/2014/main" id="{F9B961A3-5D32-0A4B-9EEC-D0D18C9A06B9}"/>
              </a:ext>
            </a:extLst>
          </p:cNvPr>
          <p:cNvSpPr/>
          <p:nvPr/>
        </p:nvSpPr>
        <p:spPr>
          <a:xfrm>
            <a:off x="2691532" y="449671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4">
            <a:extLst>
              <a:ext uri="{FF2B5EF4-FFF2-40B4-BE49-F238E27FC236}">
                <a16:creationId xmlns:a16="http://schemas.microsoft.com/office/drawing/2014/main" id="{C1A2CF8B-F7F7-3E4F-90E6-530945FDE3EB}"/>
              </a:ext>
            </a:extLst>
          </p:cNvPr>
          <p:cNvSpPr/>
          <p:nvPr/>
        </p:nvSpPr>
        <p:spPr>
          <a:xfrm>
            <a:off x="3709194" y="4777704"/>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5">
            <a:extLst>
              <a:ext uri="{FF2B5EF4-FFF2-40B4-BE49-F238E27FC236}">
                <a16:creationId xmlns:a16="http://schemas.microsoft.com/office/drawing/2014/main" id="{E943BD76-2DF2-F247-85E0-F452F1A73D99}"/>
              </a:ext>
            </a:extLst>
          </p:cNvPr>
          <p:cNvSpPr/>
          <p:nvPr/>
        </p:nvSpPr>
        <p:spPr>
          <a:xfrm>
            <a:off x="5060986" y="4777704"/>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6">
            <a:extLst>
              <a:ext uri="{FF2B5EF4-FFF2-40B4-BE49-F238E27FC236}">
                <a16:creationId xmlns:a16="http://schemas.microsoft.com/office/drawing/2014/main" id="{0DF379B2-B849-B14D-B77C-CE905DD2FA95}"/>
              </a:ext>
            </a:extLst>
          </p:cNvPr>
          <p:cNvSpPr/>
          <p:nvPr/>
        </p:nvSpPr>
        <p:spPr>
          <a:xfrm>
            <a:off x="5868194" y="449671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17">
            <a:extLst>
              <a:ext uri="{FF2B5EF4-FFF2-40B4-BE49-F238E27FC236}">
                <a16:creationId xmlns:a16="http://schemas.microsoft.com/office/drawing/2014/main" id="{1A03DEFA-1AC4-EA40-9501-0A270CC7C0B4}"/>
              </a:ext>
            </a:extLst>
          </p:cNvPr>
          <p:cNvSpPr/>
          <p:nvPr/>
        </p:nvSpPr>
        <p:spPr>
          <a:xfrm>
            <a:off x="2691532" y="4961854"/>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8">
            <a:extLst>
              <a:ext uri="{FF2B5EF4-FFF2-40B4-BE49-F238E27FC236}">
                <a16:creationId xmlns:a16="http://schemas.microsoft.com/office/drawing/2014/main" id="{C04ABBF2-27A9-3041-9599-91A2F3402405}"/>
              </a:ext>
            </a:extLst>
          </p:cNvPr>
          <p:cNvSpPr/>
          <p:nvPr/>
        </p:nvSpPr>
        <p:spPr>
          <a:xfrm>
            <a:off x="5868194" y="4961854"/>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9">
            <a:extLst>
              <a:ext uri="{FF2B5EF4-FFF2-40B4-BE49-F238E27FC236}">
                <a16:creationId xmlns:a16="http://schemas.microsoft.com/office/drawing/2014/main" id="{9DAE4C24-FB00-414E-AB75-1DF093107E25}"/>
              </a:ext>
            </a:extLst>
          </p:cNvPr>
          <p:cNvSpPr/>
          <p:nvPr/>
        </p:nvSpPr>
        <p:spPr>
          <a:xfrm>
            <a:off x="2210594" y="1360736"/>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8" name="Rectangle 20">
            <a:extLst>
              <a:ext uri="{FF2B5EF4-FFF2-40B4-BE49-F238E27FC236}">
                <a16:creationId xmlns:a16="http://schemas.microsoft.com/office/drawing/2014/main" id="{41AC84E6-5B45-A846-85B2-1A6B933012C8}"/>
              </a:ext>
            </a:extLst>
          </p:cNvPr>
          <p:cNvSpPr/>
          <p:nvPr/>
        </p:nvSpPr>
        <p:spPr>
          <a:xfrm>
            <a:off x="4807744" y="1360736"/>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9" name="Oval 21">
            <a:extLst>
              <a:ext uri="{FF2B5EF4-FFF2-40B4-BE49-F238E27FC236}">
                <a16:creationId xmlns:a16="http://schemas.microsoft.com/office/drawing/2014/main" id="{23EFBC88-D58E-E642-935D-E6A6627A83C2}"/>
              </a:ext>
            </a:extLst>
          </p:cNvPr>
          <p:cNvSpPr/>
          <p:nvPr/>
        </p:nvSpPr>
        <p:spPr>
          <a:xfrm>
            <a:off x="2691532" y="144236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2">
            <a:extLst>
              <a:ext uri="{FF2B5EF4-FFF2-40B4-BE49-F238E27FC236}">
                <a16:creationId xmlns:a16="http://schemas.microsoft.com/office/drawing/2014/main" id="{AEA27229-69B6-E545-BB47-2A17E7E729B9}"/>
              </a:ext>
            </a:extLst>
          </p:cNvPr>
          <p:cNvSpPr/>
          <p:nvPr/>
        </p:nvSpPr>
        <p:spPr>
          <a:xfrm>
            <a:off x="3709194" y="1953931"/>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3">
            <a:extLst>
              <a:ext uri="{FF2B5EF4-FFF2-40B4-BE49-F238E27FC236}">
                <a16:creationId xmlns:a16="http://schemas.microsoft.com/office/drawing/2014/main" id="{F782B9D5-03B6-CA49-A9D5-9BDAA69F28A1}"/>
              </a:ext>
            </a:extLst>
          </p:cNvPr>
          <p:cNvSpPr/>
          <p:nvPr/>
        </p:nvSpPr>
        <p:spPr>
          <a:xfrm>
            <a:off x="3709194" y="1442368"/>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4">
            <a:extLst>
              <a:ext uri="{FF2B5EF4-FFF2-40B4-BE49-F238E27FC236}">
                <a16:creationId xmlns:a16="http://schemas.microsoft.com/office/drawing/2014/main" id="{6A5151ED-ACD9-134A-9A5B-CAA664B9E038}"/>
              </a:ext>
            </a:extLst>
          </p:cNvPr>
          <p:cNvSpPr/>
          <p:nvPr/>
        </p:nvSpPr>
        <p:spPr>
          <a:xfrm>
            <a:off x="5868194" y="144236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25">
            <a:extLst>
              <a:ext uri="{FF2B5EF4-FFF2-40B4-BE49-F238E27FC236}">
                <a16:creationId xmlns:a16="http://schemas.microsoft.com/office/drawing/2014/main" id="{2D314935-D24A-ED4E-A1A4-900A437A43F3}"/>
              </a:ext>
            </a:extLst>
          </p:cNvPr>
          <p:cNvSpPr/>
          <p:nvPr/>
        </p:nvSpPr>
        <p:spPr>
          <a:xfrm>
            <a:off x="5868194" y="1953931"/>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6">
            <a:extLst>
              <a:ext uri="{FF2B5EF4-FFF2-40B4-BE49-F238E27FC236}">
                <a16:creationId xmlns:a16="http://schemas.microsoft.com/office/drawing/2014/main" id="{93781B9B-0C8B-F14C-85A5-A97DA29F30ED}"/>
              </a:ext>
            </a:extLst>
          </p:cNvPr>
          <p:cNvSpPr/>
          <p:nvPr/>
        </p:nvSpPr>
        <p:spPr>
          <a:xfrm>
            <a:off x="2691532" y="1953931"/>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BAF42D-615C-1242-A5B5-2D436A30AEEF}"/>
              </a:ext>
            </a:extLst>
          </p:cNvPr>
          <p:cNvSpPr txBox="1"/>
          <p:nvPr/>
        </p:nvSpPr>
        <p:spPr>
          <a:xfrm>
            <a:off x="4515644" y="3226143"/>
            <a:ext cx="545342" cy="584775"/>
          </a:xfrm>
          <a:prstGeom prst="rect">
            <a:avLst/>
          </a:prstGeom>
          <a:noFill/>
        </p:spPr>
        <p:txBody>
          <a:bodyPr wrap="none" rtlCol="0">
            <a:spAutoFit/>
          </a:bodyPr>
          <a:lstStyle/>
          <a:p>
            <a:r>
              <a:rPr lang="en-US" sz="3200" dirty="0">
                <a:solidFill>
                  <a:srgbClr val="4D4D4D"/>
                </a:solidFill>
              </a:rPr>
              <a:t>or</a:t>
            </a:r>
          </a:p>
        </p:txBody>
      </p:sp>
    </p:spTree>
    <p:extLst>
      <p:ext uri="{BB962C8B-B14F-4D97-AF65-F5344CB8AC3E}">
        <p14:creationId xmlns:p14="http://schemas.microsoft.com/office/powerpoint/2010/main" val="2957950002"/>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Entropy</a:t>
            </a:r>
            <a:endParaRPr lang="ru-RU" sz="3200" b="1" dirty="0">
              <a:solidFill>
                <a:srgbClr val="A26D6A"/>
              </a:solidFill>
              <a:cs typeface="Times New Roman" pitchFamily="18" charset="0"/>
            </a:endParaRPr>
          </a:p>
        </p:txBody>
      </p:sp>
      <p:sp>
        <p:nvSpPr>
          <p:cNvPr id="16" name="Прямоугольник 15"/>
          <p:cNvSpPr/>
          <p:nvPr/>
        </p:nvSpPr>
        <p:spPr>
          <a:xfrm>
            <a:off x="395288" y="1124645"/>
            <a:ext cx="8616008" cy="1008211"/>
          </a:xfrm>
          <a:prstGeom prst="rect">
            <a:avLst/>
          </a:prstGeom>
          <a:noFill/>
          <a:ln w="28575">
            <a:noFill/>
          </a:ln>
        </p:spPr>
        <p:txBody>
          <a:bodyPr wrap="square" lIns="0" tIns="0" rIns="0" bIns="0" anchor="t">
            <a:noAutofit/>
          </a:bodyPr>
          <a:lstStyle/>
          <a:p>
            <a:pPr>
              <a:spcAft>
                <a:spcPts val="1800"/>
              </a:spcAft>
            </a:pPr>
            <a:r>
              <a:rPr lang="en-US" sz="2400" dirty="0">
                <a:solidFill>
                  <a:srgbClr val="4D4D4D"/>
                </a:solidFill>
              </a:rPr>
              <a:t>We consider entropy as a way to measure the uncertainty of an experiment’s outcome</a:t>
            </a:r>
            <a:endParaRPr lang="ru-RU" sz="2400" dirty="0">
              <a:solidFill>
                <a:srgbClr val="4D4D4D"/>
              </a:solidFill>
            </a:endParaRPr>
          </a:p>
          <a:p>
            <a:pPr>
              <a:spcAft>
                <a:spcPts val="1800"/>
              </a:spcAft>
            </a:pPr>
            <a:endParaRPr lang="ru-RU" sz="2400" dirty="0">
              <a:solidFill>
                <a:srgbClr val="4D4D4D"/>
              </a:solidFill>
            </a:endParaRPr>
          </a:p>
        </p:txBody>
      </p:sp>
      <p:sp>
        <p:nvSpPr>
          <p:cNvPr id="17" name="Rectangle 3">
            <a:extLst>
              <a:ext uri="{FF2B5EF4-FFF2-40B4-BE49-F238E27FC236}">
                <a16:creationId xmlns:a16="http://schemas.microsoft.com/office/drawing/2014/main" id="{9B11E125-83F4-494F-927A-EADEBB4ED281}"/>
              </a:ext>
            </a:extLst>
          </p:cNvPr>
          <p:cNvSpPr/>
          <p:nvPr/>
        </p:nvSpPr>
        <p:spPr>
          <a:xfrm>
            <a:off x="683568" y="2708920"/>
            <a:ext cx="3789680" cy="23368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8" name="Rectangle 4">
            <a:extLst>
              <a:ext uri="{FF2B5EF4-FFF2-40B4-BE49-F238E27FC236}">
                <a16:creationId xmlns:a16="http://schemas.microsoft.com/office/drawing/2014/main" id="{653CB5D1-C989-BC4A-80B3-4B05AD6B43E0}"/>
              </a:ext>
            </a:extLst>
          </p:cNvPr>
          <p:cNvSpPr/>
          <p:nvPr/>
        </p:nvSpPr>
        <p:spPr>
          <a:xfrm>
            <a:off x="4922845" y="2708920"/>
            <a:ext cx="3789680" cy="23368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9" name="Rectangle 6">
            <a:extLst>
              <a:ext uri="{FF2B5EF4-FFF2-40B4-BE49-F238E27FC236}">
                <a16:creationId xmlns:a16="http://schemas.microsoft.com/office/drawing/2014/main" id="{29D81FCF-1446-3141-856C-7785E8FA8BF4}"/>
              </a:ext>
            </a:extLst>
          </p:cNvPr>
          <p:cNvSpPr/>
          <p:nvPr/>
        </p:nvSpPr>
        <p:spPr>
          <a:xfrm>
            <a:off x="8067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7">
            <a:extLst>
              <a:ext uri="{FF2B5EF4-FFF2-40B4-BE49-F238E27FC236}">
                <a16:creationId xmlns:a16="http://schemas.microsoft.com/office/drawing/2014/main" id="{5C1DBA87-5C45-D74D-9AF9-735F8F62CA66}"/>
              </a:ext>
            </a:extLst>
          </p:cNvPr>
          <p:cNvSpPr/>
          <p:nvPr/>
        </p:nvSpPr>
        <p:spPr>
          <a:xfrm>
            <a:off x="15814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8">
            <a:extLst>
              <a:ext uri="{FF2B5EF4-FFF2-40B4-BE49-F238E27FC236}">
                <a16:creationId xmlns:a16="http://schemas.microsoft.com/office/drawing/2014/main" id="{220A8C93-849C-F04B-8AA3-AC0A2F246535}"/>
              </a:ext>
            </a:extLst>
          </p:cNvPr>
          <p:cNvSpPr/>
          <p:nvPr/>
        </p:nvSpPr>
        <p:spPr>
          <a:xfrm>
            <a:off x="23561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9">
            <a:extLst>
              <a:ext uri="{FF2B5EF4-FFF2-40B4-BE49-F238E27FC236}">
                <a16:creationId xmlns:a16="http://schemas.microsoft.com/office/drawing/2014/main" id="{850B24BF-E573-A140-B335-9B919861CFD7}"/>
              </a:ext>
            </a:extLst>
          </p:cNvPr>
          <p:cNvSpPr/>
          <p:nvPr/>
        </p:nvSpPr>
        <p:spPr>
          <a:xfrm>
            <a:off x="31308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0">
            <a:extLst>
              <a:ext uri="{FF2B5EF4-FFF2-40B4-BE49-F238E27FC236}">
                <a16:creationId xmlns:a16="http://schemas.microsoft.com/office/drawing/2014/main" id="{AD7EBE52-DB18-AA48-A445-0776F8641202}"/>
              </a:ext>
            </a:extLst>
          </p:cNvPr>
          <p:cNvSpPr/>
          <p:nvPr/>
        </p:nvSpPr>
        <p:spPr>
          <a:xfrm>
            <a:off x="39055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13A3DD31-126D-D241-B5C3-2EA7E9D227C1}"/>
              </a:ext>
            </a:extLst>
          </p:cNvPr>
          <p:cNvSpPr/>
          <p:nvPr/>
        </p:nvSpPr>
        <p:spPr>
          <a:xfrm>
            <a:off x="5044640" y="4905226"/>
            <a:ext cx="469900" cy="129382"/>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A2FE8F9B-C134-6E48-B69E-ECF53DC0C42F}"/>
              </a:ext>
            </a:extLst>
          </p:cNvPr>
          <p:cNvSpPr/>
          <p:nvPr/>
        </p:nvSpPr>
        <p:spPr>
          <a:xfrm>
            <a:off x="5819340" y="4905226"/>
            <a:ext cx="469900" cy="129382"/>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8090D14B-E90B-B94A-8495-C8C1DE991894}"/>
              </a:ext>
            </a:extLst>
          </p:cNvPr>
          <p:cNvSpPr/>
          <p:nvPr/>
        </p:nvSpPr>
        <p:spPr>
          <a:xfrm>
            <a:off x="7368740" y="2809726"/>
            <a:ext cx="469900" cy="2224882"/>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A1ACD61E-F1BE-5D48-9CF4-E97FF3E4CBF0}"/>
              </a:ext>
            </a:extLst>
          </p:cNvPr>
          <p:cNvSpPr/>
          <p:nvPr/>
        </p:nvSpPr>
        <p:spPr>
          <a:xfrm>
            <a:off x="8143440" y="4905226"/>
            <a:ext cx="469900" cy="129382"/>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92573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Entropy</a:t>
            </a:r>
            <a:endParaRPr lang="ru-RU" sz="3200" b="1" dirty="0">
              <a:solidFill>
                <a:srgbClr val="A26D6A"/>
              </a:solidFill>
              <a:cs typeface="Times New Roman" pitchFamily="18" charset="0"/>
            </a:endParaRPr>
          </a:p>
        </p:txBody>
      </p:sp>
      <p:sp>
        <p:nvSpPr>
          <p:cNvPr id="6" name="Прямоугольник 5"/>
          <p:cNvSpPr/>
          <p:nvPr/>
        </p:nvSpPr>
        <p:spPr>
          <a:xfrm>
            <a:off x="395288" y="1124645"/>
            <a:ext cx="8616008" cy="1008211"/>
          </a:xfrm>
          <a:prstGeom prst="rect">
            <a:avLst/>
          </a:prstGeom>
          <a:noFill/>
          <a:ln w="28575">
            <a:noFill/>
          </a:ln>
        </p:spPr>
        <p:txBody>
          <a:bodyPr wrap="square" lIns="0" tIns="0" rIns="0" bIns="0" anchor="t">
            <a:noAutofit/>
          </a:bodyPr>
          <a:lstStyle/>
          <a:p>
            <a:pPr>
              <a:spcAft>
                <a:spcPts val="1800"/>
              </a:spcAft>
            </a:pPr>
            <a:r>
              <a:rPr lang="en-US" sz="2400" dirty="0">
                <a:solidFill>
                  <a:srgbClr val="4D4D4D"/>
                </a:solidFill>
              </a:rPr>
              <a:t>We consider entropy as a way to measure the uncertainty of an experiment’s outcome</a:t>
            </a:r>
            <a:endParaRPr lang="ru-RU" sz="2400" dirty="0">
              <a:solidFill>
                <a:srgbClr val="4D4D4D"/>
              </a:solidFill>
            </a:endParaRPr>
          </a:p>
          <a:p>
            <a:pPr>
              <a:spcAft>
                <a:spcPts val="1800"/>
              </a:spcAft>
            </a:pPr>
            <a:endParaRPr lang="ru-RU" sz="2400" dirty="0">
              <a:solidFill>
                <a:srgbClr val="4D4D4D"/>
              </a:solidFill>
            </a:endParaRPr>
          </a:p>
        </p:txBody>
      </p:sp>
      <p:sp>
        <p:nvSpPr>
          <p:cNvPr id="4" name="Rectangle 3">
            <a:extLst>
              <a:ext uri="{FF2B5EF4-FFF2-40B4-BE49-F238E27FC236}">
                <a16:creationId xmlns:a16="http://schemas.microsoft.com/office/drawing/2014/main" id="{9B11E125-83F4-494F-927A-EADEBB4ED281}"/>
              </a:ext>
            </a:extLst>
          </p:cNvPr>
          <p:cNvSpPr/>
          <p:nvPr/>
        </p:nvSpPr>
        <p:spPr>
          <a:xfrm>
            <a:off x="683568" y="2708920"/>
            <a:ext cx="3789680" cy="23368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5" name="Rectangle 4">
            <a:extLst>
              <a:ext uri="{FF2B5EF4-FFF2-40B4-BE49-F238E27FC236}">
                <a16:creationId xmlns:a16="http://schemas.microsoft.com/office/drawing/2014/main" id="{653CB5D1-C989-BC4A-80B3-4B05AD6B43E0}"/>
              </a:ext>
            </a:extLst>
          </p:cNvPr>
          <p:cNvSpPr/>
          <p:nvPr/>
        </p:nvSpPr>
        <p:spPr>
          <a:xfrm>
            <a:off x="4922845" y="2708920"/>
            <a:ext cx="3789680" cy="23368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7" name="Rectangle 6">
            <a:extLst>
              <a:ext uri="{FF2B5EF4-FFF2-40B4-BE49-F238E27FC236}">
                <a16:creationId xmlns:a16="http://schemas.microsoft.com/office/drawing/2014/main" id="{29D81FCF-1446-3141-856C-7785E8FA8BF4}"/>
              </a:ext>
            </a:extLst>
          </p:cNvPr>
          <p:cNvSpPr/>
          <p:nvPr/>
        </p:nvSpPr>
        <p:spPr>
          <a:xfrm>
            <a:off x="8067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1DBA87-5C45-D74D-9AF9-735F8F62CA66}"/>
              </a:ext>
            </a:extLst>
          </p:cNvPr>
          <p:cNvSpPr/>
          <p:nvPr/>
        </p:nvSpPr>
        <p:spPr>
          <a:xfrm>
            <a:off x="15814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0A8C93-849C-F04B-8AA3-AC0A2F246535}"/>
              </a:ext>
            </a:extLst>
          </p:cNvPr>
          <p:cNvSpPr/>
          <p:nvPr/>
        </p:nvSpPr>
        <p:spPr>
          <a:xfrm>
            <a:off x="23561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0B24BF-E573-A140-B335-9B919861CFD7}"/>
              </a:ext>
            </a:extLst>
          </p:cNvPr>
          <p:cNvSpPr/>
          <p:nvPr/>
        </p:nvSpPr>
        <p:spPr>
          <a:xfrm>
            <a:off x="31308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7EBE52-DB18-AA48-A445-0776F8641202}"/>
              </a:ext>
            </a:extLst>
          </p:cNvPr>
          <p:cNvSpPr/>
          <p:nvPr/>
        </p:nvSpPr>
        <p:spPr>
          <a:xfrm>
            <a:off x="3905567" y="4005114"/>
            <a:ext cx="469900" cy="1029494"/>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A3DD31-126D-D241-B5C3-2EA7E9D227C1}"/>
              </a:ext>
            </a:extLst>
          </p:cNvPr>
          <p:cNvSpPr/>
          <p:nvPr/>
        </p:nvSpPr>
        <p:spPr>
          <a:xfrm>
            <a:off x="5044640" y="4905226"/>
            <a:ext cx="469900" cy="129382"/>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FE8F9B-C134-6E48-B69E-ECF53DC0C42F}"/>
              </a:ext>
            </a:extLst>
          </p:cNvPr>
          <p:cNvSpPr/>
          <p:nvPr/>
        </p:nvSpPr>
        <p:spPr>
          <a:xfrm>
            <a:off x="5819340" y="4905226"/>
            <a:ext cx="469900" cy="129382"/>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090D14B-E90B-B94A-8495-C8C1DE991894}"/>
              </a:ext>
            </a:extLst>
          </p:cNvPr>
          <p:cNvSpPr/>
          <p:nvPr/>
        </p:nvSpPr>
        <p:spPr>
          <a:xfrm>
            <a:off x="7368740" y="2809726"/>
            <a:ext cx="469900" cy="2224882"/>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ACD61E-F1BE-5D48-9CF4-E97FF3E4CBF0}"/>
              </a:ext>
            </a:extLst>
          </p:cNvPr>
          <p:cNvSpPr/>
          <p:nvPr/>
        </p:nvSpPr>
        <p:spPr>
          <a:xfrm>
            <a:off x="8143440" y="4905226"/>
            <a:ext cx="469900" cy="129382"/>
          </a:xfrm>
          <a:prstGeom prst="rect">
            <a:avLst/>
          </a:prstGeom>
          <a:solidFill>
            <a:srgbClr val="477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D9B08398-BC01-5945-8CE1-6FE8DA0BF67B}"/>
              </a:ext>
            </a:extLst>
          </p:cNvPr>
          <p:cNvSpPr/>
          <p:nvPr/>
        </p:nvSpPr>
        <p:spPr>
          <a:xfrm>
            <a:off x="1187624" y="5281418"/>
            <a:ext cx="2908300" cy="728663"/>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solidFill>
                  <a:srgbClr val="4D4D4D"/>
                </a:solidFill>
              </a:rPr>
              <a:t>High entropy</a:t>
            </a:r>
          </a:p>
        </p:txBody>
      </p:sp>
      <p:sp>
        <p:nvSpPr>
          <p:cNvPr id="17" name="Rounded Rectangle 16">
            <a:extLst>
              <a:ext uri="{FF2B5EF4-FFF2-40B4-BE49-F238E27FC236}">
                <a16:creationId xmlns:a16="http://schemas.microsoft.com/office/drawing/2014/main" id="{FEFA8480-E599-9D42-9CF5-97D38F789A3D}"/>
              </a:ext>
            </a:extLst>
          </p:cNvPr>
          <p:cNvSpPr/>
          <p:nvPr/>
        </p:nvSpPr>
        <p:spPr>
          <a:xfrm>
            <a:off x="5279590" y="5281417"/>
            <a:ext cx="2908300" cy="728663"/>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solidFill>
                  <a:srgbClr val="4D4D4D"/>
                </a:solidFill>
              </a:rPr>
              <a:t>Low entropy</a:t>
            </a:r>
          </a:p>
        </p:txBody>
      </p:sp>
    </p:spTree>
    <p:extLst>
      <p:ext uri="{BB962C8B-B14F-4D97-AF65-F5344CB8AC3E}">
        <p14:creationId xmlns:p14="http://schemas.microsoft.com/office/powerpoint/2010/main" val="395303653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Entropy</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Assume we are given discrete distribution with </a:t>
                </a:r>
                <a14:m>
                  <m:oMath xmlns:m="http://schemas.openxmlformats.org/officeDocument/2006/math">
                    <m:r>
                      <a:rPr lang="en-US" sz="2400" i="1" dirty="0" smtClean="0">
                        <a:solidFill>
                          <a:srgbClr val="4D4D4D"/>
                        </a:solidFill>
                        <a:latin typeface="Cambria Math" panose="02040503050406030204" pitchFamily="18" charset="0"/>
                      </a:rPr>
                      <m:t>𝑛</m:t>
                    </m:r>
                  </m:oMath>
                </a14:m>
                <a:r>
                  <a:rPr lang="en-US" sz="2400" dirty="0">
                    <a:solidFill>
                      <a:srgbClr val="4D4D4D"/>
                    </a:solidFill>
                  </a:rPr>
                  <a:t> possible outcomes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Probability of outcomes</a:t>
                </a:r>
                <a:r>
                  <a:rPr lang="ru-RU" sz="2400" dirty="0">
                    <a:solidFill>
                      <a:srgbClr val="4D4D4D"/>
                    </a:solidFill>
                  </a:rPr>
                  <a: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2</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𝑛</m:t>
                        </m:r>
                      </m:sub>
                    </m:sSub>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Entropy of distribution</a:t>
                </a:r>
                <a:r>
                  <a:rPr lang="ru-RU" sz="2400" dirty="0">
                    <a:solidFill>
                      <a:srgbClr val="4D4D4D"/>
                    </a:solidFill>
                  </a:rPr>
                  <a:t>:</a:t>
                </a: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𝑛</m:t>
                              </m:r>
                            </m:sub>
                          </m:sSub>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𝑛</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m:rPr>
                                  <m:nor/>
                                </m:rPr>
                                <a:rPr lang="en-US" sz="2400" b="0" i="0" smtClean="0">
                                  <a:solidFill>
                                    <a:srgbClr val="4D4D4D"/>
                                  </a:solidFill>
                                  <a:latin typeface="Cambria Math" panose="02040503050406030204" pitchFamily="18" charset="0"/>
                                </a:rPr>
                                <m:t>log</m:t>
                              </m:r>
                            </m:e>
                            <m:sub>
                              <m:r>
                                <a:rPr lang="en-US" sz="2400" b="0" i="1" smtClean="0">
                                  <a:solidFill>
                                    <a:srgbClr val="4D4D4D"/>
                                  </a:solidFill>
                                  <a:latin typeface="Cambria Math" panose="02040503050406030204" pitchFamily="18" charset="0"/>
                                </a:rPr>
                                <m:t>2</m:t>
                              </m:r>
                            </m:sub>
                          </m:sSub>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𝑖</m:t>
                              </m:r>
                            </m:sub>
                          </m:sSub>
                        </m:e>
                      </m:nary>
                    </m:oMath>
                  </m:oMathPara>
                </a14:m>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l="-2052" t="-1650"/>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86380466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Entropy</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255790"/>
              </a:xfrm>
              <a:prstGeom prst="rect">
                <a:avLst/>
              </a:prstGeom>
              <a:noFill/>
              <a:ln w="28575">
                <a:noFill/>
              </a:ln>
            </p:spPr>
            <p:txBody>
              <a:bodyPr wrap="square" lIns="0" tIns="0" rIns="0" bIns="0" anchor="t">
                <a:noAutofit/>
              </a:bodyPr>
              <a:lstStyle/>
              <a:p>
                <a:pPr>
                  <a:buClr>
                    <a:srgbClr val="9CA5A2"/>
                  </a:buClr>
                </a:pPr>
                <a14:m>
                  <m:oMathPara xmlns:m="http://schemas.openxmlformats.org/officeDocument/2006/math">
                    <m:oMathParaPr>
                      <m:jc m:val="centerGroup"/>
                    </m:oMathParaPr>
                    <m:oMath xmlns:m="http://schemas.openxmlformats.org/officeDocument/2006/math">
                      <m:r>
                        <a:rPr lang="en-US" sz="2400" i="1" smtClean="0">
                          <a:solidFill>
                            <a:srgbClr val="4D4D4D"/>
                          </a:solidFill>
                          <a:latin typeface="Cambria Math" panose="02040503050406030204" pitchFamily="18" charset="0"/>
                        </a:rPr>
                        <m:t>𝐻</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1</m:t>
                              </m:r>
                            </m:sub>
                          </m:sSub>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𝑛</m:t>
                              </m:r>
                            </m:sub>
                          </m:sSub>
                        </m:e>
                      </m:d>
                      <m:r>
                        <a:rPr lang="en-US" sz="2400" i="1">
                          <a:solidFill>
                            <a:srgbClr val="4D4D4D"/>
                          </a:solidFill>
                          <a:latin typeface="Cambria Math" panose="02040503050406030204" pitchFamily="18" charset="0"/>
                        </a:rPr>
                        <m:t>=−</m:t>
                      </m:r>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𝑛</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m:rPr>
                                  <m:nor/>
                                </m:rPr>
                                <a:rPr lang="en-US" sz="2400">
                                  <a:solidFill>
                                    <a:srgbClr val="4D4D4D"/>
                                  </a:solidFill>
                                  <a:latin typeface="Cambria Math" panose="02040503050406030204" pitchFamily="18" charset="0"/>
                                </a:rPr>
                                <m:t>log</m:t>
                              </m:r>
                            </m:e>
                            <m:sub>
                              <m:r>
                                <a:rPr lang="en-US" sz="2400" i="1">
                                  <a:solidFill>
                                    <a:srgbClr val="4D4D4D"/>
                                  </a:solidFill>
                                  <a:latin typeface="Cambria Math" panose="02040503050406030204" pitchFamily="18" charset="0"/>
                                </a:rPr>
                                <m:t>2</m:t>
                              </m:r>
                            </m:sub>
                          </m:sSub>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𝑖</m:t>
                              </m:r>
                            </m:sub>
                          </m:sSub>
                        </m:e>
                      </m:nary>
                    </m:oMath>
                  </m:oMathPara>
                </a14:m>
                <a:endParaRPr lang="en-US" sz="2400" b="0" i="1" dirty="0">
                  <a:solidFill>
                    <a:srgbClr val="4D4D4D"/>
                  </a:solidFill>
                  <a:latin typeface="Cambria Math" panose="02040503050406030204" pitchFamily="18" charset="0"/>
                </a:endParaRPr>
              </a:p>
              <a:p>
                <a:pPr marL="342900" indent="-342900">
                  <a:buClr>
                    <a:srgbClr val="9CA5A2"/>
                  </a:buClr>
                  <a:buFont typeface="Arial" panose="020B0604020202020204" pitchFamily="34" charset="0"/>
                  <a:buChar char="•"/>
                </a:pPr>
                <a14:m>
                  <m:oMath xmlns:m="http://schemas.openxmlformats.org/officeDocument/2006/math">
                    <m:r>
                      <a:rPr lang="en-US" sz="2400" b="0" i="1" smtClean="0">
                        <a:solidFill>
                          <a:srgbClr val="4D4D4D"/>
                        </a:solidFill>
                        <a:latin typeface="Cambria Math" panose="02040503050406030204" pitchFamily="18" charset="0"/>
                      </a:rPr>
                      <m:t>𝑝</m:t>
                    </m:r>
                    <m:r>
                      <a:rPr lang="en-US" sz="2400" b="0" i="1" smtClean="0">
                        <a:solidFill>
                          <a:srgbClr val="4D4D4D"/>
                        </a:solidFill>
                        <a:latin typeface="Cambria Math" panose="02040503050406030204" pitchFamily="18" charset="0"/>
                      </a:rPr>
                      <m:t>=(0.2, 0.2, 0.2, 0.2, 0.2)</m:t>
                    </m:r>
                  </m:oMath>
                </a14:m>
                <a:endParaRPr lang="ru-RU" sz="2400" dirty="0">
                  <a:solidFill>
                    <a:srgbClr val="4D4D4D"/>
                  </a:solidFill>
                </a:endParaRPr>
              </a:p>
              <a:p>
                <a:pPr marL="800100" lvl="1" indent="-342900">
                  <a:buClr>
                    <a:srgbClr val="9CA5A2"/>
                  </a:buClr>
                  <a:buFont typeface="Cambria Math" panose="02040503050406030204" pitchFamily="18" charset="0"/>
                  <a:buChar char="–"/>
                </a:pPr>
                <a14:m>
                  <m:oMath xmlns:m="http://schemas.openxmlformats.org/officeDocument/2006/math">
                    <m:r>
                      <a:rPr lang="en-US" sz="2400" i="1">
                        <a:solidFill>
                          <a:srgbClr val="4D4D4D"/>
                        </a:solidFill>
                        <a:latin typeface="Cambria Math" charset="0"/>
                      </a:rPr>
                      <m:t>𝐻</m:t>
                    </m:r>
                    <m:r>
                      <a:rPr lang="en-US" sz="2400" i="1">
                        <a:solidFill>
                          <a:srgbClr val="4D4D4D"/>
                        </a:solidFill>
                        <a:latin typeface="Cambria Math" charset="0"/>
                      </a:rPr>
                      <m:t>=2.3219</m:t>
                    </m:r>
                  </m:oMath>
                </a14:m>
                <a:endParaRPr lang="ru-RU" sz="2400" dirty="0">
                  <a:solidFill>
                    <a:srgbClr val="4D4D4D"/>
                  </a:solidFill>
                </a:endParaRPr>
              </a:p>
              <a:p>
                <a:pPr marL="342900" indent="-342900">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255790"/>
              </a:xfrm>
              <a:prstGeom prst="rect">
                <a:avLst/>
              </a:prstGeom>
              <a:blipFill rotWithShape="1">
                <a:blip r:embed="rId4"/>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07082551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Entropy</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4" name="Прямоугольник 3"/>
              <p:cNvSpPr/>
              <p:nvPr/>
            </p:nvSpPr>
            <p:spPr>
              <a:xfrm>
                <a:off x="395288" y="1125538"/>
                <a:ext cx="8616008" cy="5544715"/>
              </a:xfrm>
              <a:prstGeom prst="rect">
                <a:avLst/>
              </a:prstGeom>
              <a:noFill/>
              <a:ln w="28575">
                <a:noFill/>
              </a:ln>
            </p:spPr>
            <p:txBody>
              <a:bodyPr wrap="square" lIns="0" tIns="0" rIns="0" bIns="0" anchor="t">
                <a:noAutofit/>
              </a:bodyPr>
              <a:lstStyle/>
              <a:p>
                <a:pPr>
                  <a:buClr>
                    <a:srgbClr val="9CA5A2"/>
                  </a:buClr>
                </a:pPr>
                <a14:m>
                  <m:oMathPara xmlns:m="http://schemas.openxmlformats.org/officeDocument/2006/math">
                    <m:oMathParaPr>
                      <m:jc m:val="centerGroup"/>
                    </m:oMathParaPr>
                    <m:oMath xmlns:m="http://schemas.openxmlformats.org/officeDocument/2006/math">
                      <m:r>
                        <a:rPr lang="en-US" sz="2400" i="1" smtClean="0">
                          <a:solidFill>
                            <a:srgbClr val="4D4D4D"/>
                          </a:solidFill>
                          <a:latin typeface="Cambria Math" panose="02040503050406030204" pitchFamily="18" charset="0"/>
                        </a:rPr>
                        <m:t>𝐻</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1</m:t>
                              </m:r>
                            </m:sub>
                          </m:sSub>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𝑛</m:t>
                              </m:r>
                            </m:sub>
                          </m:sSub>
                        </m:e>
                      </m:d>
                      <m:r>
                        <a:rPr lang="en-US" sz="2400" i="1">
                          <a:solidFill>
                            <a:srgbClr val="4D4D4D"/>
                          </a:solidFill>
                          <a:latin typeface="Cambria Math" panose="02040503050406030204" pitchFamily="18" charset="0"/>
                        </a:rPr>
                        <m:t>=−</m:t>
                      </m:r>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𝑛</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m:rPr>
                                  <m:nor/>
                                </m:rPr>
                                <a:rPr lang="en-US" sz="2400">
                                  <a:solidFill>
                                    <a:srgbClr val="4D4D4D"/>
                                  </a:solidFill>
                                  <a:latin typeface="Cambria Math" panose="02040503050406030204" pitchFamily="18" charset="0"/>
                                </a:rPr>
                                <m:t>log</m:t>
                              </m:r>
                            </m:e>
                            <m:sub>
                              <m:r>
                                <a:rPr lang="en-US" sz="2400" i="1">
                                  <a:solidFill>
                                    <a:srgbClr val="4D4D4D"/>
                                  </a:solidFill>
                                  <a:latin typeface="Cambria Math" panose="02040503050406030204" pitchFamily="18" charset="0"/>
                                </a:rPr>
                                <m:t>2</m:t>
                              </m:r>
                            </m:sub>
                          </m:sSub>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𝑖</m:t>
                              </m:r>
                            </m:sub>
                          </m:sSub>
                        </m:e>
                      </m:nary>
                    </m:oMath>
                  </m:oMathPara>
                </a14:m>
                <a:endParaRPr lang="en-US" sz="2400" b="0" i="1" dirty="0">
                  <a:solidFill>
                    <a:srgbClr val="4D4D4D"/>
                  </a:solidFill>
                  <a:latin typeface="Cambria Math" panose="02040503050406030204" pitchFamily="18" charset="0"/>
                </a:endParaRPr>
              </a:p>
              <a:p>
                <a:pPr marL="342900" indent="-342900">
                  <a:buClr>
                    <a:srgbClr val="9CA5A2"/>
                  </a:buClr>
                  <a:buFont typeface="Arial" panose="020B0604020202020204" pitchFamily="34" charset="0"/>
                  <a:buChar char="•"/>
                </a:pPr>
                <a14:m>
                  <m:oMath xmlns:m="http://schemas.openxmlformats.org/officeDocument/2006/math">
                    <m:r>
                      <a:rPr lang="en-US" sz="2400" b="0" i="1" smtClean="0">
                        <a:solidFill>
                          <a:srgbClr val="9CA5A2"/>
                        </a:solidFill>
                        <a:latin typeface="Cambria Math" panose="02040503050406030204" pitchFamily="18" charset="0"/>
                      </a:rPr>
                      <m:t>𝑝</m:t>
                    </m:r>
                    <m:r>
                      <a:rPr lang="en-US" sz="2400" b="0" i="1" smtClean="0">
                        <a:solidFill>
                          <a:srgbClr val="9CA5A2"/>
                        </a:solidFill>
                        <a:latin typeface="Cambria Math" panose="02040503050406030204" pitchFamily="18" charset="0"/>
                      </a:rPr>
                      <m:t>=(0.2, 0.2, 0.2, 0.2, 0.2)</m:t>
                    </m:r>
                  </m:oMath>
                </a14:m>
                <a:endParaRPr lang="ru-RU" sz="2400" dirty="0">
                  <a:solidFill>
                    <a:srgbClr val="9CA5A2"/>
                  </a:solidFill>
                </a:endParaRPr>
              </a:p>
              <a:p>
                <a:pPr marL="800100" lvl="1" indent="-342900">
                  <a:buClr>
                    <a:srgbClr val="9CA5A2"/>
                  </a:buClr>
                  <a:buFont typeface="Cambria Math" panose="02040503050406030204" pitchFamily="18" charset="0"/>
                  <a:buChar char="–"/>
                </a:pPr>
                <a14:m>
                  <m:oMath xmlns:m="http://schemas.openxmlformats.org/officeDocument/2006/math">
                    <m:r>
                      <a:rPr lang="en-US" sz="2400" i="1">
                        <a:solidFill>
                          <a:srgbClr val="9CA5A2"/>
                        </a:solidFill>
                        <a:latin typeface="Cambria Math" charset="0"/>
                      </a:rPr>
                      <m:t>𝐻</m:t>
                    </m:r>
                    <m:r>
                      <a:rPr lang="en-US" sz="2400" i="1">
                        <a:solidFill>
                          <a:srgbClr val="9CA5A2"/>
                        </a:solidFill>
                        <a:latin typeface="Cambria Math" charset="0"/>
                      </a:rPr>
                      <m:t>=2.3219</m:t>
                    </m:r>
                  </m:oMath>
                </a14:m>
                <a:endParaRPr lang="ru-RU" sz="2400" dirty="0">
                  <a:solidFill>
                    <a:srgbClr val="9CA5A2"/>
                  </a:solidFill>
                </a:endParaRPr>
              </a:p>
              <a:p>
                <a:pPr marL="342900" indent="-342900">
                  <a:buClr>
                    <a:srgbClr val="9CA5A2"/>
                  </a:buClr>
                  <a:buFont typeface="Arial" panose="020B0604020202020204" pitchFamily="34" charset="0"/>
                  <a:buChar char="•"/>
                </a:pPr>
                <a:endParaRPr lang="en-US" sz="2400" dirty="0">
                  <a:solidFill>
                    <a:srgbClr val="9CA5A2"/>
                  </a:solidFill>
                </a:endParaRPr>
              </a:p>
              <a:p>
                <a:pPr marL="342900" indent="-342900">
                  <a:buClr>
                    <a:srgbClr val="9CA5A2"/>
                  </a:buClr>
                  <a:buFont typeface="Arial" panose="020B0604020202020204" pitchFamily="34" charset="0"/>
                  <a:buChar char="•"/>
                </a:pPr>
                <a14:m>
                  <m:oMath xmlns:m="http://schemas.openxmlformats.org/officeDocument/2006/math">
                    <m:r>
                      <a:rPr lang="en-US" sz="2400" i="1" smtClean="0">
                        <a:solidFill>
                          <a:srgbClr val="4D4D4D"/>
                        </a:solidFill>
                        <a:latin typeface="Cambria Math" panose="02040503050406030204" pitchFamily="18" charset="0"/>
                      </a:rPr>
                      <m:t>𝑝</m:t>
                    </m:r>
                    <m:r>
                      <a:rPr lang="en-US" sz="2400" i="1" smtClean="0">
                        <a:solidFill>
                          <a:srgbClr val="4D4D4D"/>
                        </a:solidFill>
                        <a:latin typeface="Cambria Math" panose="02040503050406030204" pitchFamily="18" charset="0"/>
                      </a:rPr>
                      <m:t>=(0.9, 0.05, 0.05, 0, 0)</m:t>
                    </m:r>
                  </m:oMath>
                </a14:m>
                <a:endParaRPr lang="ru-RU" sz="2400" dirty="0">
                  <a:solidFill>
                    <a:srgbClr val="4D4D4D"/>
                  </a:solidFill>
                </a:endParaRPr>
              </a:p>
              <a:p>
                <a:pPr marL="800100" lvl="1" indent="-342900">
                  <a:buClr>
                    <a:srgbClr val="9CA5A2"/>
                  </a:buClr>
                  <a:buFont typeface="Cambria Math" panose="02040503050406030204" pitchFamily="18" charset="0"/>
                  <a:buChar char="–"/>
                </a:pPr>
                <a14:m>
                  <m:oMath xmlns:m="http://schemas.openxmlformats.org/officeDocument/2006/math">
                    <m:r>
                      <a:rPr lang="en-US" sz="2400" i="1">
                        <a:solidFill>
                          <a:srgbClr val="4D4D4D"/>
                        </a:solidFill>
                        <a:latin typeface="Cambria Math" charset="0"/>
                      </a:rPr>
                      <m:t>𝐻</m:t>
                    </m:r>
                    <m:r>
                      <a:rPr lang="en-US" sz="2400" i="1">
                        <a:solidFill>
                          <a:srgbClr val="4D4D4D"/>
                        </a:solidFill>
                        <a:latin typeface="Cambria Math" charset="0"/>
                      </a:rPr>
                      <m:t>=0.5689</m:t>
                    </m:r>
                  </m:oMath>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009548036"/>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Entropy</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a:buClr>
                    <a:srgbClr val="9CA5A2"/>
                  </a:buClr>
                </a:pPr>
                <a14:m>
                  <m:oMathPara xmlns:m="http://schemas.openxmlformats.org/officeDocument/2006/math">
                    <m:oMathParaPr>
                      <m:jc m:val="centerGroup"/>
                    </m:oMathParaPr>
                    <m:oMath xmlns:m="http://schemas.openxmlformats.org/officeDocument/2006/math">
                      <m:r>
                        <a:rPr lang="en-US" sz="2400" i="1" smtClean="0">
                          <a:solidFill>
                            <a:srgbClr val="4D4D4D"/>
                          </a:solidFill>
                          <a:latin typeface="Cambria Math" panose="02040503050406030204" pitchFamily="18" charset="0"/>
                        </a:rPr>
                        <m:t>𝐻</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1</m:t>
                              </m:r>
                            </m:sub>
                          </m:sSub>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𝑛</m:t>
                              </m:r>
                            </m:sub>
                          </m:sSub>
                        </m:e>
                      </m:d>
                      <m:r>
                        <a:rPr lang="en-US" sz="2400" i="1">
                          <a:solidFill>
                            <a:srgbClr val="4D4D4D"/>
                          </a:solidFill>
                          <a:latin typeface="Cambria Math" panose="02040503050406030204" pitchFamily="18" charset="0"/>
                        </a:rPr>
                        <m:t>=−</m:t>
                      </m:r>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𝑛</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m:rPr>
                                  <m:nor/>
                                </m:rPr>
                                <a:rPr lang="en-US" sz="2400">
                                  <a:solidFill>
                                    <a:srgbClr val="4D4D4D"/>
                                  </a:solidFill>
                                  <a:latin typeface="Cambria Math" panose="02040503050406030204" pitchFamily="18" charset="0"/>
                                </a:rPr>
                                <m:t>log</m:t>
                              </m:r>
                            </m:e>
                            <m:sub>
                              <m:r>
                                <a:rPr lang="en-US" sz="2400" i="1">
                                  <a:solidFill>
                                    <a:srgbClr val="4D4D4D"/>
                                  </a:solidFill>
                                  <a:latin typeface="Cambria Math" panose="02040503050406030204" pitchFamily="18" charset="0"/>
                                </a:rPr>
                                <m:t>2</m:t>
                              </m:r>
                            </m:sub>
                          </m:sSub>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𝑖</m:t>
                              </m:r>
                            </m:sub>
                          </m:sSub>
                        </m:e>
                      </m:nary>
                    </m:oMath>
                  </m:oMathPara>
                </a14:m>
                <a:endParaRPr lang="en-US" sz="2400" b="0" i="1" dirty="0">
                  <a:solidFill>
                    <a:srgbClr val="4D4D4D"/>
                  </a:solidFill>
                  <a:latin typeface="Cambria Math" panose="02040503050406030204" pitchFamily="18" charset="0"/>
                </a:endParaRPr>
              </a:p>
              <a:p>
                <a:pPr marL="342900" indent="-342900">
                  <a:buClr>
                    <a:srgbClr val="9CA5A2"/>
                  </a:buClr>
                  <a:buFont typeface="Arial" panose="020B0604020202020204" pitchFamily="34" charset="0"/>
                  <a:buChar char="•"/>
                </a:pPr>
                <a14:m>
                  <m:oMath xmlns:m="http://schemas.openxmlformats.org/officeDocument/2006/math">
                    <m:r>
                      <a:rPr lang="en-US" sz="2400" b="0" i="1" smtClean="0">
                        <a:solidFill>
                          <a:srgbClr val="9CA5A2"/>
                        </a:solidFill>
                        <a:latin typeface="Cambria Math" panose="02040503050406030204" pitchFamily="18" charset="0"/>
                      </a:rPr>
                      <m:t>𝑝</m:t>
                    </m:r>
                    <m:r>
                      <a:rPr lang="en-US" sz="2400" b="0" i="1" smtClean="0">
                        <a:solidFill>
                          <a:srgbClr val="9CA5A2"/>
                        </a:solidFill>
                        <a:latin typeface="Cambria Math" panose="02040503050406030204" pitchFamily="18" charset="0"/>
                      </a:rPr>
                      <m:t>=(0.2, 0.2, 0.2, 0.2, 0.2)</m:t>
                    </m:r>
                  </m:oMath>
                </a14:m>
                <a:endParaRPr lang="ru-RU" sz="2400" dirty="0">
                  <a:solidFill>
                    <a:srgbClr val="9CA5A2"/>
                  </a:solidFill>
                </a:endParaRPr>
              </a:p>
              <a:p>
                <a:pPr marL="800100" lvl="1" indent="-342900">
                  <a:buClr>
                    <a:srgbClr val="9CA5A2"/>
                  </a:buClr>
                  <a:buFont typeface="Cambria Math" panose="02040503050406030204" pitchFamily="18" charset="0"/>
                  <a:buChar char="–"/>
                </a:pPr>
                <a14:m>
                  <m:oMath xmlns:m="http://schemas.openxmlformats.org/officeDocument/2006/math">
                    <m:r>
                      <a:rPr lang="en-US" sz="2400" i="1">
                        <a:solidFill>
                          <a:srgbClr val="9CA5A2"/>
                        </a:solidFill>
                        <a:latin typeface="Cambria Math" charset="0"/>
                      </a:rPr>
                      <m:t>𝐻</m:t>
                    </m:r>
                    <m:r>
                      <a:rPr lang="en-US" sz="2400" i="1">
                        <a:solidFill>
                          <a:srgbClr val="9CA5A2"/>
                        </a:solidFill>
                        <a:latin typeface="Cambria Math" charset="0"/>
                      </a:rPr>
                      <m:t>=2.3219</m:t>
                    </m:r>
                  </m:oMath>
                </a14:m>
                <a:endParaRPr lang="ru-RU" sz="2400" dirty="0">
                  <a:solidFill>
                    <a:srgbClr val="9CA5A2"/>
                  </a:solidFill>
                </a:endParaRPr>
              </a:p>
              <a:p>
                <a:pPr marL="342900" indent="-342900">
                  <a:buClr>
                    <a:srgbClr val="9CA5A2"/>
                  </a:buClr>
                  <a:buFont typeface="Arial" panose="020B0604020202020204" pitchFamily="34" charset="0"/>
                  <a:buChar char="•"/>
                </a:pPr>
                <a:endParaRPr lang="en-US" sz="2400" dirty="0">
                  <a:solidFill>
                    <a:srgbClr val="9CA5A2"/>
                  </a:solidFill>
                </a:endParaRPr>
              </a:p>
              <a:p>
                <a:pPr marL="342900" indent="-342900">
                  <a:buClr>
                    <a:srgbClr val="9CA5A2"/>
                  </a:buClr>
                  <a:buFont typeface="Arial" panose="020B0604020202020204" pitchFamily="34" charset="0"/>
                  <a:buChar char="•"/>
                </a:pPr>
                <a14:m>
                  <m:oMath xmlns:m="http://schemas.openxmlformats.org/officeDocument/2006/math">
                    <m:r>
                      <a:rPr lang="en-US" sz="2400" i="1">
                        <a:solidFill>
                          <a:srgbClr val="9CA5A2"/>
                        </a:solidFill>
                        <a:latin typeface="Cambria Math" panose="02040503050406030204" pitchFamily="18" charset="0"/>
                      </a:rPr>
                      <m:t>𝑝</m:t>
                    </m:r>
                    <m:r>
                      <a:rPr lang="en-US" sz="2400" i="1">
                        <a:solidFill>
                          <a:srgbClr val="9CA5A2"/>
                        </a:solidFill>
                        <a:latin typeface="Cambria Math" panose="02040503050406030204" pitchFamily="18" charset="0"/>
                      </a:rPr>
                      <m:t>=(0.9, 0.05, 0.05, 0, 0)</m:t>
                    </m:r>
                  </m:oMath>
                </a14:m>
                <a:endParaRPr lang="ru-RU" sz="2400" dirty="0">
                  <a:solidFill>
                    <a:srgbClr val="9CA5A2"/>
                  </a:solidFill>
                </a:endParaRPr>
              </a:p>
              <a:p>
                <a:pPr marL="800100" lvl="1" indent="-342900">
                  <a:buClr>
                    <a:srgbClr val="9CA5A2"/>
                  </a:buClr>
                  <a:buFont typeface="Cambria Math" panose="02040503050406030204" pitchFamily="18" charset="0"/>
                  <a:buChar char="–"/>
                </a:pPr>
                <a14:m>
                  <m:oMath xmlns:m="http://schemas.openxmlformats.org/officeDocument/2006/math">
                    <m:r>
                      <a:rPr lang="en-US" sz="2400" i="1">
                        <a:solidFill>
                          <a:srgbClr val="9CA5A2"/>
                        </a:solidFill>
                        <a:latin typeface="Cambria Math" charset="0"/>
                      </a:rPr>
                      <m:t>𝐻</m:t>
                    </m:r>
                    <m:r>
                      <a:rPr lang="en-US" sz="2400" i="1">
                        <a:solidFill>
                          <a:srgbClr val="9CA5A2"/>
                        </a:solidFill>
                        <a:latin typeface="Cambria Math" charset="0"/>
                      </a:rPr>
                      <m:t>=0.5689</m:t>
                    </m:r>
                  </m:oMath>
                </a14:m>
                <a:endParaRPr lang="ru-RU" sz="2400" dirty="0">
                  <a:solidFill>
                    <a:srgbClr val="9CA5A2"/>
                  </a:solidFill>
                </a:endParaRPr>
              </a:p>
              <a:p>
                <a:pPr marL="342900" indent="-342900">
                  <a:buClr>
                    <a:srgbClr val="9CA5A2"/>
                  </a:buClr>
                  <a:buFont typeface="Arial" panose="020B0604020202020204" pitchFamily="34" charset="0"/>
                  <a:buChar char="•"/>
                </a:pPr>
                <a:endParaRPr lang="en-US" sz="2400" dirty="0">
                  <a:solidFill>
                    <a:srgbClr val="4D4D4D"/>
                  </a:solidFill>
                </a:endParaRPr>
              </a:p>
              <a:p>
                <a:pPr marL="342900" indent="-342900">
                  <a:buClr>
                    <a:srgbClr val="9CA5A2"/>
                  </a:buClr>
                  <a:buFont typeface="Arial" panose="020B0604020202020204" pitchFamily="34" charset="0"/>
                  <a:buChar char="•"/>
                </a:pPr>
                <a14:m>
                  <m:oMath xmlns:m="http://schemas.openxmlformats.org/officeDocument/2006/math">
                    <m:r>
                      <a:rPr lang="en-US" sz="2400" i="1">
                        <a:solidFill>
                          <a:srgbClr val="4D4D4D"/>
                        </a:solidFill>
                        <a:latin typeface="Cambria Math" panose="02040503050406030204" pitchFamily="18" charset="0"/>
                      </a:rPr>
                      <m:t>𝑝</m:t>
                    </m:r>
                    <m:r>
                      <a:rPr lang="en-US" sz="2400" i="1">
                        <a:solidFill>
                          <a:srgbClr val="4D4D4D"/>
                        </a:solidFill>
                        <a:latin typeface="Cambria Math" panose="02040503050406030204" pitchFamily="18" charset="0"/>
                      </a:rPr>
                      <m:t>=(0, 0, 0, 1, 0)</m:t>
                    </m:r>
                  </m:oMath>
                </a14:m>
                <a:endParaRPr lang="ru-RU" sz="2400" dirty="0">
                  <a:solidFill>
                    <a:srgbClr val="4D4D4D"/>
                  </a:solidFill>
                </a:endParaRPr>
              </a:p>
              <a:p>
                <a:pPr marL="800100" lvl="1" indent="-342900">
                  <a:buClr>
                    <a:srgbClr val="9CA5A2"/>
                  </a:buClr>
                  <a:buFont typeface="Cambria Math" panose="02040503050406030204" pitchFamily="18" charset="0"/>
                  <a:buChar char="–"/>
                </a:pPr>
                <a14:m>
                  <m:oMath xmlns:m="http://schemas.openxmlformats.org/officeDocument/2006/math">
                    <m:r>
                      <a:rPr lang="en-US" sz="2400" i="1">
                        <a:solidFill>
                          <a:srgbClr val="4D4D4D"/>
                        </a:solidFill>
                        <a:latin typeface="Cambria Math" charset="0"/>
                      </a:rPr>
                      <m:t>𝐻</m:t>
                    </m:r>
                    <m:r>
                      <a:rPr lang="en-US" sz="2400" i="1">
                        <a:solidFill>
                          <a:srgbClr val="4D4D4D"/>
                        </a:solidFill>
                        <a:latin typeface="Cambria Math" charset="0"/>
                      </a:rPr>
                      <m:t>=0</m:t>
                    </m:r>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71147465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Entropy</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40762" cy="5544715"/>
              </a:xfrm>
              <a:prstGeom prst="rect">
                <a:avLst/>
              </a:prstGeom>
              <a:noFill/>
              <a:ln w="28575">
                <a:noFill/>
              </a:ln>
            </p:spPr>
            <p:txBody>
              <a:bodyPr wrap="square" lIns="0" tIns="0" rIns="0" bIns="0" anchor="t">
                <a:noAutofit/>
              </a:bodyPr>
              <a:lstStyle/>
              <a:p>
                <a:pPr marL="342900" indent="-342900">
                  <a:buClr>
                    <a:srgbClr val="9CA5A2"/>
                  </a:buClr>
                  <a:buFont typeface="Arial" panose="020B0604020202020204" pitchFamily="34" charset="0"/>
                  <a:buChar char="•"/>
                </a:pPr>
                <a:r>
                  <a:rPr lang="en-US" sz="2400" dirty="0">
                    <a:solidFill>
                      <a:srgbClr val="4D4D4D"/>
                    </a:solidFill>
                  </a:rPr>
                  <a:t>In classification tasks  the number of possible outcomes is the number of classes </a:t>
                </a:r>
                <a14:m>
                  <m:oMath xmlns:m="http://schemas.openxmlformats.org/officeDocument/2006/math">
                    <m:r>
                      <a:rPr lang="en-US" sz="2400" b="0" i="1" smtClean="0">
                        <a:solidFill>
                          <a:srgbClr val="4D4D4D"/>
                        </a:solidFill>
                        <a:latin typeface="Cambria Math" panose="02040503050406030204" pitchFamily="18" charset="0"/>
                      </a:rPr>
                      <m:t>𝐾</m:t>
                    </m:r>
                  </m:oMath>
                </a14:m>
                <a:endParaRPr lang="en-US" sz="2400" dirty="0">
                  <a:solidFill>
                    <a:srgbClr val="4D4D4D"/>
                  </a:solidFill>
                </a:endParaRPr>
              </a:p>
              <a:p>
                <a:pPr marL="342900" indent="-342900">
                  <a:buClr>
                    <a:srgbClr val="9CA5A2"/>
                  </a:buClr>
                  <a:buFont typeface="Arial" panose="020B0604020202020204" pitchFamily="34" charset="0"/>
                  <a:buChar char="•"/>
                </a:pPr>
                <a:endParaRPr lang="en-US" sz="2400" dirty="0">
                  <a:solidFill>
                    <a:srgbClr val="4D4D4D"/>
                  </a:solidFill>
                </a:endParaRPr>
              </a:p>
              <a:p>
                <a:pPr marL="342900" indent="-342900">
                  <a:buClr>
                    <a:srgbClr val="9CA5A2"/>
                  </a:buClr>
                  <a:buFont typeface="Arial" panose="020B0604020202020204" pitchFamily="34" charset="0"/>
                  <a:buChar char="•"/>
                </a:pPr>
                <a:r>
                  <a:rPr lang="en-US" sz="2400" dirty="0">
                    <a:solidFill>
                      <a:srgbClr val="4D4D4D"/>
                    </a:solidFill>
                  </a:rPr>
                  <a:t>Probability to be at the class </a:t>
                </a:r>
                <a14:m>
                  <m:oMath xmlns:m="http://schemas.openxmlformats.org/officeDocument/2006/math">
                    <m:r>
                      <a:rPr lang="en-US" sz="2400" b="0" i="1" smtClean="0">
                        <a:solidFill>
                          <a:srgbClr val="4D4D4D"/>
                        </a:solidFill>
                        <a:latin typeface="Cambria Math" panose="02040503050406030204" pitchFamily="18" charset="0"/>
                      </a:rPr>
                      <m:t>𝑘</m:t>
                    </m:r>
                  </m:oMath>
                </a14:m>
                <a:r>
                  <a:rPr lang="ru-RU" sz="2400" dirty="0">
                    <a:solidFill>
                      <a:srgbClr val="4D4D4D"/>
                    </a:solidFill>
                  </a:rPr>
                  <a:t> — </a:t>
                </a:r>
                <a:r>
                  <a:rPr lang="en-US" sz="2400" dirty="0">
                    <a:solidFill>
                      <a:srgbClr val="4D4D4D"/>
                    </a:solidFill>
                  </a:rPr>
                  <a:t>fraction of objects of class </a:t>
                </a:r>
                <a14:m>
                  <m:oMath xmlns:m="http://schemas.openxmlformats.org/officeDocument/2006/math">
                    <m:r>
                      <a:rPr lang="en-US" sz="2400" i="1">
                        <a:solidFill>
                          <a:srgbClr val="4D4D4D"/>
                        </a:solidFill>
                        <a:latin typeface="Cambria Math" panose="02040503050406030204" pitchFamily="18" charset="0"/>
                      </a:rPr>
                      <m:t>𝑘</m:t>
                    </m:r>
                  </m:oMath>
                </a14:m>
                <a:r>
                  <a:rPr lang="en-US" sz="2400" dirty="0">
                    <a:solidFill>
                      <a:srgbClr val="4D4D4D"/>
                    </a:solidFill>
                  </a:rPr>
                  <a:t> </a:t>
                </a:r>
                <a:endParaRPr lang="ru-RU" sz="2400" dirty="0">
                  <a:solidFill>
                    <a:srgbClr val="4D4D4D"/>
                  </a:solidFill>
                </a:endParaRPr>
              </a:p>
              <a:p>
                <a:pPr>
                  <a:buClr>
                    <a:srgbClr val="9CA5A2"/>
                  </a:buClr>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𝑘</m:t>
                          </m:r>
                        </m:sub>
                      </m:sSub>
                      <m:r>
                        <a:rPr lang="en-US" sz="2400" b="0" i="1" smtClean="0">
                          <a:solidFill>
                            <a:srgbClr val="4D4D4D"/>
                          </a:solidFill>
                          <a:latin typeface="Cambria Math" panose="02040503050406030204" pitchFamily="18" charset="0"/>
                        </a:rPr>
                        <m:t>=</m:t>
                      </m:r>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𝑅</m:t>
                          </m:r>
                          <m:r>
                            <a:rPr lang="en-US" sz="2400" b="0" i="1" smtClean="0">
                              <a:solidFill>
                                <a:srgbClr val="4D4D4D"/>
                              </a:solidFill>
                              <a:latin typeface="Cambria Math" panose="02040503050406030204" pitchFamily="18" charset="0"/>
                            </a:rPr>
                            <m:t>|</m:t>
                          </m:r>
                        </m:den>
                      </m:f>
                      <m:nary>
                        <m:naryPr>
                          <m:chr m:val="∑"/>
                          <m:ctrlPr>
                            <a:rPr lang="en-US" sz="2400" b="0" i="1" smtClean="0">
                              <a:solidFill>
                                <a:srgbClr val="4D4D4D"/>
                              </a:solidFill>
                              <a:latin typeface="Cambria Math" panose="02040503050406030204" pitchFamily="18" charset="0"/>
                            </a:rPr>
                          </m:ctrlPr>
                        </m:naryPr>
                        <m: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m:rPr>
                                      <m:brk m:alnAt="23"/>
                                    </m:rPr>
                                    <a:rPr lang="en-US" sz="2400" b="0" i="1" smtClean="0">
                                      <a:solidFill>
                                        <a:srgbClr val="4D4D4D"/>
                                      </a:solidFill>
                                      <a:latin typeface="Cambria Math" panose="02040503050406030204" pitchFamily="18" charset="0"/>
                                    </a:rPr>
                                    <m:t>𝑥</m:t>
                                  </m:r>
                                </m:e>
                                <m:sub>
                                  <m:r>
                                    <m:rPr>
                                      <m:brk m:alnAt="23"/>
                                    </m:rPr>
                                    <a:rPr lang="en-US" sz="2400" b="0" i="1" smtClean="0">
                                      <a:solidFill>
                                        <a:srgbClr val="4D4D4D"/>
                                      </a:solidFill>
                                      <a:latin typeface="Cambria Math" panose="02040503050406030204" pitchFamily="18" charset="0"/>
                                    </a:rPr>
                                    <m:t>𝑖</m:t>
                                  </m:r>
                                </m:sub>
                              </m:sSub>
                              <m:r>
                                <m:rPr>
                                  <m:brk m:alnAt="23"/>
                                </m:rP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m:rPr>
                                      <m:brk m:alnAt="23"/>
                                    </m:rPr>
                                    <a:rPr lang="en-US" sz="2400" b="0" i="1" smtClean="0">
                                      <a:solidFill>
                                        <a:srgbClr val="4D4D4D"/>
                                      </a:solidFill>
                                      <a:latin typeface="Cambria Math" panose="02040503050406030204" pitchFamily="18" charset="0"/>
                                    </a:rPr>
                                    <m:t>𝑦</m:t>
                                  </m:r>
                                </m:e>
                                <m:sub>
                                  <m:r>
                                    <m:rPr>
                                      <m:brk m:alnAt="23"/>
                                    </m:rP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𝑅</m:t>
                          </m:r>
                        </m:sub>
                        <m:sup/>
                        <m:e>
                          <m:d>
                            <m:dPr>
                              <m:begChr m:val="["/>
                              <m:endChr m:val="]"/>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𝑘</m:t>
                              </m:r>
                            </m:e>
                          </m:d>
                        </m:e>
                      </m:nary>
                    </m:oMath>
                  </m:oMathPara>
                </a14:m>
                <a:endParaRPr lang="en-US" sz="2400" dirty="0">
                  <a:solidFill>
                    <a:srgbClr val="4D4D4D"/>
                  </a:solidFill>
                </a:endParaRPr>
              </a:p>
              <a:p>
                <a:pPr>
                  <a:buClr>
                    <a:srgbClr val="9CA5A2"/>
                  </a:buClr>
                </a:pPr>
                <a:endParaRPr lang="ru-RU" sz="2400" dirty="0">
                  <a:solidFill>
                    <a:srgbClr val="4D4D4D"/>
                  </a:solidFill>
                </a:endParaRPr>
              </a:p>
              <a:p>
                <a:pPr marL="342900" indent="-342900">
                  <a:buClr>
                    <a:srgbClr val="9CA5A2"/>
                  </a:buClr>
                  <a:buFont typeface="Arial" panose="020B0604020202020204" pitchFamily="34" charset="0"/>
                  <a:buChar char="•"/>
                </a:pPr>
                <a:r>
                  <a:rPr lang="en-US" sz="2400" dirty="0">
                    <a:solidFill>
                      <a:srgbClr val="4D4D4D"/>
                    </a:solidFill>
                  </a:rPr>
                  <a:t>Zero</a:t>
                </a:r>
                <a:r>
                  <a:rPr lang="ru-RU" sz="2400" dirty="0">
                    <a:solidFill>
                      <a:srgbClr val="4D4D4D"/>
                    </a:solidFill>
                  </a:rPr>
                  <a:t> </a:t>
                </a:r>
                <a:r>
                  <a:rPr lang="en-US" sz="2400" dirty="0">
                    <a:solidFill>
                      <a:srgbClr val="4D4D4D"/>
                    </a:solidFill>
                  </a:rPr>
                  <a:t>Entropy </a:t>
                </a:r>
                <a:r>
                  <a:rPr lang="ru-RU" sz="2400" dirty="0">
                    <a:solidFill>
                      <a:srgbClr val="4D4D4D"/>
                    </a:solidFill>
                  </a:rPr>
                  <a:t>—</a:t>
                </a:r>
                <a:r>
                  <a:rPr lang="en-US" sz="2400" dirty="0">
                    <a:solidFill>
                      <a:srgbClr val="4D4D4D"/>
                    </a:solidFill>
                  </a:rPr>
                  <a:t> there are </a:t>
                </a:r>
                <a:r>
                  <a:rPr lang="en-US" sz="2400" b="1" dirty="0">
                    <a:solidFill>
                      <a:srgbClr val="4D4D4D"/>
                    </a:solidFill>
                  </a:rPr>
                  <a:t>only</a:t>
                </a:r>
                <a:r>
                  <a:rPr lang="en-US" sz="2400" dirty="0">
                    <a:solidFill>
                      <a:srgbClr val="4D4D4D"/>
                    </a:solidFill>
                  </a:rPr>
                  <a:t> objects form </a:t>
                </a:r>
                <a:r>
                  <a:rPr lang="en-US" sz="2400" b="1" dirty="0">
                    <a:solidFill>
                      <a:srgbClr val="4D4D4D"/>
                    </a:solidFill>
                  </a:rPr>
                  <a:t>one class</a:t>
                </a:r>
                <a:r>
                  <a:rPr lang="en-US" sz="2400" dirty="0">
                    <a:solidFill>
                      <a:srgbClr val="4D4D4D"/>
                    </a:solidFill>
                  </a:rPr>
                  <a:t> at the leaf</a:t>
                </a:r>
                <a:endParaRPr lang="ru-RU" sz="2400" dirty="0">
                  <a:solidFill>
                    <a:srgbClr val="4D4D4D"/>
                  </a:solidFill>
                </a:endParaRPr>
              </a:p>
              <a:p>
                <a:pPr marL="342900" indent="-342900">
                  <a:buClr>
                    <a:srgbClr val="9CA5A2"/>
                  </a:buClr>
                  <a:buFont typeface="Arial" panose="020B0604020202020204" pitchFamily="34" charset="0"/>
                  <a:buChar char="•"/>
                </a:pPr>
                <a:r>
                  <a:rPr lang="en-US" sz="2400" dirty="0">
                    <a:solidFill>
                      <a:srgbClr val="4D4D4D"/>
                    </a:solidFill>
                  </a:rPr>
                  <a:t>Max.</a:t>
                </a:r>
                <a:r>
                  <a:rPr lang="ru-RU" sz="2400" dirty="0">
                    <a:solidFill>
                      <a:srgbClr val="4D4D4D"/>
                    </a:solidFill>
                  </a:rPr>
                  <a:t> </a:t>
                </a:r>
                <a:r>
                  <a:rPr lang="en-US" sz="2400" dirty="0">
                    <a:solidFill>
                      <a:srgbClr val="4D4D4D"/>
                    </a:solidFill>
                  </a:rPr>
                  <a:t>Entropy </a:t>
                </a:r>
                <a:r>
                  <a:rPr lang="ru-RU" sz="2400" dirty="0">
                    <a:solidFill>
                      <a:srgbClr val="4D4D4D"/>
                    </a:solidFill>
                  </a:rPr>
                  <a:t>— </a:t>
                </a:r>
                <a:r>
                  <a:rPr lang="en-US" sz="2400" dirty="0">
                    <a:solidFill>
                      <a:srgbClr val="4D4D4D"/>
                    </a:solidFill>
                  </a:rPr>
                  <a:t>there are </a:t>
                </a:r>
                <a:r>
                  <a:rPr lang="en-US" sz="2400" b="1" dirty="0">
                    <a:solidFill>
                      <a:srgbClr val="4D4D4D"/>
                    </a:solidFill>
                  </a:rPr>
                  <a:t>equal proportion</a:t>
                </a:r>
                <a:r>
                  <a:rPr lang="en-US" sz="2400" dirty="0">
                    <a:solidFill>
                      <a:srgbClr val="4D4D4D"/>
                    </a:solidFill>
                  </a:rPr>
                  <a:t> of objects from </a:t>
                </a:r>
                <a:r>
                  <a:rPr lang="en-US" sz="2400" b="1" dirty="0">
                    <a:solidFill>
                      <a:srgbClr val="4D4D4D"/>
                    </a:solidFill>
                  </a:rPr>
                  <a:t>each class</a:t>
                </a:r>
                <a:endParaRPr lang="ru-RU" sz="2400" b="1" dirty="0">
                  <a:solidFill>
                    <a:srgbClr val="4D4D4D"/>
                  </a:solidFill>
                </a:endParaRPr>
              </a:p>
              <a:p>
                <a:pPr marL="342900" indent="-342900">
                  <a:buClr>
                    <a:srgbClr val="9CA5A2"/>
                  </a:buClr>
                  <a:buFont typeface="Arial" panose="020B0604020202020204" pitchFamily="34" charset="0"/>
                  <a:buChar cha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40762" cy="5544715"/>
              </a:xfrm>
              <a:prstGeom prst="rect">
                <a:avLst/>
              </a:prstGeom>
              <a:blipFill rotWithShape="1">
                <a:blip r:embed="rId4"/>
                <a:stretch>
                  <a:fillRect l="-2047" t="-1650" r="-565"/>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9204519"/>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How to Select Between Two Splits?</a:t>
            </a:r>
            <a:endParaRPr lang="ru-RU" sz="3200" b="1" dirty="0">
              <a:solidFill>
                <a:srgbClr val="A26D6A"/>
              </a:solidFill>
              <a:cs typeface="Times New Roman" pitchFamily="18" charset="0"/>
            </a:endParaRPr>
          </a:p>
        </p:txBody>
      </p:sp>
      <p:sp>
        <p:nvSpPr>
          <p:cNvPr id="28" name="Rectangle 11">
            <a:extLst>
              <a:ext uri="{FF2B5EF4-FFF2-40B4-BE49-F238E27FC236}">
                <a16:creationId xmlns:a16="http://schemas.microsoft.com/office/drawing/2014/main" id="{90C24D4D-9E65-E943-824D-C2B9939A39A9}"/>
              </a:ext>
            </a:extLst>
          </p:cNvPr>
          <p:cNvSpPr/>
          <p:nvPr/>
        </p:nvSpPr>
        <p:spPr>
          <a:xfrm>
            <a:off x="597225" y="4035450"/>
            <a:ext cx="217489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29" name="Rectangle 12">
            <a:extLst>
              <a:ext uri="{FF2B5EF4-FFF2-40B4-BE49-F238E27FC236}">
                <a16:creationId xmlns:a16="http://schemas.microsoft.com/office/drawing/2014/main" id="{4FBDA651-54BB-E942-A09E-06EF17B97D00}"/>
              </a:ext>
            </a:extLst>
          </p:cNvPr>
          <p:cNvSpPr/>
          <p:nvPr/>
        </p:nvSpPr>
        <p:spPr>
          <a:xfrm>
            <a:off x="2999823" y="4035450"/>
            <a:ext cx="216219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4" name="Oval 13">
            <a:extLst>
              <a:ext uri="{FF2B5EF4-FFF2-40B4-BE49-F238E27FC236}">
                <a16:creationId xmlns:a16="http://schemas.microsoft.com/office/drawing/2014/main" id="{F9B961A3-5D32-0A4B-9EEC-D0D18C9A06B9}"/>
              </a:ext>
            </a:extLst>
          </p:cNvPr>
          <p:cNvSpPr/>
          <p:nvPr/>
        </p:nvSpPr>
        <p:spPr>
          <a:xfrm>
            <a:off x="946475" y="4137050"/>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4">
            <a:extLst>
              <a:ext uri="{FF2B5EF4-FFF2-40B4-BE49-F238E27FC236}">
                <a16:creationId xmlns:a16="http://schemas.microsoft.com/office/drawing/2014/main" id="{C1A2CF8B-F7F7-3E4F-90E6-530945FDE3EB}"/>
              </a:ext>
            </a:extLst>
          </p:cNvPr>
          <p:cNvSpPr/>
          <p:nvPr/>
        </p:nvSpPr>
        <p:spPr>
          <a:xfrm>
            <a:off x="1899978" y="441803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5">
            <a:extLst>
              <a:ext uri="{FF2B5EF4-FFF2-40B4-BE49-F238E27FC236}">
                <a16:creationId xmlns:a16="http://schemas.microsoft.com/office/drawing/2014/main" id="{E943BD76-2DF2-F247-85E0-F452F1A73D99}"/>
              </a:ext>
            </a:extLst>
          </p:cNvPr>
          <p:cNvSpPr/>
          <p:nvPr/>
        </p:nvSpPr>
        <p:spPr>
          <a:xfrm>
            <a:off x="3485157" y="441803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6">
            <a:extLst>
              <a:ext uri="{FF2B5EF4-FFF2-40B4-BE49-F238E27FC236}">
                <a16:creationId xmlns:a16="http://schemas.microsoft.com/office/drawing/2014/main" id="{0DF379B2-B849-B14D-B77C-CE905DD2FA95}"/>
              </a:ext>
            </a:extLst>
          </p:cNvPr>
          <p:cNvSpPr/>
          <p:nvPr/>
        </p:nvSpPr>
        <p:spPr>
          <a:xfrm>
            <a:off x="4259100" y="4137050"/>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17">
            <a:extLst>
              <a:ext uri="{FF2B5EF4-FFF2-40B4-BE49-F238E27FC236}">
                <a16:creationId xmlns:a16="http://schemas.microsoft.com/office/drawing/2014/main" id="{1A03DEFA-1AC4-EA40-9501-0A270CC7C0B4}"/>
              </a:ext>
            </a:extLst>
          </p:cNvPr>
          <p:cNvSpPr/>
          <p:nvPr/>
        </p:nvSpPr>
        <p:spPr>
          <a:xfrm>
            <a:off x="946475" y="4625072"/>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8">
            <a:extLst>
              <a:ext uri="{FF2B5EF4-FFF2-40B4-BE49-F238E27FC236}">
                <a16:creationId xmlns:a16="http://schemas.microsoft.com/office/drawing/2014/main" id="{C04ABBF2-27A9-3041-9599-91A2F3402405}"/>
              </a:ext>
            </a:extLst>
          </p:cNvPr>
          <p:cNvSpPr/>
          <p:nvPr/>
        </p:nvSpPr>
        <p:spPr>
          <a:xfrm>
            <a:off x="4259100" y="4625072"/>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9">
            <a:extLst>
              <a:ext uri="{FF2B5EF4-FFF2-40B4-BE49-F238E27FC236}">
                <a16:creationId xmlns:a16="http://schemas.microsoft.com/office/drawing/2014/main" id="{9DAE4C24-FB00-414E-AB75-1DF093107E25}"/>
              </a:ext>
            </a:extLst>
          </p:cNvPr>
          <p:cNvSpPr/>
          <p:nvPr/>
        </p:nvSpPr>
        <p:spPr>
          <a:xfrm>
            <a:off x="603575" y="1340768"/>
            <a:ext cx="216219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41" name="Rectangle 20">
            <a:extLst>
              <a:ext uri="{FF2B5EF4-FFF2-40B4-BE49-F238E27FC236}">
                <a16:creationId xmlns:a16="http://schemas.microsoft.com/office/drawing/2014/main" id="{41AC84E6-5B45-A846-85B2-1A6B933012C8}"/>
              </a:ext>
            </a:extLst>
          </p:cNvPr>
          <p:cNvSpPr/>
          <p:nvPr/>
        </p:nvSpPr>
        <p:spPr>
          <a:xfrm>
            <a:off x="2999823" y="1340768"/>
            <a:ext cx="216219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42" name="Oval 21">
            <a:extLst>
              <a:ext uri="{FF2B5EF4-FFF2-40B4-BE49-F238E27FC236}">
                <a16:creationId xmlns:a16="http://schemas.microsoft.com/office/drawing/2014/main" id="{23EFBC88-D58E-E642-935D-E6A6627A83C2}"/>
              </a:ext>
            </a:extLst>
          </p:cNvPr>
          <p:cNvSpPr/>
          <p:nvPr/>
        </p:nvSpPr>
        <p:spPr>
          <a:xfrm>
            <a:off x="946475" y="144236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22">
            <a:extLst>
              <a:ext uri="{FF2B5EF4-FFF2-40B4-BE49-F238E27FC236}">
                <a16:creationId xmlns:a16="http://schemas.microsoft.com/office/drawing/2014/main" id="{AEA27229-69B6-E545-BB47-2A17E7E729B9}"/>
              </a:ext>
            </a:extLst>
          </p:cNvPr>
          <p:cNvSpPr/>
          <p:nvPr/>
        </p:nvSpPr>
        <p:spPr>
          <a:xfrm>
            <a:off x="1899978" y="1919732"/>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3">
            <a:extLst>
              <a:ext uri="{FF2B5EF4-FFF2-40B4-BE49-F238E27FC236}">
                <a16:creationId xmlns:a16="http://schemas.microsoft.com/office/drawing/2014/main" id="{F782B9D5-03B6-CA49-A9D5-9BDAA69F28A1}"/>
              </a:ext>
            </a:extLst>
          </p:cNvPr>
          <p:cNvSpPr/>
          <p:nvPr/>
        </p:nvSpPr>
        <p:spPr>
          <a:xfrm>
            <a:off x="1899978" y="1427642"/>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24">
            <a:extLst>
              <a:ext uri="{FF2B5EF4-FFF2-40B4-BE49-F238E27FC236}">
                <a16:creationId xmlns:a16="http://schemas.microsoft.com/office/drawing/2014/main" id="{6A5151ED-ACD9-134A-9A5B-CAA664B9E038}"/>
              </a:ext>
            </a:extLst>
          </p:cNvPr>
          <p:cNvSpPr/>
          <p:nvPr/>
        </p:nvSpPr>
        <p:spPr>
          <a:xfrm>
            <a:off x="3485157" y="144236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6" name="Oval 25">
            <a:extLst>
              <a:ext uri="{FF2B5EF4-FFF2-40B4-BE49-F238E27FC236}">
                <a16:creationId xmlns:a16="http://schemas.microsoft.com/office/drawing/2014/main" id="{2D314935-D24A-ED4E-A1A4-900A437A43F3}"/>
              </a:ext>
            </a:extLst>
          </p:cNvPr>
          <p:cNvSpPr/>
          <p:nvPr/>
        </p:nvSpPr>
        <p:spPr>
          <a:xfrm>
            <a:off x="3485157" y="1919732"/>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6">
            <a:extLst>
              <a:ext uri="{FF2B5EF4-FFF2-40B4-BE49-F238E27FC236}">
                <a16:creationId xmlns:a16="http://schemas.microsoft.com/office/drawing/2014/main" id="{93781B9B-0C8B-F14C-85A5-A97DA29F30ED}"/>
              </a:ext>
            </a:extLst>
          </p:cNvPr>
          <p:cNvSpPr/>
          <p:nvPr/>
        </p:nvSpPr>
        <p:spPr>
          <a:xfrm>
            <a:off x="946475" y="1919732"/>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29">
            <a:extLst>
              <a:ext uri="{FF2B5EF4-FFF2-40B4-BE49-F238E27FC236}">
                <a16:creationId xmlns:a16="http://schemas.microsoft.com/office/drawing/2014/main" id="{1DF08ED8-C598-9944-BA7C-4323948BC907}"/>
              </a:ext>
            </a:extLst>
          </p:cNvPr>
          <p:cNvSpPr/>
          <p:nvPr/>
        </p:nvSpPr>
        <p:spPr>
          <a:xfrm>
            <a:off x="855500" y="2597697"/>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0.693</a:t>
            </a:r>
          </a:p>
        </p:txBody>
      </p:sp>
      <p:sp>
        <p:nvSpPr>
          <p:cNvPr id="49" name="Rounded Rectangle 30">
            <a:extLst>
              <a:ext uri="{FF2B5EF4-FFF2-40B4-BE49-F238E27FC236}">
                <a16:creationId xmlns:a16="http://schemas.microsoft.com/office/drawing/2014/main" id="{F6EB4762-08F2-CC45-A34A-B85EAC3789E9}"/>
              </a:ext>
            </a:extLst>
          </p:cNvPr>
          <p:cNvSpPr/>
          <p:nvPr/>
        </p:nvSpPr>
        <p:spPr>
          <a:xfrm>
            <a:off x="3363368" y="2597697"/>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a:t>
            </a:r>
          </a:p>
        </p:txBody>
      </p:sp>
      <p:sp>
        <p:nvSpPr>
          <p:cNvPr id="50" name="Rounded Rectangle 31">
            <a:extLst>
              <a:ext uri="{FF2B5EF4-FFF2-40B4-BE49-F238E27FC236}">
                <a16:creationId xmlns:a16="http://schemas.microsoft.com/office/drawing/2014/main" id="{210E26B5-6619-1D43-89EF-EE19CC44BEF7}"/>
              </a:ext>
            </a:extLst>
          </p:cNvPr>
          <p:cNvSpPr/>
          <p:nvPr/>
        </p:nvSpPr>
        <p:spPr>
          <a:xfrm>
            <a:off x="967120" y="5318940"/>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1.09</a:t>
            </a:r>
          </a:p>
        </p:txBody>
      </p:sp>
      <p:sp>
        <p:nvSpPr>
          <p:cNvPr id="51" name="Rounded Rectangle 32">
            <a:extLst>
              <a:ext uri="{FF2B5EF4-FFF2-40B4-BE49-F238E27FC236}">
                <a16:creationId xmlns:a16="http://schemas.microsoft.com/office/drawing/2014/main" id="{BB421FAF-78E2-7B4C-9C5F-FA71225081C9}"/>
              </a:ext>
            </a:extLst>
          </p:cNvPr>
          <p:cNvSpPr/>
          <p:nvPr/>
        </p:nvSpPr>
        <p:spPr>
          <a:xfrm>
            <a:off x="3363368" y="5318940"/>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1.09</a:t>
            </a:r>
          </a:p>
        </p:txBody>
      </p:sp>
    </p:spTree>
    <p:extLst>
      <p:ext uri="{BB962C8B-B14F-4D97-AF65-F5344CB8AC3E}">
        <p14:creationId xmlns:p14="http://schemas.microsoft.com/office/powerpoint/2010/main" val="341223156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How to Select Between Two Splits?</a:t>
            </a:r>
            <a:endParaRPr lang="ru-RU" sz="3200" b="1" dirty="0">
              <a:solidFill>
                <a:srgbClr val="A26D6A"/>
              </a:solidFill>
              <a:cs typeface="Times New Roman" pitchFamily="18" charset="0"/>
            </a:endParaRPr>
          </a:p>
        </p:txBody>
      </p:sp>
      <p:sp>
        <p:nvSpPr>
          <p:cNvPr id="12" name="Rectangle 11">
            <a:extLst>
              <a:ext uri="{FF2B5EF4-FFF2-40B4-BE49-F238E27FC236}">
                <a16:creationId xmlns:a16="http://schemas.microsoft.com/office/drawing/2014/main" id="{90C24D4D-9E65-E943-824D-C2B9939A39A9}"/>
              </a:ext>
            </a:extLst>
          </p:cNvPr>
          <p:cNvSpPr/>
          <p:nvPr/>
        </p:nvSpPr>
        <p:spPr>
          <a:xfrm>
            <a:off x="597225" y="4035450"/>
            <a:ext cx="217489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3" name="Rectangle 12">
            <a:extLst>
              <a:ext uri="{FF2B5EF4-FFF2-40B4-BE49-F238E27FC236}">
                <a16:creationId xmlns:a16="http://schemas.microsoft.com/office/drawing/2014/main" id="{4FBDA651-54BB-E942-A09E-06EF17B97D00}"/>
              </a:ext>
            </a:extLst>
          </p:cNvPr>
          <p:cNvSpPr/>
          <p:nvPr/>
        </p:nvSpPr>
        <p:spPr>
          <a:xfrm>
            <a:off x="2999823" y="4035450"/>
            <a:ext cx="216219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4" name="Oval 13">
            <a:extLst>
              <a:ext uri="{FF2B5EF4-FFF2-40B4-BE49-F238E27FC236}">
                <a16:creationId xmlns:a16="http://schemas.microsoft.com/office/drawing/2014/main" id="{F9B961A3-5D32-0A4B-9EEC-D0D18C9A06B9}"/>
              </a:ext>
            </a:extLst>
          </p:cNvPr>
          <p:cNvSpPr/>
          <p:nvPr/>
        </p:nvSpPr>
        <p:spPr>
          <a:xfrm>
            <a:off x="946475" y="4137050"/>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A2CF8B-F7F7-3E4F-90E6-530945FDE3EB}"/>
              </a:ext>
            </a:extLst>
          </p:cNvPr>
          <p:cNvSpPr/>
          <p:nvPr/>
        </p:nvSpPr>
        <p:spPr>
          <a:xfrm>
            <a:off x="1899978" y="441803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943BD76-2DF2-F247-85E0-F452F1A73D99}"/>
              </a:ext>
            </a:extLst>
          </p:cNvPr>
          <p:cNvSpPr/>
          <p:nvPr/>
        </p:nvSpPr>
        <p:spPr>
          <a:xfrm>
            <a:off x="3485157" y="4418036"/>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DF379B2-B849-B14D-B77C-CE905DD2FA95}"/>
              </a:ext>
            </a:extLst>
          </p:cNvPr>
          <p:cNvSpPr/>
          <p:nvPr/>
        </p:nvSpPr>
        <p:spPr>
          <a:xfrm>
            <a:off x="4259100" y="4137050"/>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 name="Oval 17">
            <a:extLst>
              <a:ext uri="{FF2B5EF4-FFF2-40B4-BE49-F238E27FC236}">
                <a16:creationId xmlns:a16="http://schemas.microsoft.com/office/drawing/2014/main" id="{1A03DEFA-1AC4-EA40-9501-0A270CC7C0B4}"/>
              </a:ext>
            </a:extLst>
          </p:cNvPr>
          <p:cNvSpPr/>
          <p:nvPr/>
        </p:nvSpPr>
        <p:spPr>
          <a:xfrm>
            <a:off x="946475" y="4625072"/>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04ABBF2-27A9-3041-9599-91A2F3402405}"/>
              </a:ext>
            </a:extLst>
          </p:cNvPr>
          <p:cNvSpPr/>
          <p:nvPr/>
        </p:nvSpPr>
        <p:spPr>
          <a:xfrm>
            <a:off x="4259100" y="4625072"/>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AE4C24-FB00-414E-AB75-1DF093107E25}"/>
              </a:ext>
            </a:extLst>
          </p:cNvPr>
          <p:cNvSpPr/>
          <p:nvPr/>
        </p:nvSpPr>
        <p:spPr>
          <a:xfrm>
            <a:off x="603575" y="1340768"/>
            <a:ext cx="216219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21" name="Rectangle 20">
            <a:extLst>
              <a:ext uri="{FF2B5EF4-FFF2-40B4-BE49-F238E27FC236}">
                <a16:creationId xmlns:a16="http://schemas.microsoft.com/office/drawing/2014/main" id="{41AC84E6-5B45-A846-85B2-1A6B933012C8}"/>
              </a:ext>
            </a:extLst>
          </p:cNvPr>
          <p:cNvSpPr/>
          <p:nvPr/>
        </p:nvSpPr>
        <p:spPr>
          <a:xfrm>
            <a:off x="2999823" y="1340768"/>
            <a:ext cx="216219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22" name="Oval 21">
            <a:extLst>
              <a:ext uri="{FF2B5EF4-FFF2-40B4-BE49-F238E27FC236}">
                <a16:creationId xmlns:a16="http://schemas.microsoft.com/office/drawing/2014/main" id="{23EFBC88-D58E-E642-935D-E6A6627A83C2}"/>
              </a:ext>
            </a:extLst>
          </p:cNvPr>
          <p:cNvSpPr/>
          <p:nvPr/>
        </p:nvSpPr>
        <p:spPr>
          <a:xfrm>
            <a:off x="946475" y="144236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EA27229-69B6-E545-BB47-2A17E7E729B9}"/>
              </a:ext>
            </a:extLst>
          </p:cNvPr>
          <p:cNvSpPr/>
          <p:nvPr/>
        </p:nvSpPr>
        <p:spPr>
          <a:xfrm>
            <a:off x="1899978" y="1919732"/>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82B9D5-03B6-CA49-A9D5-9BDAA69F28A1}"/>
              </a:ext>
            </a:extLst>
          </p:cNvPr>
          <p:cNvSpPr/>
          <p:nvPr/>
        </p:nvSpPr>
        <p:spPr>
          <a:xfrm>
            <a:off x="1899978" y="1427642"/>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A5151ED-ACD9-134A-9A5B-CAA664B9E038}"/>
              </a:ext>
            </a:extLst>
          </p:cNvPr>
          <p:cNvSpPr/>
          <p:nvPr/>
        </p:nvSpPr>
        <p:spPr>
          <a:xfrm>
            <a:off x="3485157" y="144236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6" name="Oval 25">
            <a:extLst>
              <a:ext uri="{FF2B5EF4-FFF2-40B4-BE49-F238E27FC236}">
                <a16:creationId xmlns:a16="http://schemas.microsoft.com/office/drawing/2014/main" id="{2D314935-D24A-ED4E-A1A4-900A437A43F3}"/>
              </a:ext>
            </a:extLst>
          </p:cNvPr>
          <p:cNvSpPr/>
          <p:nvPr/>
        </p:nvSpPr>
        <p:spPr>
          <a:xfrm>
            <a:off x="3485157" y="1919732"/>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3781B9B-0C8B-F14C-85A5-A97DA29F30ED}"/>
              </a:ext>
            </a:extLst>
          </p:cNvPr>
          <p:cNvSpPr/>
          <p:nvPr/>
        </p:nvSpPr>
        <p:spPr>
          <a:xfrm>
            <a:off x="946475" y="1919732"/>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84E8EA73-5EC9-0146-A586-D153F8715BA5}"/>
                  </a:ext>
                </a:extLst>
              </p:cNvPr>
              <p:cNvSpPr>
                <a:spLocks noGrp="1"/>
              </p:cNvSpPr>
              <p:nvPr>
                <p:ph idx="1"/>
              </p:nvPr>
            </p:nvSpPr>
            <p:spPr>
              <a:xfrm>
                <a:off x="5274638" y="3933056"/>
                <a:ext cx="3761412" cy="1443038"/>
              </a:xfrm>
            </p:spPr>
            <p:txBody>
              <a:bodyPr>
                <a:noAutofit/>
              </a:bodyPr>
              <a:lstStyle/>
              <a:p>
                <a:pPr>
                  <a:buClr>
                    <a:srgbClr val="9CA5A2"/>
                  </a:buClr>
                </a:pPr>
                <a14:m>
                  <m:oMath xmlns:m="http://schemas.openxmlformats.org/officeDocument/2006/math">
                    <m:r>
                      <a:rPr lang="en-US" sz="2400" b="0" i="1" smtClean="0">
                        <a:solidFill>
                          <a:srgbClr val="4D4D4D"/>
                        </a:solidFill>
                        <a:latin typeface="Cambria Math" charset="0"/>
                      </a:rPr>
                      <m:t>(0.33, 0.33, 0.33)</m:t>
                    </m:r>
                  </m:oMath>
                </a14:m>
                <a:r>
                  <a:rPr lang="en-US" sz="2400" dirty="0">
                    <a:solidFill>
                      <a:srgbClr val="4D4D4D"/>
                    </a:solidFill>
                  </a:rPr>
                  <a:t> and </a:t>
                </a:r>
                <a14:m>
                  <m:oMath xmlns:m="http://schemas.openxmlformats.org/officeDocument/2006/math">
                    <m:d>
                      <m:dPr>
                        <m:ctrlPr>
                          <a:rPr lang="en-US" sz="2400" i="1">
                            <a:solidFill>
                              <a:srgbClr val="4D4D4D"/>
                            </a:solidFill>
                            <a:latin typeface="Cambria Math" panose="02040503050406030204" pitchFamily="18" charset="0"/>
                          </a:rPr>
                        </m:ctrlPr>
                      </m:dPr>
                      <m:e>
                        <m:r>
                          <a:rPr lang="en-US" sz="2400" i="1">
                            <a:solidFill>
                              <a:srgbClr val="4D4D4D"/>
                            </a:solidFill>
                            <a:latin typeface="Cambria Math" charset="0"/>
                          </a:rPr>
                          <m:t>0.33, 0.33, 0.33</m:t>
                        </m:r>
                      </m:e>
                    </m:d>
                  </m:oMath>
                </a14:m>
                <a:endParaRPr lang="en-US" sz="2400" i="1" dirty="0">
                  <a:solidFill>
                    <a:srgbClr val="4D4D4D"/>
                  </a:solidFill>
                  <a:latin typeface="Cambria Math" charset="0"/>
                </a:endParaRPr>
              </a:p>
              <a:p>
                <a:pPr>
                  <a:buClr>
                    <a:srgbClr val="9CA5A2"/>
                  </a:buClr>
                </a:pPr>
                <a14:m>
                  <m:oMath xmlns:m="http://schemas.openxmlformats.org/officeDocument/2006/math">
                    <m:r>
                      <a:rPr lang="en-US" sz="2400" b="0" i="1" smtClean="0">
                        <a:solidFill>
                          <a:srgbClr val="4D4D4D"/>
                        </a:solidFill>
                        <a:latin typeface="Cambria Math" charset="0"/>
                      </a:rPr>
                      <m:t>1.09+1.09=2.18</m:t>
                    </m:r>
                  </m:oMath>
                </a14:m>
                <a:endParaRPr lang="en-US" sz="2400" dirty="0">
                  <a:solidFill>
                    <a:srgbClr val="4D4D4D"/>
                  </a:solidFill>
                </a:endParaRPr>
              </a:p>
            </p:txBody>
          </p:sp>
        </mc:Choice>
        <mc:Fallback xmlns="">
          <p:sp>
            <p:nvSpPr>
              <p:cNvPr id="28" name="Content Placeholder 2">
                <a:extLst>
                  <a:ext uri="{FF2B5EF4-FFF2-40B4-BE49-F238E27FC236}">
                    <a16:creationId xmlns:a16="http://schemas.microsoft.com/office/drawing/2014/main" xmlns:a14="http://schemas.microsoft.com/office/drawing/2010/main" xmlns="" id="{84E8EA73-5EC9-0146-A586-D153F8715BA5}"/>
                  </a:ext>
                </a:extLst>
              </p:cNvPr>
              <p:cNvSpPr>
                <a:spLocks noGrp="1" noRot="1" noChangeAspect="1" noMove="1" noResize="1" noEditPoints="1" noAdjustHandles="1" noChangeArrowheads="1" noChangeShapeType="1" noTextEdit="1"/>
              </p:cNvSpPr>
              <p:nvPr>
                <p:ph idx="1"/>
              </p:nvPr>
            </p:nvSpPr>
            <p:spPr>
              <a:xfrm>
                <a:off x="5274638" y="3933056"/>
                <a:ext cx="3761412" cy="1443038"/>
              </a:xfrm>
              <a:blipFill rotWithShape="1">
                <a:blip r:embed="rId4"/>
                <a:stretch>
                  <a:fillRect l="-2107" t="-295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1D9513B0-7A36-704C-A84E-63EC8DCBCCD9}"/>
                  </a:ext>
                </a:extLst>
              </p:cNvPr>
              <p:cNvSpPr txBox="1">
                <a:spLocks/>
              </p:cNvSpPr>
              <p:nvPr/>
            </p:nvSpPr>
            <p:spPr>
              <a:xfrm>
                <a:off x="5274638" y="1337890"/>
                <a:ext cx="3617842" cy="1443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rgbClr val="9CA5A2"/>
                  </a:buClr>
                </a:pPr>
                <a14:m>
                  <m:oMath xmlns:m="http://schemas.openxmlformats.org/officeDocument/2006/math">
                    <m:r>
                      <a:rPr lang="en-US" sz="2400" i="1" smtClean="0">
                        <a:solidFill>
                          <a:srgbClr val="4D4D4D"/>
                        </a:solidFill>
                        <a:latin typeface="Cambria Math" charset="0"/>
                      </a:rPr>
                      <m:t>(0.5, 0.5, 0)</m:t>
                    </m:r>
                  </m:oMath>
                </a14:m>
                <a:r>
                  <a:rPr lang="en-US" sz="2400" dirty="0">
                    <a:solidFill>
                      <a:srgbClr val="4D4D4D"/>
                    </a:solidFill>
                  </a:rPr>
                  <a:t> and</a:t>
                </a:r>
                <a:r>
                  <a:rPr lang="ru-RU" sz="2400" dirty="0">
                    <a:solidFill>
                      <a:srgbClr val="4D4D4D"/>
                    </a:solidFill>
                  </a:rPr>
                  <a:t> </a:t>
                </a:r>
                <a14:m>
                  <m:oMath xmlns:m="http://schemas.openxmlformats.org/officeDocument/2006/math">
                    <m:r>
                      <a:rPr lang="en-US" sz="2400" i="1">
                        <a:solidFill>
                          <a:srgbClr val="4D4D4D"/>
                        </a:solidFill>
                        <a:latin typeface="Cambria Math" charset="0"/>
                      </a:rPr>
                      <m:t>(0, 0, </m:t>
                    </m:r>
                    <m:r>
                      <a:rPr lang="en-US" sz="2400" b="0" i="1" smtClean="0">
                        <a:solidFill>
                          <a:srgbClr val="4D4D4D"/>
                        </a:solidFill>
                        <a:latin typeface="Cambria Math" charset="0"/>
                      </a:rPr>
                      <m:t>1</m:t>
                    </m:r>
                    <m:r>
                      <a:rPr lang="en-US" sz="2400" i="1">
                        <a:solidFill>
                          <a:srgbClr val="4D4D4D"/>
                        </a:solidFill>
                        <a:latin typeface="Cambria Math" charset="0"/>
                      </a:rPr>
                      <m:t>)</m:t>
                    </m:r>
                  </m:oMath>
                </a14:m>
                <a:endParaRPr lang="ru-RU" sz="2400" dirty="0">
                  <a:solidFill>
                    <a:srgbClr val="4D4D4D"/>
                  </a:solidFill>
                </a:endParaRPr>
              </a:p>
              <a:p>
                <a:pPr>
                  <a:buClr>
                    <a:srgbClr val="9CA5A2"/>
                  </a:buClr>
                </a:pPr>
                <a14:m>
                  <m:oMath xmlns:m="http://schemas.openxmlformats.org/officeDocument/2006/math">
                    <m:r>
                      <a:rPr lang="en-US" sz="2400" i="1" smtClean="0">
                        <a:solidFill>
                          <a:srgbClr val="4D4D4D"/>
                        </a:solidFill>
                        <a:latin typeface="Cambria Math" charset="0"/>
                      </a:rPr>
                      <m:t>0.693+0=0.693</m:t>
                    </m:r>
                  </m:oMath>
                </a14:m>
                <a:endParaRPr lang="en-US" sz="2400" dirty="0">
                  <a:solidFill>
                    <a:srgbClr val="4D4D4D"/>
                  </a:solidFill>
                </a:endParaRPr>
              </a:p>
            </p:txBody>
          </p:sp>
        </mc:Choice>
        <mc:Fallback xmlns="">
          <p:sp>
            <p:nvSpPr>
              <p:cNvPr id="29" name="Content Placeholder 2">
                <a:extLst>
                  <a:ext uri="{FF2B5EF4-FFF2-40B4-BE49-F238E27FC236}">
                    <a16:creationId xmlns:a16="http://schemas.microsoft.com/office/drawing/2014/main" xmlns:a14="http://schemas.microsoft.com/office/drawing/2010/main" xmlns="" id="{1D9513B0-7A36-704C-A84E-63EC8DCBCCD9}"/>
                  </a:ext>
                </a:extLst>
              </p:cNvPr>
              <p:cNvSpPr txBox="1">
                <a:spLocks noRot="1" noChangeAspect="1" noMove="1" noResize="1" noEditPoints="1" noAdjustHandles="1" noChangeArrowheads="1" noChangeShapeType="1" noTextEdit="1"/>
              </p:cNvSpPr>
              <p:nvPr/>
            </p:nvSpPr>
            <p:spPr>
              <a:xfrm>
                <a:off x="5274638" y="1337890"/>
                <a:ext cx="3617842" cy="1443038"/>
              </a:xfrm>
              <a:prstGeom prst="rect">
                <a:avLst/>
              </a:prstGeom>
              <a:blipFill rotWithShape="1">
                <a:blip r:embed="rId5"/>
                <a:stretch>
                  <a:fillRect l="-2189" t="-5485"/>
                </a:stretch>
              </a:blipFill>
            </p:spPr>
            <p:txBody>
              <a:bodyPr/>
              <a:lstStyle/>
              <a:p>
                <a:r>
                  <a:rPr lang="ru-RU">
                    <a:noFill/>
                  </a:rPr>
                  <a:t> </a:t>
                </a:r>
              </a:p>
            </p:txBody>
          </p:sp>
        </mc:Fallback>
      </mc:AlternateContent>
      <p:sp>
        <p:nvSpPr>
          <p:cNvPr id="30" name="Rounded Rectangle 29">
            <a:extLst>
              <a:ext uri="{FF2B5EF4-FFF2-40B4-BE49-F238E27FC236}">
                <a16:creationId xmlns:a16="http://schemas.microsoft.com/office/drawing/2014/main" id="{1DF08ED8-C598-9944-BA7C-4323948BC907}"/>
              </a:ext>
            </a:extLst>
          </p:cNvPr>
          <p:cNvSpPr/>
          <p:nvPr/>
        </p:nvSpPr>
        <p:spPr>
          <a:xfrm>
            <a:off x="855500" y="2597697"/>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0.693</a:t>
            </a:r>
          </a:p>
        </p:txBody>
      </p:sp>
      <p:sp>
        <p:nvSpPr>
          <p:cNvPr id="31" name="Rounded Rectangle 30">
            <a:extLst>
              <a:ext uri="{FF2B5EF4-FFF2-40B4-BE49-F238E27FC236}">
                <a16:creationId xmlns:a16="http://schemas.microsoft.com/office/drawing/2014/main" id="{F6EB4762-08F2-CC45-A34A-B85EAC3789E9}"/>
              </a:ext>
            </a:extLst>
          </p:cNvPr>
          <p:cNvSpPr/>
          <p:nvPr/>
        </p:nvSpPr>
        <p:spPr>
          <a:xfrm>
            <a:off x="3363368" y="2597697"/>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a:t>
            </a:r>
          </a:p>
        </p:txBody>
      </p:sp>
      <p:sp>
        <p:nvSpPr>
          <p:cNvPr id="32" name="Rounded Rectangle 31">
            <a:extLst>
              <a:ext uri="{FF2B5EF4-FFF2-40B4-BE49-F238E27FC236}">
                <a16:creationId xmlns:a16="http://schemas.microsoft.com/office/drawing/2014/main" id="{210E26B5-6619-1D43-89EF-EE19CC44BEF7}"/>
              </a:ext>
            </a:extLst>
          </p:cNvPr>
          <p:cNvSpPr/>
          <p:nvPr/>
        </p:nvSpPr>
        <p:spPr>
          <a:xfrm>
            <a:off x="967120" y="5318940"/>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1.09</a:t>
            </a:r>
          </a:p>
        </p:txBody>
      </p:sp>
      <p:sp>
        <p:nvSpPr>
          <p:cNvPr id="33" name="Rounded Rectangle 32">
            <a:extLst>
              <a:ext uri="{FF2B5EF4-FFF2-40B4-BE49-F238E27FC236}">
                <a16:creationId xmlns:a16="http://schemas.microsoft.com/office/drawing/2014/main" id="{BB421FAF-78E2-7B4C-9C5F-FA71225081C9}"/>
              </a:ext>
            </a:extLst>
          </p:cNvPr>
          <p:cNvSpPr/>
          <p:nvPr/>
        </p:nvSpPr>
        <p:spPr>
          <a:xfrm>
            <a:off x="3363368" y="5318940"/>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1.09</a:t>
            </a:r>
          </a:p>
        </p:txBody>
      </p:sp>
    </p:spTree>
    <p:extLst>
      <p:ext uri="{BB962C8B-B14F-4D97-AF65-F5344CB8AC3E}">
        <p14:creationId xmlns:p14="http://schemas.microsoft.com/office/powerpoint/2010/main" val="87503777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 Predicting the Apartment Price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Linear model with  polynomial features</a:t>
                </a:r>
                <a:r>
                  <a:rPr lang="ru-RU" sz="2400" dirty="0">
                    <a:solidFill>
                      <a:srgbClr val="4D4D4D"/>
                    </a:solidFill>
                  </a:rPr>
                  <a:t>:</a:t>
                </a: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𝑎</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0</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2</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3</m:t>
                          </m:r>
                        </m:sub>
                      </m:sSub>
                      <m:r>
                        <a:rPr lang="en-US" sz="2400" b="0" i="1" smtClean="0">
                          <a:solidFill>
                            <a:srgbClr val="4D4D4D"/>
                          </a:solidFill>
                          <a:latin typeface="Cambria Math" panose="02040503050406030204" pitchFamily="18" charset="0"/>
                        </a:rPr>
                        <m:t>∗</m:t>
                      </m:r>
                      <m:d>
                        <m:dPr>
                          <m:ctrlPr>
                            <a:rPr lang="ru-RU" sz="2400" b="0" i="1" smtClean="0">
                              <a:solidFill>
                                <a:srgbClr val="4D4D4D"/>
                              </a:solidFill>
                              <a:latin typeface="Cambria Math" panose="02040503050406030204" pitchFamily="18" charset="0"/>
                            </a:rPr>
                          </m:ctrlPr>
                        </m:dPr>
                        <m:e>
                          <m:r>
                            <a:rPr lang="ru-RU"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𝑑𝑖𝑠𝑡</m:t>
                          </m:r>
                          <m:r>
                            <a:rPr lang="en-US" sz="2400" b="0" i="1" smtClean="0">
                              <a:solidFill>
                                <a:srgbClr val="4D4D4D"/>
                              </a:solidFill>
                              <a:latin typeface="Cambria Math" panose="02040503050406030204" pitchFamily="18" charset="0"/>
                            </a:rPr>
                            <m:t>.</m:t>
                          </m:r>
                        </m:e>
                      </m:d>
                    </m:oMath>
                  </m:oMathPara>
                </a14:m>
                <a:endParaRPr lang="en-US"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4</m:t>
                          </m:r>
                        </m:sub>
                      </m:sSub>
                      <m:r>
                        <a:rPr lang="en-US" sz="2400" b="0" i="1" smtClean="0">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e>
                        <m:sup>
                          <m:r>
                            <a:rPr lang="en-US" sz="2400" b="0" i="1" smtClean="0">
                              <a:solidFill>
                                <a:srgbClr val="4D4D4D"/>
                              </a:solidFill>
                              <a:latin typeface="Cambria Math" panose="02040503050406030204" pitchFamily="18" charset="0"/>
                            </a:rPr>
                            <m:t>2</m:t>
                          </m:r>
                        </m:sup>
                      </m:sSup>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5</m:t>
                          </m:r>
                        </m:sub>
                      </m:sSub>
                      <m:r>
                        <a:rPr lang="en-US" sz="2400" b="0" i="1" smtClean="0">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e>
                        <m:sup>
                          <m:r>
                            <a:rPr lang="en-US" sz="2400" b="0" i="1" smtClean="0">
                              <a:solidFill>
                                <a:srgbClr val="4D4D4D"/>
                              </a:solidFill>
                              <a:latin typeface="Cambria Math" panose="02040503050406030204" pitchFamily="18" charset="0"/>
                            </a:rPr>
                            <m:t>2</m:t>
                          </m:r>
                        </m:sup>
                      </m:sSup>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6</m:t>
                          </m:r>
                        </m:sub>
                      </m:sSub>
                      <m:r>
                        <a:rPr lang="en-US" sz="2400" b="0" i="1" smtClean="0">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𝑑𝑖𝑠𝑡</m:t>
                              </m:r>
                              <m:r>
                                <a:rPr lang="en-US" sz="2400" b="0" i="1" smtClean="0">
                                  <a:solidFill>
                                    <a:srgbClr val="4D4D4D"/>
                                  </a:solidFill>
                                  <a:latin typeface="Cambria Math" panose="02040503050406030204" pitchFamily="18" charset="0"/>
                                </a:rPr>
                                <m:t>.</m:t>
                              </m:r>
                            </m:e>
                          </m:d>
                        </m:e>
                        <m:sup>
                          <m:r>
                            <a:rPr lang="en-US" sz="2400" b="0" i="1" smtClean="0">
                              <a:solidFill>
                                <a:srgbClr val="4D4D4D"/>
                              </a:solidFill>
                              <a:latin typeface="Cambria Math" panose="02040503050406030204" pitchFamily="18" charset="0"/>
                            </a:rPr>
                            <m:t>2</m:t>
                          </m:r>
                        </m:sup>
                      </m:sSup>
                    </m:oMath>
                  </m:oMathPara>
                </a14:m>
                <a:endParaRPr lang="ru-RU"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7</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r>
                        <a:rPr lang="en-US" sz="2400" b="0" i="1" smtClean="0">
                          <a:solidFill>
                            <a:srgbClr val="4D4D4D"/>
                          </a:solidFill>
                          <a:latin typeface="Cambria Math" panose="02040503050406030204" pitchFamily="18" charset="0"/>
                        </a:rPr>
                        <m:t>+…</m:t>
                      </m:r>
                    </m:oMath>
                  </m:oMathPara>
                </a14:m>
                <a:endParaRPr lang="en-US" sz="2400" dirty="0">
                  <a:solidFill>
                    <a:srgbClr val="4D4D4D"/>
                  </a:solidFill>
                </a:endParaRPr>
              </a:p>
              <a:p>
                <a:pPr>
                  <a:spcAft>
                    <a:spcPts val="1800"/>
                  </a:spcAft>
                  <a:buClr>
                    <a:srgbClr val="9CA5A2"/>
                  </a:buCl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a:blip r:embed="rId3"/>
                <a:stretch>
                  <a:fillRect l="-2062" t="-159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75760871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Decision tree could be constructed in a greedy manner from the root node to the leaves</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For classification task we could choose a split, so that it minimizes class diversity at resulting groups</a:t>
            </a:r>
            <a:endParaRPr lang="ru-RU" sz="2400" dirty="0">
              <a:solidFill>
                <a:srgbClr val="4D4D4D"/>
              </a:solidFill>
            </a:endParaRPr>
          </a:p>
        </p:txBody>
      </p:sp>
    </p:spTree>
    <p:extLst>
      <p:ext uri="{BB962C8B-B14F-4D97-AF65-F5344CB8AC3E}">
        <p14:creationId xmlns:p14="http://schemas.microsoft.com/office/powerpoint/2010/main" val="4225369074"/>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Measures of Impurity</a:t>
            </a:r>
            <a:endParaRPr lang="ru-RU" sz="3200" b="1" dirty="0">
              <a:solidFill>
                <a:srgbClr val="A26D6A"/>
              </a:solidFill>
            </a:endParaRPr>
          </a:p>
        </p:txBody>
      </p:sp>
    </p:spTree>
    <p:extLst>
      <p:ext uri="{BB962C8B-B14F-4D97-AF65-F5344CB8AC3E}">
        <p14:creationId xmlns:p14="http://schemas.microsoft.com/office/powerpoint/2010/main" val="421775818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How to Choose Between Two Splits ?</a:t>
            </a:r>
            <a:endParaRPr lang="ru-RU" sz="3200" b="1" dirty="0">
              <a:solidFill>
                <a:srgbClr val="A26D6A"/>
              </a:solidFill>
              <a:cs typeface="Times New Roman" pitchFamily="18" charset="0"/>
            </a:endParaRPr>
          </a:p>
        </p:txBody>
      </p:sp>
      <p:sp>
        <p:nvSpPr>
          <p:cNvPr id="29" name="Rectangle 11">
            <a:extLst>
              <a:ext uri="{FF2B5EF4-FFF2-40B4-BE49-F238E27FC236}">
                <a16:creationId xmlns:a16="http://schemas.microsoft.com/office/drawing/2014/main" id="{90C24D4D-9E65-E943-824D-C2B9939A39A9}"/>
              </a:ext>
            </a:extLst>
          </p:cNvPr>
          <p:cNvSpPr/>
          <p:nvPr/>
        </p:nvSpPr>
        <p:spPr>
          <a:xfrm>
            <a:off x="2210594" y="4395118"/>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0" name="Rectangle 12">
            <a:extLst>
              <a:ext uri="{FF2B5EF4-FFF2-40B4-BE49-F238E27FC236}">
                <a16:creationId xmlns:a16="http://schemas.microsoft.com/office/drawing/2014/main" id="{4FBDA651-54BB-E942-A09E-06EF17B97D00}"/>
              </a:ext>
            </a:extLst>
          </p:cNvPr>
          <p:cNvSpPr/>
          <p:nvPr/>
        </p:nvSpPr>
        <p:spPr>
          <a:xfrm>
            <a:off x="4807744" y="4395118"/>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1" name="Oval 13">
            <a:extLst>
              <a:ext uri="{FF2B5EF4-FFF2-40B4-BE49-F238E27FC236}">
                <a16:creationId xmlns:a16="http://schemas.microsoft.com/office/drawing/2014/main" id="{F9B961A3-5D32-0A4B-9EEC-D0D18C9A06B9}"/>
              </a:ext>
            </a:extLst>
          </p:cNvPr>
          <p:cNvSpPr/>
          <p:nvPr/>
        </p:nvSpPr>
        <p:spPr>
          <a:xfrm>
            <a:off x="2691532" y="449671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4">
            <a:extLst>
              <a:ext uri="{FF2B5EF4-FFF2-40B4-BE49-F238E27FC236}">
                <a16:creationId xmlns:a16="http://schemas.microsoft.com/office/drawing/2014/main" id="{C1A2CF8B-F7F7-3E4F-90E6-530945FDE3EB}"/>
              </a:ext>
            </a:extLst>
          </p:cNvPr>
          <p:cNvSpPr/>
          <p:nvPr/>
        </p:nvSpPr>
        <p:spPr>
          <a:xfrm>
            <a:off x="3709194" y="4777704"/>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5">
            <a:extLst>
              <a:ext uri="{FF2B5EF4-FFF2-40B4-BE49-F238E27FC236}">
                <a16:creationId xmlns:a16="http://schemas.microsoft.com/office/drawing/2014/main" id="{E943BD76-2DF2-F247-85E0-F452F1A73D99}"/>
              </a:ext>
            </a:extLst>
          </p:cNvPr>
          <p:cNvSpPr/>
          <p:nvPr/>
        </p:nvSpPr>
        <p:spPr>
          <a:xfrm>
            <a:off x="5060986" y="4777704"/>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6">
            <a:extLst>
              <a:ext uri="{FF2B5EF4-FFF2-40B4-BE49-F238E27FC236}">
                <a16:creationId xmlns:a16="http://schemas.microsoft.com/office/drawing/2014/main" id="{0DF379B2-B849-B14D-B77C-CE905DD2FA95}"/>
              </a:ext>
            </a:extLst>
          </p:cNvPr>
          <p:cNvSpPr/>
          <p:nvPr/>
        </p:nvSpPr>
        <p:spPr>
          <a:xfrm>
            <a:off x="5868194" y="449671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17">
            <a:extLst>
              <a:ext uri="{FF2B5EF4-FFF2-40B4-BE49-F238E27FC236}">
                <a16:creationId xmlns:a16="http://schemas.microsoft.com/office/drawing/2014/main" id="{1A03DEFA-1AC4-EA40-9501-0A270CC7C0B4}"/>
              </a:ext>
            </a:extLst>
          </p:cNvPr>
          <p:cNvSpPr/>
          <p:nvPr/>
        </p:nvSpPr>
        <p:spPr>
          <a:xfrm>
            <a:off x="2691532" y="4961854"/>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8">
            <a:extLst>
              <a:ext uri="{FF2B5EF4-FFF2-40B4-BE49-F238E27FC236}">
                <a16:creationId xmlns:a16="http://schemas.microsoft.com/office/drawing/2014/main" id="{C04ABBF2-27A9-3041-9599-91A2F3402405}"/>
              </a:ext>
            </a:extLst>
          </p:cNvPr>
          <p:cNvSpPr/>
          <p:nvPr/>
        </p:nvSpPr>
        <p:spPr>
          <a:xfrm>
            <a:off x="5868194" y="4961854"/>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9">
            <a:extLst>
              <a:ext uri="{FF2B5EF4-FFF2-40B4-BE49-F238E27FC236}">
                <a16:creationId xmlns:a16="http://schemas.microsoft.com/office/drawing/2014/main" id="{9DAE4C24-FB00-414E-AB75-1DF093107E25}"/>
              </a:ext>
            </a:extLst>
          </p:cNvPr>
          <p:cNvSpPr/>
          <p:nvPr/>
        </p:nvSpPr>
        <p:spPr>
          <a:xfrm>
            <a:off x="2210594" y="1360736"/>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8" name="Rectangle 20">
            <a:extLst>
              <a:ext uri="{FF2B5EF4-FFF2-40B4-BE49-F238E27FC236}">
                <a16:creationId xmlns:a16="http://schemas.microsoft.com/office/drawing/2014/main" id="{41AC84E6-5B45-A846-85B2-1A6B933012C8}"/>
              </a:ext>
            </a:extLst>
          </p:cNvPr>
          <p:cNvSpPr/>
          <p:nvPr/>
        </p:nvSpPr>
        <p:spPr>
          <a:xfrm>
            <a:off x="4807744" y="1360736"/>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39" name="Oval 21">
            <a:extLst>
              <a:ext uri="{FF2B5EF4-FFF2-40B4-BE49-F238E27FC236}">
                <a16:creationId xmlns:a16="http://schemas.microsoft.com/office/drawing/2014/main" id="{23EFBC88-D58E-E642-935D-E6A6627A83C2}"/>
              </a:ext>
            </a:extLst>
          </p:cNvPr>
          <p:cNvSpPr/>
          <p:nvPr/>
        </p:nvSpPr>
        <p:spPr>
          <a:xfrm>
            <a:off x="2691532" y="1442368"/>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2">
            <a:extLst>
              <a:ext uri="{FF2B5EF4-FFF2-40B4-BE49-F238E27FC236}">
                <a16:creationId xmlns:a16="http://schemas.microsoft.com/office/drawing/2014/main" id="{AEA27229-69B6-E545-BB47-2A17E7E729B9}"/>
              </a:ext>
            </a:extLst>
          </p:cNvPr>
          <p:cNvSpPr/>
          <p:nvPr/>
        </p:nvSpPr>
        <p:spPr>
          <a:xfrm>
            <a:off x="3709194" y="1953931"/>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3">
            <a:extLst>
              <a:ext uri="{FF2B5EF4-FFF2-40B4-BE49-F238E27FC236}">
                <a16:creationId xmlns:a16="http://schemas.microsoft.com/office/drawing/2014/main" id="{F782B9D5-03B6-CA49-A9D5-9BDAA69F28A1}"/>
              </a:ext>
            </a:extLst>
          </p:cNvPr>
          <p:cNvSpPr/>
          <p:nvPr/>
        </p:nvSpPr>
        <p:spPr>
          <a:xfrm>
            <a:off x="3709194" y="1442368"/>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4">
            <a:extLst>
              <a:ext uri="{FF2B5EF4-FFF2-40B4-BE49-F238E27FC236}">
                <a16:creationId xmlns:a16="http://schemas.microsoft.com/office/drawing/2014/main" id="{6A5151ED-ACD9-134A-9A5B-CAA664B9E038}"/>
              </a:ext>
            </a:extLst>
          </p:cNvPr>
          <p:cNvSpPr/>
          <p:nvPr/>
        </p:nvSpPr>
        <p:spPr>
          <a:xfrm>
            <a:off x="5868194" y="144236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25">
            <a:extLst>
              <a:ext uri="{FF2B5EF4-FFF2-40B4-BE49-F238E27FC236}">
                <a16:creationId xmlns:a16="http://schemas.microsoft.com/office/drawing/2014/main" id="{2D314935-D24A-ED4E-A1A4-900A437A43F3}"/>
              </a:ext>
            </a:extLst>
          </p:cNvPr>
          <p:cNvSpPr/>
          <p:nvPr/>
        </p:nvSpPr>
        <p:spPr>
          <a:xfrm>
            <a:off x="5868194" y="1953931"/>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6">
            <a:extLst>
              <a:ext uri="{FF2B5EF4-FFF2-40B4-BE49-F238E27FC236}">
                <a16:creationId xmlns:a16="http://schemas.microsoft.com/office/drawing/2014/main" id="{93781B9B-0C8B-F14C-85A5-A97DA29F30ED}"/>
              </a:ext>
            </a:extLst>
          </p:cNvPr>
          <p:cNvSpPr/>
          <p:nvPr/>
        </p:nvSpPr>
        <p:spPr>
          <a:xfrm>
            <a:off x="2691532" y="1953931"/>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BAF42D-615C-1242-A5B5-2D436A30AEEF}"/>
              </a:ext>
            </a:extLst>
          </p:cNvPr>
          <p:cNvSpPr txBox="1"/>
          <p:nvPr/>
        </p:nvSpPr>
        <p:spPr>
          <a:xfrm>
            <a:off x="4515644" y="3226143"/>
            <a:ext cx="545342" cy="584775"/>
          </a:xfrm>
          <a:prstGeom prst="rect">
            <a:avLst/>
          </a:prstGeom>
          <a:noFill/>
        </p:spPr>
        <p:txBody>
          <a:bodyPr wrap="none" rtlCol="0">
            <a:spAutoFit/>
          </a:bodyPr>
          <a:lstStyle/>
          <a:p>
            <a:r>
              <a:rPr lang="en-US" sz="3200" dirty="0">
                <a:solidFill>
                  <a:srgbClr val="4D4D4D"/>
                </a:solidFill>
              </a:rPr>
              <a:t>or</a:t>
            </a:r>
          </a:p>
        </p:txBody>
      </p:sp>
    </p:spTree>
    <p:extLst>
      <p:ext uri="{BB962C8B-B14F-4D97-AF65-F5344CB8AC3E}">
        <p14:creationId xmlns:p14="http://schemas.microsoft.com/office/powerpoint/2010/main" val="353691659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Entropy</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𝐾</m:t>
                              </m:r>
                            </m:sub>
                          </m:sSub>
                        </m:e>
                      </m:d>
                      <m:r>
                        <a:rPr lang="en-US" sz="2400" b="0" i="1" smtClean="0">
                          <a:solidFill>
                            <a:srgbClr val="4D4D4D"/>
                          </a:solidFill>
                          <a:latin typeface="Cambria Math" panose="02040503050406030204" pitchFamily="18" charset="0"/>
                        </a:rPr>
                        <m:t>=−</m:t>
                      </m:r>
                      <m:nary>
                        <m:naryPr>
                          <m:chr m:val="∑"/>
                          <m:ctrlPr>
                            <a:rPr lang="en-US" sz="2400" b="0" i="1" smtClean="0">
                              <a:solidFill>
                                <a:srgbClr val="4D4D4D"/>
                              </a:solidFill>
                              <a:latin typeface="Cambria Math" panose="02040503050406030204" pitchFamily="18" charset="0"/>
                            </a:rPr>
                          </m:ctrlPr>
                        </m:naryPr>
                        <m:sub>
                          <m:r>
                            <m:rPr>
                              <m:brk m:alnAt="23"/>
                            </m:rP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𝐾</m:t>
                          </m:r>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m:rPr>
                                  <m:nor/>
                                </m:rPr>
                                <a:rPr lang="en-US" sz="2400" b="0" i="0" smtClean="0">
                                  <a:solidFill>
                                    <a:srgbClr val="4D4D4D"/>
                                  </a:solidFill>
                                  <a:latin typeface="Cambria Math" panose="02040503050406030204" pitchFamily="18" charset="0"/>
                                </a:rPr>
                                <m:t>log</m:t>
                              </m:r>
                            </m:e>
                            <m:sub>
                              <m:r>
                                <a:rPr lang="en-US" sz="2400" b="0" i="1" smtClean="0">
                                  <a:solidFill>
                                    <a:srgbClr val="4D4D4D"/>
                                  </a:solidFill>
                                  <a:latin typeface="Cambria Math" panose="02040503050406030204" pitchFamily="18" charset="0"/>
                                </a:rPr>
                                <m:t>2</m:t>
                              </m:r>
                            </m:sub>
                          </m:sSub>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𝑖</m:t>
                              </m:r>
                            </m:sub>
                          </m:sSub>
                        </m:e>
                      </m:nary>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Measure of diversity at the node</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4"/>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15236496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Gini Index</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353176" cy="5301328"/>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i="1" smtClean="0">
                          <a:solidFill>
                            <a:srgbClr val="4D4D4D"/>
                          </a:solidFill>
                          <a:latin typeface="Cambria Math" panose="02040503050406030204" pitchFamily="18" charset="0"/>
                        </a:rPr>
                        <m:t>𝐻</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1</m:t>
                              </m:r>
                            </m:sub>
                          </m:sSub>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𝐾</m:t>
                              </m:r>
                            </m:sub>
                          </m:sSub>
                        </m:e>
                      </m:d>
                      <m:r>
                        <a:rPr lang="ru-RU" sz="2400" b="0" i="1" smtClean="0">
                          <a:solidFill>
                            <a:srgbClr val="4D4D4D"/>
                          </a:solidFill>
                          <a:latin typeface="Cambria Math" panose="02040503050406030204" pitchFamily="18" charset="0"/>
                        </a:rPr>
                        <m:t>=</m:t>
                      </m:r>
                      <m:nary>
                        <m:naryPr>
                          <m:chr m:val="∑"/>
                          <m:ctrlPr>
                            <a:rPr lang="en-US" sz="2400" i="1">
                              <a:solidFill>
                                <a:srgbClr val="4D4D4D"/>
                              </a:solidFill>
                              <a:latin typeface="Cambria Math" panose="02040503050406030204" pitchFamily="18" charset="0"/>
                            </a:rPr>
                          </m:ctrlPr>
                        </m:naryPr>
                        <m:sub>
                          <m:r>
                            <m:rPr>
                              <m:brk m:alnAt="23"/>
                            </m:rPr>
                            <a:rPr lang="en-US" sz="2400" i="1">
                              <a:solidFill>
                                <a:srgbClr val="4D4D4D"/>
                              </a:solidFill>
                              <a:latin typeface="Cambria Math" panose="02040503050406030204" pitchFamily="18" charset="0"/>
                            </a:rPr>
                            <m:t>𝑖</m:t>
                          </m:r>
                          <m:r>
                            <a:rPr lang="en-US" sz="2400" i="1">
                              <a:solidFill>
                                <a:srgbClr val="4D4D4D"/>
                              </a:solidFill>
                              <a:latin typeface="Cambria Math" panose="02040503050406030204" pitchFamily="18" charset="0"/>
                            </a:rPr>
                            <m:t>=1</m:t>
                          </m:r>
                        </m:sub>
                        <m:sup>
                          <m:r>
                            <a:rPr lang="en-US" sz="2400" i="1">
                              <a:solidFill>
                                <a:srgbClr val="4D4D4D"/>
                              </a:solidFill>
                              <a:latin typeface="Cambria Math" panose="02040503050406030204" pitchFamily="18" charset="0"/>
                            </a:rPr>
                            <m:t>𝐾</m:t>
                          </m:r>
                        </m:sup>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𝑖</m:t>
                              </m:r>
                            </m:sub>
                          </m:sSub>
                          <m:r>
                            <a:rPr lang="en-US" sz="2400" i="1">
                              <a:solidFill>
                                <a:srgbClr val="4D4D4D"/>
                              </a:solidFill>
                              <a:latin typeface="Cambria Math" panose="02040503050406030204" pitchFamily="18" charset="0"/>
                            </a:rPr>
                            <m:t> </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1−</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𝑖</m:t>
                                  </m:r>
                                </m:sub>
                              </m:sSub>
                            </m:e>
                          </m:d>
                        </m:e>
                      </m:nary>
                    </m:oMath>
                  </m:oMathPara>
                </a14:m>
                <a:endParaRPr lang="ru-RU" sz="2400" b="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Consider a classifier, which outputs class </a:t>
                </a:r>
                <a14:m>
                  <m:oMath xmlns:m="http://schemas.openxmlformats.org/officeDocument/2006/math">
                    <m:r>
                      <a:rPr lang="en-US" sz="2400" i="1" dirty="0">
                        <a:solidFill>
                          <a:srgbClr val="4D4D4D"/>
                        </a:solidFill>
                        <a:latin typeface="Cambria Math" panose="02040503050406030204" pitchFamily="18" charset="0"/>
                      </a:rPr>
                      <m:t>𝑘</m:t>
                    </m:r>
                  </m:oMath>
                </a14:m>
                <a:r>
                  <a:rPr lang="en-US" sz="2400" dirty="0">
                    <a:solidFill>
                      <a:srgbClr val="4D4D4D"/>
                    </a:solidFill>
                  </a:rPr>
                  <a:t> with probability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i="1">
                            <a:solidFill>
                              <a:srgbClr val="4D4D4D"/>
                            </a:solidFill>
                            <a:latin typeface="Cambria Math" panose="02040503050406030204" pitchFamily="18" charset="0"/>
                          </a:rPr>
                          <m:t>𝑘</m:t>
                        </m:r>
                      </m:sub>
                    </m:sSub>
                  </m:oMath>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Gini index is a probability that the object will be classified incorrectly if the class is assigned with probabilities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𝑝</m:t>
                        </m:r>
                      </m:e>
                      <m:sub>
                        <m:r>
                          <a:rPr lang="en-US" sz="2400" b="0" i="1" smtClean="0">
                            <a:solidFill>
                              <a:srgbClr val="4D4D4D"/>
                            </a:solidFill>
                            <a:latin typeface="Cambria Math" panose="02040503050406030204" pitchFamily="18" charset="0"/>
                          </a:rPr>
                          <m:t>𝑘</m:t>
                        </m:r>
                      </m:sub>
                    </m:sSub>
                  </m:oMath>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353176" cy="5301328"/>
              </a:xfrm>
              <a:prstGeom prst="rect">
                <a:avLst/>
              </a:prstGeom>
              <a:blipFill rotWithShape="1">
                <a:blip r:embed="rId4"/>
                <a:stretch>
                  <a:fillRect l="-2117"/>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4876425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Gini Index vs Entropy</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4" name="Picture 3">
            <a:extLst>
              <a:ext uri="{FF2B5EF4-FFF2-40B4-BE49-F238E27FC236}">
                <a16:creationId xmlns:a16="http://schemas.microsoft.com/office/drawing/2014/main" id="{DE2BF82B-DF8E-064C-9985-513A34C5A9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1803567399"/>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Impurity Criterions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744"/>
                <a:ext cx="8608431" cy="5616723"/>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How to decide which split is better?</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Compare the impurity before the split (in the initial node </a:t>
                </a:r>
                <a14:m>
                  <m:oMath xmlns:m="http://schemas.openxmlformats.org/officeDocument/2006/math">
                    <m:r>
                      <a:rPr lang="en-US" sz="2400" i="1">
                        <a:solidFill>
                          <a:srgbClr val="4D4D4D"/>
                        </a:solidFill>
                        <a:latin typeface="Cambria Math" panose="02040503050406030204" pitchFamily="18" charset="0"/>
                      </a:rPr>
                      <m:t>𝑅</m:t>
                    </m:r>
                  </m:oMath>
                </a14:m>
                <a:r>
                  <a:rPr lang="en-US" sz="2400" dirty="0">
                    <a:solidFill>
                      <a:srgbClr val="4D4D4D"/>
                    </a:solidFill>
                  </a:rPr>
                  <a:t>) and in the two nodes after the split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ℓ</m:t>
                        </m:r>
                      </m:sub>
                    </m:sSub>
                    <m:r>
                      <a:rPr lang="en-US" sz="2400" i="1">
                        <a:solidFill>
                          <a:srgbClr val="4D4D4D"/>
                        </a:solidFill>
                        <a:latin typeface="Cambria Math" panose="02040503050406030204" pitchFamily="18" charset="0"/>
                      </a:rPr>
                      <m:t> </m:t>
                    </m:r>
                  </m:oMath>
                </a14:m>
                <a:r>
                  <a:rPr lang="en-US" sz="2400" dirty="0">
                    <a:solidFill>
                      <a:srgbClr val="4D4D4D"/>
                    </a:solidFill>
                  </a:rPr>
                  <a:t>and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𝑟</m:t>
                        </m:r>
                      </m:sub>
                    </m:sSub>
                  </m:oMath>
                </a14:m>
                <a:r>
                  <a:rPr lang="en-US" sz="2400" dirty="0">
                    <a:solidFill>
                      <a:srgbClr val="4D4D4D"/>
                    </a:solidFill>
                  </a:rPr>
                  <a:t>)</a:t>
                </a: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744"/>
                <a:ext cx="8608431" cy="5616723"/>
              </a:xfrm>
              <a:prstGeom prst="rect">
                <a:avLst/>
              </a:prstGeom>
              <a:blipFill rotWithShape="1">
                <a:blip r:embed="rId4"/>
                <a:stretch>
                  <a:fillRect l="-2054" t="-1629" r="-637"/>
                </a:stretch>
              </a:blipFill>
              <a:ln w="28575">
                <a:noFill/>
              </a:ln>
            </p:spPr>
            <p:txBody>
              <a:bodyPr/>
              <a:lstStyle/>
              <a:p>
                <a:r>
                  <a:rPr lang="ru-RU">
                    <a:noFill/>
                  </a:rPr>
                  <a:t> </a:t>
                </a:r>
              </a:p>
            </p:txBody>
          </p:sp>
        </mc:Fallback>
      </mc:AlternateContent>
      <p:sp>
        <p:nvSpPr>
          <p:cNvPr id="4" name="Rectangle 3">
            <a:extLst>
              <a:ext uri="{FF2B5EF4-FFF2-40B4-BE49-F238E27FC236}">
                <a16:creationId xmlns:a16="http://schemas.microsoft.com/office/drawing/2014/main" id="{188781DD-0025-664C-BFCB-4C1D0B0B0EEA}"/>
              </a:ext>
            </a:extLst>
          </p:cNvPr>
          <p:cNvSpPr/>
          <p:nvPr/>
        </p:nvSpPr>
        <p:spPr>
          <a:xfrm>
            <a:off x="964407" y="3477022"/>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5" name="Oval 4">
            <a:extLst>
              <a:ext uri="{FF2B5EF4-FFF2-40B4-BE49-F238E27FC236}">
                <a16:creationId xmlns:a16="http://schemas.microsoft.com/office/drawing/2014/main" id="{EA633FBA-3682-6244-BCDB-F0F4A1571279}"/>
              </a:ext>
            </a:extLst>
          </p:cNvPr>
          <p:cNvSpPr/>
          <p:nvPr/>
        </p:nvSpPr>
        <p:spPr>
          <a:xfrm>
            <a:off x="1345407" y="3561160"/>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A5630B0-06E1-BA4B-9468-837781C5D534}"/>
              </a:ext>
            </a:extLst>
          </p:cNvPr>
          <p:cNvSpPr/>
          <p:nvPr/>
        </p:nvSpPr>
        <p:spPr>
          <a:xfrm>
            <a:off x="2018507" y="3561160"/>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FE8041E-91C1-5F45-BFAA-A231AC2FDDBD}"/>
              </a:ext>
            </a:extLst>
          </p:cNvPr>
          <p:cNvSpPr/>
          <p:nvPr/>
        </p:nvSpPr>
        <p:spPr>
          <a:xfrm>
            <a:off x="1345407" y="4061222"/>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FCA4BD-E78E-1646-8183-5379632312FE}"/>
              </a:ext>
            </a:extLst>
          </p:cNvPr>
          <p:cNvSpPr/>
          <p:nvPr/>
        </p:nvSpPr>
        <p:spPr>
          <a:xfrm>
            <a:off x="2018507" y="4061222"/>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0" name="Oval 9">
            <a:extLst>
              <a:ext uri="{FF2B5EF4-FFF2-40B4-BE49-F238E27FC236}">
                <a16:creationId xmlns:a16="http://schemas.microsoft.com/office/drawing/2014/main" id="{7D8C966C-896C-F74D-B56B-1C88BB5CAFB2}"/>
              </a:ext>
            </a:extLst>
          </p:cNvPr>
          <p:cNvSpPr/>
          <p:nvPr/>
        </p:nvSpPr>
        <p:spPr>
          <a:xfrm>
            <a:off x="2691607" y="3561160"/>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301A8FB-7281-0B4E-B0CA-F39930B3CAE5}"/>
              </a:ext>
            </a:extLst>
          </p:cNvPr>
          <p:cNvSpPr/>
          <p:nvPr/>
        </p:nvSpPr>
        <p:spPr>
          <a:xfrm>
            <a:off x="2691607" y="4061222"/>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6F84F9-E00F-D347-BB4C-E654DDD6121E}"/>
              </a:ext>
            </a:extLst>
          </p:cNvPr>
          <p:cNvSpPr/>
          <p:nvPr/>
        </p:nvSpPr>
        <p:spPr>
          <a:xfrm>
            <a:off x="5449298" y="2875360"/>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3" name="Rectangle 12">
            <a:extLst>
              <a:ext uri="{FF2B5EF4-FFF2-40B4-BE49-F238E27FC236}">
                <a16:creationId xmlns:a16="http://schemas.microsoft.com/office/drawing/2014/main" id="{2718200B-1DEA-E74A-9F6E-175CA34EE65D}"/>
              </a:ext>
            </a:extLst>
          </p:cNvPr>
          <p:cNvSpPr/>
          <p:nvPr/>
        </p:nvSpPr>
        <p:spPr>
          <a:xfrm>
            <a:off x="5449298" y="4341342"/>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6" name="Oval 15">
            <a:extLst>
              <a:ext uri="{FF2B5EF4-FFF2-40B4-BE49-F238E27FC236}">
                <a16:creationId xmlns:a16="http://schemas.microsoft.com/office/drawing/2014/main" id="{E29CC926-171F-FA4F-96D1-ADBEC5EF1957}"/>
              </a:ext>
            </a:extLst>
          </p:cNvPr>
          <p:cNvSpPr/>
          <p:nvPr/>
        </p:nvSpPr>
        <p:spPr>
          <a:xfrm>
            <a:off x="6081123" y="2937274"/>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42A25D-8D6C-514F-A6B6-FF3DC4D1C560}"/>
              </a:ext>
            </a:extLst>
          </p:cNvPr>
          <p:cNvSpPr/>
          <p:nvPr/>
        </p:nvSpPr>
        <p:spPr>
          <a:xfrm>
            <a:off x="6897098" y="3218260"/>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A78E636-DE9E-1346-8D62-5140A3675B8E}"/>
              </a:ext>
            </a:extLst>
          </p:cNvPr>
          <p:cNvSpPr/>
          <p:nvPr/>
        </p:nvSpPr>
        <p:spPr>
          <a:xfrm>
            <a:off x="6081123" y="4722593"/>
            <a:ext cx="368300" cy="3683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F3F429E-85D2-9843-A2CF-367933A8E8EC}"/>
              </a:ext>
            </a:extLst>
          </p:cNvPr>
          <p:cNvSpPr/>
          <p:nvPr/>
        </p:nvSpPr>
        <p:spPr>
          <a:xfrm>
            <a:off x="6897098" y="4441607"/>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0" name="Oval 19">
            <a:extLst>
              <a:ext uri="{FF2B5EF4-FFF2-40B4-BE49-F238E27FC236}">
                <a16:creationId xmlns:a16="http://schemas.microsoft.com/office/drawing/2014/main" id="{4255D19F-B5FF-FF42-BC41-A952FC4908E5}"/>
              </a:ext>
            </a:extLst>
          </p:cNvPr>
          <p:cNvSpPr/>
          <p:nvPr/>
        </p:nvSpPr>
        <p:spPr>
          <a:xfrm>
            <a:off x="6081123" y="3440511"/>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661EC4-44F8-3841-973E-1572E5FFB685}"/>
              </a:ext>
            </a:extLst>
          </p:cNvPr>
          <p:cNvSpPr/>
          <p:nvPr/>
        </p:nvSpPr>
        <p:spPr>
          <a:xfrm>
            <a:off x="6897098" y="4959132"/>
            <a:ext cx="368300" cy="368300"/>
          </a:xfrm>
          <a:prstGeom prst="ellipse">
            <a:avLst/>
          </a:prstGeom>
          <a:solidFill>
            <a:srgbClr val="FFC000"/>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7419FA-2E43-CA41-95B5-7FCE8CD53648}"/>
              </a:ext>
            </a:extLst>
          </p:cNvPr>
          <p:cNvSpPr txBox="1"/>
          <p:nvPr/>
        </p:nvSpPr>
        <p:spPr>
          <a:xfrm>
            <a:off x="3956258" y="3879677"/>
            <a:ext cx="453970" cy="461665"/>
          </a:xfrm>
          <a:prstGeom prst="rect">
            <a:avLst/>
          </a:prstGeom>
          <a:noFill/>
        </p:spPr>
        <p:txBody>
          <a:bodyPr wrap="none" rtlCol="0">
            <a:spAutoFit/>
          </a:bodyPr>
          <a:lstStyle/>
          <a:p>
            <a:r>
              <a:rPr lang="en-US" sz="2400" dirty="0">
                <a:solidFill>
                  <a:srgbClr val="4D4D4D"/>
                </a:solidFill>
              </a:rPr>
              <a:t>vs</a:t>
            </a:r>
            <a:endParaRPr lang="ru-RU" sz="2400" dirty="0">
              <a:solidFill>
                <a:srgbClr val="4D4D4D"/>
              </a:solidFill>
            </a:endParaRPr>
          </a:p>
        </p:txBody>
      </p:sp>
    </p:spTree>
    <p:extLst>
      <p:ext uri="{BB962C8B-B14F-4D97-AF65-F5344CB8AC3E}">
        <p14:creationId xmlns:p14="http://schemas.microsoft.com/office/powerpoint/2010/main" val="6972179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Impurity Criterions</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How to decide which split is better?</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Compare the impurity before the split (in the initial node </a:t>
                </a:r>
                <a14:m>
                  <m:oMath xmlns:m="http://schemas.openxmlformats.org/officeDocument/2006/math">
                    <m:r>
                      <a:rPr lang="en-US" sz="2400" i="1">
                        <a:solidFill>
                          <a:srgbClr val="4D4D4D"/>
                        </a:solidFill>
                        <a:latin typeface="Cambria Math" panose="02040503050406030204" pitchFamily="18" charset="0"/>
                      </a:rPr>
                      <m:t>𝑅</m:t>
                    </m:r>
                  </m:oMath>
                </a14:m>
                <a:r>
                  <a:rPr lang="en-US" sz="2400" dirty="0">
                    <a:solidFill>
                      <a:srgbClr val="4D4D4D"/>
                    </a:solidFill>
                  </a:rPr>
                  <a:t>) and in the two nodes after the split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i="1">
                            <a:solidFill>
                              <a:srgbClr val="4D4D4D"/>
                            </a:solidFill>
                            <a:latin typeface="Cambria Math" panose="02040503050406030204" pitchFamily="18" charset="0"/>
                          </a:rPr>
                          <m:t>ℓ</m:t>
                        </m:r>
                      </m:sub>
                    </m:sSub>
                    <m:r>
                      <a:rPr lang="en-US" sz="2400" i="1">
                        <a:solidFill>
                          <a:srgbClr val="4D4D4D"/>
                        </a:solidFill>
                        <a:latin typeface="Cambria Math" panose="02040503050406030204" pitchFamily="18" charset="0"/>
                      </a:rPr>
                      <m:t> </m:t>
                    </m:r>
                  </m:oMath>
                </a14:m>
                <a:r>
                  <a:rPr lang="en-US" sz="2400" dirty="0">
                    <a:solidFill>
                      <a:srgbClr val="4D4D4D"/>
                    </a:solidFill>
                  </a:rPr>
                  <a:t>and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𝑟</m:t>
                        </m:r>
                      </m:sub>
                    </m:sSub>
                  </m:oMath>
                </a14:m>
                <a:r>
                  <a:rPr lang="en-US" sz="2400" dirty="0">
                    <a:solidFill>
                      <a:srgbClr val="4D4D4D"/>
                    </a:solidFill>
                  </a:rPr>
                  <a:t>)</a:t>
                </a:r>
              </a:p>
              <a:p>
                <a:pPr marL="342900" indent="-342900">
                  <a:spcAft>
                    <a:spcPts val="1800"/>
                  </a:spcAft>
                  <a:buClr>
                    <a:srgbClr val="9CA5A2"/>
                  </a:buClr>
                  <a:buFont typeface="Arial" panose="020B0604020202020204" pitchFamily="34" charset="0"/>
                  <a:buChar char="•"/>
                </a:pPr>
                <a:endParaRPr lang="en-US"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𝑄</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𝑅</m:t>
                          </m:r>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𝑗</m:t>
                          </m:r>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𝑡</m:t>
                          </m:r>
                        </m:e>
                      </m:d>
                      <m: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𝐻</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𝑅</m:t>
                          </m:r>
                        </m:e>
                      </m:d>
                      <m:r>
                        <a:rPr lang="en-US" sz="2400" b="0" i="1" smtClean="0">
                          <a:solidFill>
                            <a:srgbClr val="4D4D4D"/>
                          </a:solidFill>
                          <a:latin typeface="Cambria Math" panose="02040503050406030204" pitchFamily="18" charset="0"/>
                        </a:rPr>
                        <m:t>−</m:t>
                      </m:r>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ℓ</m:t>
                              </m:r>
                            </m:sub>
                          </m:sSub>
                          <m:r>
                            <a:rPr lang="en-US" sz="2400" b="0" i="1" smtClean="0">
                              <a:solidFill>
                                <a:srgbClr val="4D4D4D"/>
                              </a:solidFill>
                              <a:latin typeface="Cambria Math" panose="02040503050406030204" pitchFamily="18" charset="0"/>
                            </a:rPr>
                            <m:t>|</m:t>
                          </m:r>
                        </m:num>
                        <m:den>
                          <m: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𝑅</m:t>
                          </m:r>
                          <m:r>
                            <a:rPr lang="en-US" sz="2400" b="0" i="1" smtClean="0">
                              <a:solidFill>
                                <a:srgbClr val="4D4D4D"/>
                              </a:solidFill>
                              <a:latin typeface="Cambria Math" panose="02040503050406030204" pitchFamily="18" charset="0"/>
                            </a:rPr>
                            <m:t>|</m:t>
                          </m:r>
                        </m:den>
                      </m:f>
                      <m:r>
                        <a:rPr lang="en-US" sz="2400" b="0" i="1" smtClean="0">
                          <a:solidFill>
                            <a:srgbClr val="4D4D4D"/>
                          </a:solidFill>
                          <a:latin typeface="Cambria Math" panose="02040503050406030204" pitchFamily="18"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ℓ</m:t>
                              </m:r>
                            </m:sub>
                          </m:sSub>
                        </m:e>
                      </m:d>
                      <m:r>
                        <a:rPr lang="en-US" sz="2400" b="0" i="1" smtClean="0">
                          <a:solidFill>
                            <a:srgbClr val="4D4D4D"/>
                          </a:solidFill>
                          <a:latin typeface="Cambria Math" panose="02040503050406030204" pitchFamily="18" charset="0"/>
                        </a:rPr>
                        <m:t>−</m:t>
                      </m:r>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𝑟</m:t>
                              </m:r>
                            </m:sub>
                          </m:sSub>
                          <m:r>
                            <a:rPr lang="en-US" sz="2400" i="1">
                              <a:solidFill>
                                <a:srgbClr val="4D4D4D"/>
                              </a:solidFill>
                              <a:latin typeface="Cambria Math" panose="02040503050406030204" pitchFamily="18" charset="0"/>
                            </a:rPr>
                            <m:t>|</m:t>
                          </m:r>
                        </m:num>
                        <m:den>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𝑅</m:t>
                          </m:r>
                          <m:r>
                            <a:rPr lang="en-US" sz="2400" i="1">
                              <a:solidFill>
                                <a:srgbClr val="4D4D4D"/>
                              </a:solidFill>
                              <a:latin typeface="Cambria Math" panose="02040503050406030204" pitchFamily="18" charset="0"/>
                            </a:rPr>
                            <m:t>|</m:t>
                          </m:r>
                        </m:den>
                      </m:f>
                      <m:r>
                        <a:rPr lang="en-US" sz="2400" b="0" i="1" smtClean="0">
                          <a:solidFill>
                            <a:srgbClr val="4D4D4D"/>
                          </a:solidFill>
                          <a:latin typeface="Cambria Math" panose="02040503050406030204" pitchFamily="18"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𝑅</m:t>
                              </m:r>
                            </m:e>
                            <m:sub>
                              <m:r>
                                <a:rPr lang="en-US" sz="2400" b="0" i="1" smtClean="0">
                                  <a:solidFill>
                                    <a:srgbClr val="4D4D4D"/>
                                  </a:solidFill>
                                  <a:latin typeface="Cambria Math" panose="02040503050406030204" pitchFamily="18" charset="0"/>
                                </a:rPr>
                                <m:t>𝑟</m:t>
                              </m:r>
                            </m:sub>
                          </m:sSub>
                        </m:e>
                      </m:d>
                      <m:r>
                        <a:rPr lang="en-US" sz="2400" b="0" i="1" smtClean="0">
                          <a:solidFill>
                            <a:srgbClr val="4D4D4D"/>
                          </a:solidFill>
                          <a:latin typeface="Cambria Math" panose="02040503050406030204" pitchFamily="18" charset="0"/>
                        </a:rPr>
                        <m:t>→</m:t>
                      </m:r>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panose="02040503050406030204" pitchFamily="18" charset="0"/>
                                </a:rPr>
                                <m:t>max</m:t>
                              </m:r>
                            </m:e>
                            <m:lim>
                              <m:r>
                                <a:rPr lang="en-US" sz="2400" b="0" i="1" smtClean="0">
                                  <a:solidFill>
                                    <a:srgbClr val="4D4D4D"/>
                                  </a:solidFill>
                                  <a:latin typeface="Cambria Math" panose="02040503050406030204" pitchFamily="18" charset="0"/>
                                </a:rPr>
                                <m:t>𝑗</m:t>
                              </m:r>
                              <m:r>
                                <a:rPr lang="en-US"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𝑡</m:t>
                              </m:r>
                            </m:lim>
                          </m:limLow>
                        </m:fName>
                        <m:e/>
                      </m:func>
                    </m:oMath>
                  </m:oMathPara>
                </a14:m>
                <a:endParaRPr lang="ru-RU" sz="2400" dirty="0">
                  <a:solidFill>
                    <a:srgbClr val="4D4D4D"/>
                  </a:solidFill>
                </a:endParaRPr>
              </a:p>
              <a:p>
                <a:pPr>
                  <a:spcAft>
                    <a:spcPts val="1800"/>
                  </a:spcAft>
                  <a:buClr>
                    <a:srgbClr val="9CA5A2"/>
                  </a:buCl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rotWithShape="1">
                <a:blip r:embed="rId4"/>
                <a:stretch>
                  <a:fillRect l="-2052" t="-1650" r="-566"/>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288429476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How to Compare Two Splits</a:t>
            </a:r>
            <a:r>
              <a:rPr lang="ru-RU" sz="3200" b="1" dirty="0">
                <a:solidFill>
                  <a:srgbClr val="A26D6A"/>
                </a:solidFill>
                <a:cs typeface="Times New Roman" pitchFamily="18" charset="0"/>
              </a:rPr>
              <a:t>?</a:t>
            </a:r>
          </a:p>
        </p:txBody>
      </p:sp>
      <p:sp>
        <p:nvSpPr>
          <p:cNvPr id="12" name="Rectangle 11">
            <a:extLst>
              <a:ext uri="{FF2B5EF4-FFF2-40B4-BE49-F238E27FC236}">
                <a16:creationId xmlns:a16="http://schemas.microsoft.com/office/drawing/2014/main" id="{90C24D4D-9E65-E943-824D-C2B9939A39A9}"/>
              </a:ext>
            </a:extLst>
          </p:cNvPr>
          <p:cNvSpPr/>
          <p:nvPr/>
        </p:nvSpPr>
        <p:spPr>
          <a:xfrm>
            <a:off x="595150" y="3754527"/>
            <a:ext cx="2174890" cy="216024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3" name="Rectangle 12">
            <a:extLst>
              <a:ext uri="{FF2B5EF4-FFF2-40B4-BE49-F238E27FC236}">
                <a16:creationId xmlns:a16="http://schemas.microsoft.com/office/drawing/2014/main" id="{4FBDA651-54BB-E942-A09E-06EF17B97D00}"/>
              </a:ext>
            </a:extLst>
          </p:cNvPr>
          <p:cNvSpPr/>
          <p:nvPr/>
        </p:nvSpPr>
        <p:spPr>
          <a:xfrm>
            <a:off x="3006682" y="4255310"/>
            <a:ext cx="1837127"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7" name="Oval 16">
            <a:extLst>
              <a:ext uri="{FF2B5EF4-FFF2-40B4-BE49-F238E27FC236}">
                <a16:creationId xmlns:a16="http://schemas.microsoft.com/office/drawing/2014/main" id="{0DF379B2-B849-B14D-B77C-CE905DD2FA95}"/>
              </a:ext>
            </a:extLst>
          </p:cNvPr>
          <p:cNvSpPr/>
          <p:nvPr/>
        </p:nvSpPr>
        <p:spPr>
          <a:xfrm>
            <a:off x="3741095" y="4614739"/>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0" name="Rectangle 19">
            <a:extLst>
              <a:ext uri="{FF2B5EF4-FFF2-40B4-BE49-F238E27FC236}">
                <a16:creationId xmlns:a16="http://schemas.microsoft.com/office/drawing/2014/main" id="{9DAE4C24-FB00-414E-AB75-1DF093107E25}"/>
              </a:ext>
            </a:extLst>
          </p:cNvPr>
          <p:cNvSpPr/>
          <p:nvPr/>
        </p:nvSpPr>
        <p:spPr>
          <a:xfrm>
            <a:off x="651215" y="1666294"/>
            <a:ext cx="2062760" cy="1122115"/>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21" name="Rectangle 20">
            <a:extLst>
              <a:ext uri="{FF2B5EF4-FFF2-40B4-BE49-F238E27FC236}">
                <a16:creationId xmlns:a16="http://schemas.microsoft.com/office/drawing/2014/main" id="{41AC84E6-5B45-A846-85B2-1A6B933012C8}"/>
              </a:ext>
            </a:extLst>
          </p:cNvPr>
          <p:cNvSpPr/>
          <p:nvPr/>
        </p:nvSpPr>
        <p:spPr>
          <a:xfrm>
            <a:off x="3006682" y="1666295"/>
            <a:ext cx="1837127" cy="1122114"/>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24" name="Oval 23">
            <a:extLst>
              <a:ext uri="{FF2B5EF4-FFF2-40B4-BE49-F238E27FC236}">
                <a16:creationId xmlns:a16="http://schemas.microsoft.com/office/drawing/2014/main" id="{F782B9D5-03B6-CA49-A9D5-9BDAA69F28A1}"/>
              </a:ext>
            </a:extLst>
          </p:cNvPr>
          <p:cNvSpPr/>
          <p:nvPr/>
        </p:nvSpPr>
        <p:spPr>
          <a:xfrm>
            <a:off x="2143069" y="1753169"/>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84E8EA73-5EC9-0146-A586-D153F8715BA5}"/>
                  </a:ext>
                </a:extLst>
              </p:cNvPr>
              <p:cNvSpPr>
                <a:spLocks noGrp="1"/>
              </p:cNvSpPr>
              <p:nvPr>
                <p:ph idx="1"/>
              </p:nvPr>
            </p:nvSpPr>
            <p:spPr>
              <a:xfrm>
                <a:off x="4850667" y="4278445"/>
                <a:ext cx="4293333" cy="1782844"/>
              </a:xfrm>
            </p:spPr>
            <p:txBody>
              <a:bodyPr>
                <a:noAutofit/>
              </a:bodyPr>
              <a:lstStyle/>
              <a:p>
                <a:pPr>
                  <a:buClr>
                    <a:srgbClr val="9CA5A2"/>
                  </a:buClr>
                </a:pPr>
                <a14:m>
                  <m:oMath xmlns:m="http://schemas.openxmlformats.org/officeDocument/2006/math">
                    <m:r>
                      <a:rPr lang="en-US" sz="2400" i="1" smtClean="0">
                        <a:solidFill>
                          <a:srgbClr val="4D4D4D"/>
                        </a:solidFill>
                        <a:latin typeface="Cambria Math" panose="02040503050406030204" pitchFamily="18" charset="0"/>
                      </a:rPr>
                      <m:t>𝑄</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𝑅</m:t>
                        </m:r>
                      </m:e>
                    </m:d>
                    <m:r>
                      <a:rPr lang="en-US" sz="2400" i="1">
                        <a:solidFill>
                          <a:srgbClr val="4D4D4D"/>
                        </a:solidFill>
                        <a:latin typeface="Cambria Math" panose="02040503050406030204" pitchFamily="18" charset="0"/>
                      </a:rPr>
                      <m:t>=1 −</m:t>
                    </m:r>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1</m:t>
                        </m:r>
                        <m:r>
                          <a:rPr lang="en-US" sz="2400" i="1">
                            <a:solidFill>
                              <a:srgbClr val="4D4D4D"/>
                            </a:solidFill>
                            <a:latin typeface="Cambria Math" panose="02040503050406030204" pitchFamily="18" charset="0"/>
                          </a:rPr>
                          <m:t>2</m:t>
                        </m:r>
                      </m:den>
                    </m:f>
                    <m:r>
                      <a:rPr lang="en-US" sz="2400" i="1">
                        <a:solidFill>
                          <a:srgbClr val="4D4D4D"/>
                        </a:solidFill>
                        <a:latin typeface="Cambria Math" charset="0"/>
                      </a:rPr>
                      <m:t>0.</m:t>
                    </m:r>
                    <m:r>
                      <a:rPr lang="en-US" sz="2400" b="0" i="1" smtClean="0">
                        <a:solidFill>
                          <a:srgbClr val="4D4D4D"/>
                        </a:solidFill>
                        <a:latin typeface="Cambria Math" panose="02040503050406030204" pitchFamily="18" charset="0"/>
                      </a:rPr>
                      <m:t>994</m:t>
                    </m:r>
                    <m:r>
                      <a:rPr lang="en-US" sz="2400" i="1">
                        <a:solidFill>
                          <a:srgbClr val="4D4D4D"/>
                        </a:solidFill>
                        <a:latin typeface="Cambria Math" panose="02040503050406030204" pitchFamily="18" charset="0"/>
                      </a:rPr>
                      <m:t>−</m:t>
                    </m:r>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1</m:t>
                        </m:r>
                        <m:r>
                          <a:rPr lang="en-US" sz="2400" i="1">
                            <a:solidFill>
                              <a:srgbClr val="4D4D4D"/>
                            </a:solidFill>
                            <a:latin typeface="Cambria Math" panose="02040503050406030204" pitchFamily="18" charset="0"/>
                          </a:rPr>
                          <m:t>2</m:t>
                        </m:r>
                      </m:den>
                    </m:f>
                    <m:r>
                      <a:rPr lang="en-US" sz="2400" i="1">
                        <a:solidFill>
                          <a:srgbClr val="4D4D4D"/>
                        </a:solidFill>
                        <a:latin typeface="Cambria Math" charset="0"/>
                      </a:rPr>
                      <m:t>0</m:t>
                    </m:r>
                  </m:oMath>
                </a14:m>
                <a:endParaRPr lang="en-US" sz="2400" dirty="0">
                  <a:solidFill>
                    <a:srgbClr val="4D4D4D"/>
                  </a:solidFill>
                </a:endParaRPr>
              </a:p>
              <a:p>
                <a:pPr>
                  <a:buClr>
                    <a:srgbClr val="9CA5A2"/>
                  </a:buClr>
                </a:pPr>
                <a14:m>
                  <m:oMath xmlns:m="http://schemas.openxmlformats.org/officeDocument/2006/math">
                    <m:r>
                      <a:rPr lang="en-US" sz="2400" i="1">
                        <a:solidFill>
                          <a:srgbClr val="4D4D4D"/>
                        </a:solidFill>
                        <a:latin typeface="Cambria Math" panose="02040503050406030204" pitchFamily="18" charset="0"/>
                      </a:rPr>
                      <m:t>𝑄</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𝑅</m:t>
                        </m:r>
                      </m:e>
                    </m:d>
                    <m:r>
                      <a:rPr lang="en-US" sz="2400" i="1">
                        <a:solidFill>
                          <a:srgbClr val="4D4D4D"/>
                        </a:solidFill>
                        <a:latin typeface="Cambria Math" panose="02040503050406030204" pitchFamily="18" charset="0"/>
                      </a:rPr>
                      <m:t>=</m:t>
                    </m:r>
                    <m:r>
                      <a:rPr lang="en-US" sz="2400">
                        <a:solidFill>
                          <a:srgbClr val="4D4D4D"/>
                        </a:solidFill>
                        <a:latin typeface="Cambria Math" panose="02040503050406030204" pitchFamily="18" charset="0"/>
                      </a:rPr>
                      <m:t>0.</m:t>
                    </m:r>
                    <m:r>
                      <a:rPr lang="en-US" sz="2400" b="0" i="0" smtClean="0">
                        <a:solidFill>
                          <a:srgbClr val="4D4D4D"/>
                        </a:solidFill>
                        <a:latin typeface="Cambria Math" panose="02040503050406030204" pitchFamily="18" charset="0"/>
                      </a:rPr>
                      <m:t>088</m:t>
                    </m:r>
                  </m:oMath>
                </a14:m>
                <a:endParaRPr lang="en-US" sz="2400" dirty="0">
                  <a:solidFill>
                    <a:srgbClr val="4D4D4D"/>
                  </a:solidFill>
                </a:endParaRPr>
              </a:p>
            </p:txBody>
          </p:sp>
        </mc:Choice>
        <mc:Fallback xmlns="">
          <p:sp>
            <p:nvSpPr>
              <p:cNvPr id="28" name="Content Placeholder 2">
                <a:extLst>
                  <a:ext uri="{FF2B5EF4-FFF2-40B4-BE49-F238E27FC236}">
                    <a16:creationId xmlns:a16="http://schemas.microsoft.com/office/drawing/2014/main" xmlns:a14="http://schemas.microsoft.com/office/drawing/2010/main" xmlns="" id="{84E8EA73-5EC9-0146-A586-D153F8715BA5}"/>
                  </a:ext>
                </a:extLst>
              </p:cNvPr>
              <p:cNvSpPr>
                <a:spLocks noGrp="1" noRot="1" noChangeAspect="1" noMove="1" noResize="1" noEditPoints="1" noAdjustHandles="1" noChangeArrowheads="1" noChangeShapeType="1" noTextEdit="1"/>
              </p:cNvSpPr>
              <p:nvPr>
                <p:ph idx="1"/>
              </p:nvPr>
            </p:nvSpPr>
            <p:spPr>
              <a:xfrm>
                <a:off x="4850667" y="4278445"/>
                <a:ext cx="4293333" cy="1782844"/>
              </a:xfrm>
              <a:blipFill rotWithShape="1">
                <a:blip r:embed="rId4"/>
                <a:stretch>
                  <a:fillRect l="-198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1D9513B0-7A36-704C-A84E-63EC8DCBCCD9}"/>
                  </a:ext>
                </a:extLst>
              </p:cNvPr>
              <p:cNvSpPr txBox="1">
                <a:spLocks/>
              </p:cNvSpPr>
              <p:nvPr/>
            </p:nvSpPr>
            <p:spPr>
              <a:xfrm>
                <a:off x="4836950" y="1590993"/>
                <a:ext cx="4307050" cy="1443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rgbClr val="9CA5A2"/>
                  </a:buClr>
                </a:pPr>
                <a14:m>
                  <m:oMath xmlns:m="http://schemas.openxmlformats.org/officeDocument/2006/math">
                    <m:r>
                      <a:rPr lang="en-US" sz="2400" i="1" smtClean="0">
                        <a:solidFill>
                          <a:srgbClr val="4D4D4D"/>
                        </a:solidFill>
                        <a:latin typeface="Cambria Math" panose="02040503050406030204" pitchFamily="18" charset="0"/>
                      </a:rPr>
                      <m:t>𝑄</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𝑅</m:t>
                        </m:r>
                      </m:e>
                    </m:d>
                    <m:r>
                      <a:rPr lang="en-US" sz="2400" i="1">
                        <a:solidFill>
                          <a:srgbClr val="4D4D4D"/>
                        </a:solidFill>
                        <a:latin typeface="Cambria Math" panose="02040503050406030204" pitchFamily="18" charset="0"/>
                      </a:rPr>
                      <m:t>=1 −</m:t>
                    </m:r>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2</m:t>
                        </m:r>
                      </m:den>
                    </m:f>
                    <m:r>
                      <a:rPr lang="en-US" sz="2400" i="1">
                        <a:solidFill>
                          <a:srgbClr val="4D4D4D"/>
                        </a:solidFill>
                        <a:latin typeface="Cambria Math" charset="0"/>
                      </a:rPr>
                      <m:t>0.</m:t>
                    </m:r>
                    <m:r>
                      <a:rPr lang="ru-RU" sz="2400" i="1">
                        <a:solidFill>
                          <a:srgbClr val="4D4D4D"/>
                        </a:solidFill>
                        <a:latin typeface="Cambria Math" panose="02040503050406030204" pitchFamily="18" charset="0"/>
                      </a:rPr>
                      <m:t>65</m:t>
                    </m:r>
                    <m:r>
                      <a:rPr lang="en-US" sz="2400" i="1">
                        <a:solidFill>
                          <a:srgbClr val="4D4D4D"/>
                        </a:solidFill>
                        <a:latin typeface="Cambria Math" panose="02040503050406030204" pitchFamily="18" charset="0"/>
                      </a:rPr>
                      <m:t>−</m:t>
                    </m:r>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2</m:t>
                        </m:r>
                      </m:den>
                    </m:f>
                    <m:r>
                      <a:rPr lang="en-US" sz="2400" i="1">
                        <a:solidFill>
                          <a:srgbClr val="4D4D4D"/>
                        </a:solidFill>
                        <a:latin typeface="Cambria Math" charset="0"/>
                      </a:rPr>
                      <m:t>0</m:t>
                    </m:r>
                    <m:r>
                      <a:rPr lang="en-US" sz="2400" i="1">
                        <a:solidFill>
                          <a:srgbClr val="4D4D4D"/>
                        </a:solidFill>
                        <a:latin typeface="Cambria Math" panose="02040503050406030204" pitchFamily="18" charset="0"/>
                      </a:rPr>
                      <m:t>.</m:t>
                    </m:r>
                    <m:r>
                      <a:rPr lang="ru-RU" sz="2400" i="1">
                        <a:solidFill>
                          <a:srgbClr val="4D4D4D"/>
                        </a:solidFill>
                        <a:latin typeface="Cambria Math" panose="02040503050406030204" pitchFamily="18" charset="0"/>
                      </a:rPr>
                      <m:t>65</m:t>
                    </m:r>
                  </m:oMath>
                </a14:m>
                <a:endParaRPr lang="en-US" sz="2400" dirty="0">
                  <a:solidFill>
                    <a:srgbClr val="4D4D4D"/>
                  </a:solidFill>
                </a:endParaRPr>
              </a:p>
              <a:p>
                <a:pPr>
                  <a:buClr>
                    <a:srgbClr val="9CA5A2"/>
                  </a:buClr>
                </a:pPr>
                <a14:m>
                  <m:oMath xmlns:m="http://schemas.openxmlformats.org/officeDocument/2006/math">
                    <m:r>
                      <a:rPr lang="en-US" sz="2400" i="1">
                        <a:solidFill>
                          <a:srgbClr val="4D4D4D"/>
                        </a:solidFill>
                        <a:latin typeface="Cambria Math" panose="02040503050406030204" pitchFamily="18" charset="0"/>
                      </a:rPr>
                      <m:t>𝑄</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𝑅</m:t>
                        </m:r>
                      </m:e>
                    </m:d>
                    <m:r>
                      <a:rPr lang="en-US" sz="2400" i="1">
                        <a:solidFill>
                          <a:srgbClr val="4D4D4D"/>
                        </a:solidFill>
                        <a:latin typeface="Cambria Math" panose="02040503050406030204" pitchFamily="18" charset="0"/>
                      </a:rPr>
                      <m:t>=</m:t>
                    </m:r>
                    <m:r>
                      <a:rPr lang="en-US" sz="2400" b="0" i="0" smtClean="0">
                        <a:solidFill>
                          <a:srgbClr val="4D4D4D"/>
                        </a:solidFill>
                        <a:latin typeface="Cambria Math" panose="02040503050406030204" pitchFamily="18" charset="0"/>
                      </a:rPr>
                      <m:t>0.35</m:t>
                    </m:r>
                  </m:oMath>
                </a14:m>
                <a:endParaRPr lang="en-US" sz="2400" dirty="0">
                  <a:solidFill>
                    <a:srgbClr val="4D4D4D"/>
                  </a:solidFill>
                </a:endParaRPr>
              </a:p>
            </p:txBody>
          </p:sp>
        </mc:Choice>
        <mc:Fallback xmlns="">
          <p:sp>
            <p:nvSpPr>
              <p:cNvPr id="29" name="Content Placeholder 2">
                <a:extLst>
                  <a:ext uri="{FF2B5EF4-FFF2-40B4-BE49-F238E27FC236}">
                    <a16:creationId xmlns:a16="http://schemas.microsoft.com/office/drawing/2014/main" xmlns:a14="http://schemas.microsoft.com/office/drawing/2010/main" xmlns="" id="{1D9513B0-7A36-704C-A84E-63EC8DCBCCD9}"/>
                  </a:ext>
                </a:extLst>
              </p:cNvPr>
              <p:cNvSpPr txBox="1">
                <a:spLocks noRot="1" noChangeAspect="1" noMove="1" noResize="1" noEditPoints="1" noAdjustHandles="1" noChangeArrowheads="1" noChangeShapeType="1" noTextEdit="1"/>
              </p:cNvSpPr>
              <p:nvPr/>
            </p:nvSpPr>
            <p:spPr>
              <a:xfrm>
                <a:off x="4836950" y="1590993"/>
                <a:ext cx="4307050" cy="1443038"/>
              </a:xfrm>
              <a:prstGeom prst="rect">
                <a:avLst/>
              </a:prstGeom>
              <a:blipFill rotWithShape="1">
                <a:blip r:embed="rId5"/>
                <a:stretch>
                  <a:fillRect l="-1839"/>
                </a:stretch>
              </a:blipFill>
            </p:spPr>
            <p:txBody>
              <a:bodyPr/>
              <a:lstStyle/>
              <a:p>
                <a:r>
                  <a:rPr lang="ru-RU">
                    <a:noFill/>
                  </a:rPr>
                  <a:t> </a:t>
                </a:r>
              </a:p>
            </p:txBody>
          </p:sp>
        </mc:Fallback>
      </mc:AlternateContent>
      <p:sp>
        <p:nvSpPr>
          <p:cNvPr id="30" name="Rounded Rectangle 29">
            <a:extLst>
              <a:ext uri="{FF2B5EF4-FFF2-40B4-BE49-F238E27FC236}">
                <a16:creationId xmlns:a16="http://schemas.microsoft.com/office/drawing/2014/main" id="{1DF08ED8-C598-9944-BA7C-4323948BC907}"/>
              </a:ext>
            </a:extLst>
          </p:cNvPr>
          <p:cNvSpPr/>
          <p:nvPr/>
        </p:nvSpPr>
        <p:spPr>
          <a:xfrm>
            <a:off x="965045" y="2912355"/>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a:t>
            </a:r>
            <a:r>
              <a:rPr lang="ru-RU" sz="2800" dirty="0">
                <a:solidFill>
                  <a:srgbClr val="4D4D4D"/>
                </a:solidFill>
              </a:rPr>
              <a:t>65</a:t>
            </a:r>
            <a:endParaRPr lang="en-US" sz="2800" dirty="0">
              <a:solidFill>
                <a:srgbClr val="4D4D4D"/>
              </a:solidFill>
            </a:endParaRPr>
          </a:p>
        </p:txBody>
      </p:sp>
      <p:sp>
        <p:nvSpPr>
          <p:cNvPr id="31" name="Rounded Rectangle 30">
            <a:extLst>
              <a:ext uri="{FF2B5EF4-FFF2-40B4-BE49-F238E27FC236}">
                <a16:creationId xmlns:a16="http://schemas.microsoft.com/office/drawing/2014/main" id="{F6EB4762-08F2-CC45-A34A-B85EAC3789E9}"/>
              </a:ext>
            </a:extLst>
          </p:cNvPr>
          <p:cNvSpPr/>
          <p:nvPr/>
        </p:nvSpPr>
        <p:spPr>
          <a:xfrm>
            <a:off x="3207695" y="2923224"/>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a:t>
            </a:r>
            <a:r>
              <a:rPr lang="ru-RU" sz="2800" dirty="0">
                <a:solidFill>
                  <a:srgbClr val="4D4D4D"/>
                </a:solidFill>
              </a:rPr>
              <a:t>65</a:t>
            </a:r>
            <a:endParaRPr lang="en-US" sz="2800" dirty="0">
              <a:solidFill>
                <a:srgbClr val="4D4D4D"/>
              </a:solidFill>
            </a:endParaRPr>
          </a:p>
        </p:txBody>
      </p:sp>
      <p:sp>
        <p:nvSpPr>
          <p:cNvPr id="32" name="Rounded Rectangle 31">
            <a:extLst>
              <a:ext uri="{FF2B5EF4-FFF2-40B4-BE49-F238E27FC236}">
                <a16:creationId xmlns:a16="http://schemas.microsoft.com/office/drawing/2014/main" id="{210E26B5-6619-1D43-89EF-EE19CC44BEF7}"/>
              </a:ext>
            </a:extLst>
          </p:cNvPr>
          <p:cNvSpPr/>
          <p:nvPr/>
        </p:nvSpPr>
        <p:spPr>
          <a:xfrm>
            <a:off x="965045" y="6004135"/>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0.994</a:t>
            </a:r>
          </a:p>
        </p:txBody>
      </p:sp>
      <p:sp>
        <p:nvSpPr>
          <p:cNvPr id="33" name="Rounded Rectangle 32">
            <a:extLst>
              <a:ext uri="{FF2B5EF4-FFF2-40B4-BE49-F238E27FC236}">
                <a16:creationId xmlns:a16="http://schemas.microsoft.com/office/drawing/2014/main" id="{BB421FAF-78E2-7B4C-9C5F-FA71225081C9}"/>
              </a:ext>
            </a:extLst>
          </p:cNvPr>
          <p:cNvSpPr/>
          <p:nvPr/>
        </p:nvSpPr>
        <p:spPr>
          <a:xfrm>
            <a:off x="3207695" y="6004135"/>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a:t>
            </a:r>
          </a:p>
        </p:txBody>
      </p:sp>
      <p:sp>
        <p:nvSpPr>
          <p:cNvPr id="34" name="Oval 33">
            <a:extLst>
              <a:ext uri="{FF2B5EF4-FFF2-40B4-BE49-F238E27FC236}">
                <a16:creationId xmlns:a16="http://schemas.microsoft.com/office/drawing/2014/main" id="{54A52703-FE88-B747-A585-B4213C140698}"/>
              </a:ext>
            </a:extLst>
          </p:cNvPr>
          <p:cNvSpPr/>
          <p:nvPr/>
        </p:nvSpPr>
        <p:spPr>
          <a:xfrm>
            <a:off x="880041" y="1753169"/>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D88E3B5-BCD2-2344-919D-4FA755E249E5}"/>
              </a:ext>
            </a:extLst>
          </p:cNvPr>
          <p:cNvSpPr/>
          <p:nvPr/>
        </p:nvSpPr>
        <p:spPr>
          <a:xfrm>
            <a:off x="880041" y="2277125"/>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B0D442F-AB64-7244-9736-FC273812AB47}"/>
              </a:ext>
            </a:extLst>
          </p:cNvPr>
          <p:cNvSpPr/>
          <p:nvPr/>
        </p:nvSpPr>
        <p:spPr>
          <a:xfrm>
            <a:off x="1510447" y="2274368"/>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2FB0CD7-E91F-E346-BB69-D5832264E165}"/>
              </a:ext>
            </a:extLst>
          </p:cNvPr>
          <p:cNvSpPr/>
          <p:nvPr/>
        </p:nvSpPr>
        <p:spPr>
          <a:xfrm>
            <a:off x="1508945" y="1753169"/>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E1EA69-2308-3F4E-A6E2-4AA8E8C87549}"/>
              </a:ext>
            </a:extLst>
          </p:cNvPr>
          <p:cNvSpPr/>
          <p:nvPr/>
        </p:nvSpPr>
        <p:spPr>
          <a:xfrm>
            <a:off x="2143069" y="2280980"/>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DB071C3-6FEF-ED4C-95FD-83E733644A40}"/>
              </a:ext>
            </a:extLst>
          </p:cNvPr>
          <p:cNvSpPr/>
          <p:nvPr/>
        </p:nvSpPr>
        <p:spPr>
          <a:xfrm>
            <a:off x="4347716" y="1761251"/>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0F5BC08-3C0C-6D4A-8113-0D36E74EEFA8}"/>
              </a:ext>
            </a:extLst>
          </p:cNvPr>
          <p:cNvSpPr/>
          <p:nvPr/>
        </p:nvSpPr>
        <p:spPr>
          <a:xfrm>
            <a:off x="3131840" y="1761251"/>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E879E88-87C0-1F43-8627-0035B6D2AD4F}"/>
              </a:ext>
            </a:extLst>
          </p:cNvPr>
          <p:cNvSpPr/>
          <p:nvPr/>
        </p:nvSpPr>
        <p:spPr>
          <a:xfrm>
            <a:off x="3131840" y="2285207"/>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A3A970F-C75C-1B4F-88BA-EC319720915F}"/>
              </a:ext>
            </a:extLst>
          </p:cNvPr>
          <p:cNvSpPr/>
          <p:nvPr/>
        </p:nvSpPr>
        <p:spPr>
          <a:xfrm>
            <a:off x="3741095" y="2282450"/>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B33CF02-A2C9-8B4F-B9B6-C434EAF58046}"/>
              </a:ext>
            </a:extLst>
          </p:cNvPr>
          <p:cNvSpPr/>
          <p:nvPr/>
        </p:nvSpPr>
        <p:spPr>
          <a:xfrm>
            <a:off x="3741095" y="1761251"/>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FF3D5F9-4A6D-724F-8A2A-C97DE2F25A5B}"/>
              </a:ext>
            </a:extLst>
          </p:cNvPr>
          <p:cNvSpPr/>
          <p:nvPr/>
        </p:nvSpPr>
        <p:spPr>
          <a:xfrm>
            <a:off x="4347716" y="2289062"/>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55144CE-1CCF-0848-9B5B-61CEFCAF37AC}"/>
              </a:ext>
            </a:extLst>
          </p:cNvPr>
          <p:cNvSpPr/>
          <p:nvPr/>
        </p:nvSpPr>
        <p:spPr>
          <a:xfrm>
            <a:off x="2118528" y="3910145"/>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43019EA-9774-C947-B428-BF2ABE3F5294}"/>
              </a:ext>
            </a:extLst>
          </p:cNvPr>
          <p:cNvSpPr/>
          <p:nvPr/>
        </p:nvSpPr>
        <p:spPr>
          <a:xfrm>
            <a:off x="855500" y="3910145"/>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0E8A187-97BF-564A-9CBD-8055C9D0F2D0}"/>
              </a:ext>
            </a:extLst>
          </p:cNvPr>
          <p:cNvSpPr/>
          <p:nvPr/>
        </p:nvSpPr>
        <p:spPr>
          <a:xfrm>
            <a:off x="855500" y="4367861"/>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486D01E-C91C-4C4A-A265-2E140A00BAAF}"/>
              </a:ext>
            </a:extLst>
          </p:cNvPr>
          <p:cNvSpPr/>
          <p:nvPr/>
        </p:nvSpPr>
        <p:spPr>
          <a:xfrm>
            <a:off x="1485906" y="4365104"/>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47BA00B-7C96-764C-BA06-0863A072AEB6}"/>
              </a:ext>
            </a:extLst>
          </p:cNvPr>
          <p:cNvSpPr/>
          <p:nvPr/>
        </p:nvSpPr>
        <p:spPr>
          <a:xfrm>
            <a:off x="1484404" y="3910145"/>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5320734-E06A-4B40-BD02-CFBFAD00196D}"/>
              </a:ext>
            </a:extLst>
          </p:cNvPr>
          <p:cNvSpPr/>
          <p:nvPr/>
        </p:nvSpPr>
        <p:spPr>
          <a:xfrm>
            <a:off x="2118528" y="4371716"/>
            <a:ext cx="368300" cy="368300"/>
          </a:xfrm>
          <a:prstGeom prst="ellipse">
            <a:avLst/>
          </a:prstGeom>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18FE1D6-0326-A54B-B3A8-76611DEE97D7}"/>
              </a:ext>
            </a:extLst>
          </p:cNvPr>
          <p:cNvSpPr/>
          <p:nvPr/>
        </p:nvSpPr>
        <p:spPr>
          <a:xfrm>
            <a:off x="855500" y="4891817"/>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04E107D-FD8E-DF42-8CAF-6422D8595AC6}"/>
              </a:ext>
            </a:extLst>
          </p:cNvPr>
          <p:cNvSpPr/>
          <p:nvPr/>
        </p:nvSpPr>
        <p:spPr>
          <a:xfrm>
            <a:off x="1491923" y="4875226"/>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883C55D-B342-4E4A-9A49-A89F051C07F6}"/>
              </a:ext>
            </a:extLst>
          </p:cNvPr>
          <p:cNvSpPr/>
          <p:nvPr/>
        </p:nvSpPr>
        <p:spPr>
          <a:xfrm>
            <a:off x="2124545" y="4881838"/>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D1BC654-6966-644B-A425-DE4CF49E1976}"/>
              </a:ext>
            </a:extLst>
          </p:cNvPr>
          <p:cNvSpPr/>
          <p:nvPr/>
        </p:nvSpPr>
        <p:spPr>
          <a:xfrm>
            <a:off x="847981" y="5367720"/>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0433243-8E5D-7E45-904F-9D3EFA440781}"/>
              </a:ext>
            </a:extLst>
          </p:cNvPr>
          <p:cNvSpPr/>
          <p:nvPr/>
        </p:nvSpPr>
        <p:spPr>
          <a:xfrm>
            <a:off x="1484404" y="5351129"/>
            <a:ext cx="368300" cy="368300"/>
          </a:xfrm>
          <a:prstGeom prst="ellipse">
            <a:avLst/>
          </a:prstGeom>
          <a:solidFill>
            <a:srgbClr val="A1B98A"/>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Прямоугольник 56"/>
              <p:cNvSpPr/>
              <p:nvPr/>
            </p:nvSpPr>
            <p:spPr>
              <a:xfrm>
                <a:off x="395288" y="1124744"/>
                <a:ext cx="4455379" cy="466249"/>
              </a:xfrm>
              <a:prstGeom prst="rect">
                <a:avLst/>
              </a:prstGeom>
              <a:noFill/>
              <a:ln w="28575">
                <a:noFill/>
              </a:ln>
            </p:spPr>
            <p:txBody>
              <a:bodyPr wrap="square" lIns="0" tIns="0" rIns="0" bIns="0" anchor="t">
                <a:noAutofit/>
              </a:bodyPr>
              <a:lstStyle/>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𝑅</m:t>
                          </m:r>
                        </m:e>
                      </m:d>
                      <m:r>
                        <a:rPr lang="en-US" sz="2400" i="1">
                          <a:latin typeface="Cambria Math" panose="02040503050406030204" pitchFamily="18" charset="0"/>
                        </a:rPr>
                        <m:t>=1</m:t>
                      </m:r>
                    </m:oMath>
                  </m:oMathPara>
                </a14:m>
                <a:endParaRPr lang="ru-RU" sz="2400" dirty="0"/>
              </a:p>
            </p:txBody>
          </p:sp>
        </mc:Choice>
        <mc:Fallback xmlns="">
          <p:sp>
            <p:nvSpPr>
              <p:cNvPr id="57" name="Прямоугольник 56"/>
              <p:cNvSpPr>
                <a:spLocks noRot="1" noChangeAspect="1" noMove="1" noResize="1" noEditPoints="1" noAdjustHandles="1" noChangeArrowheads="1" noChangeShapeType="1" noTextEdit="1"/>
              </p:cNvSpPr>
              <p:nvPr/>
            </p:nvSpPr>
            <p:spPr>
              <a:xfrm>
                <a:off x="395288" y="1124744"/>
                <a:ext cx="4455379" cy="466249"/>
              </a:xfrm>
              <a:prstGeom prst="rect">
                <a:avLst/>
              </a:prstGeom>
              <a:blipFill rotWithShape="1">
                <a:blip r:embed="rId6"/>
                <a:stretch>
                  <a:fillRect l="-246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84254672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7" name="applause.wav"/>
          </p:stSnd>
        </p:sndAc>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Construction: Regression</a:t>
            </a:r>
            <a:endParaRPr lang="ru-RU" sz="3200" b="1" dirty="0">
              <a:solidFill>
                <a:srgbClr val="A26D6A"/>
              </a:solidFill>
              <a:cs typeface="Times New Roman" pitchFamily="18" charset="0"/>
            </a:endParaRPr>
          </a:p>
        </p:txBody>
      </p:sp>
      <p:sp>
        <p:nvSpPr>
          <p:cNvPr id="56" name="Rectangle 3">
            <a:extLst>
              <a:ext uri="{FF2B5EF4-FFF2-40B4-BE49-F238E27FC236}">
                <a16:creationId xmlns:a16="http://schemas.microsoft.com/office/drawing/2014/main" id="{AC3F799A-C7C3-8A4C-8567-0700400C73ED}"/>
              </a:ext>
            </a:extLst>
          </p:cNvPr>
          <p:cNvSpPr/>
          <p:nvPr/>
        </p:nvSpPr>
        <p:spPr>
          <a:xfrm>
            <a:off x="3368328" y="1115828"/>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57" name="Oval 4">
            <a:extLst>
              <a:ext uri="{FF2B5EF4-FFF2-40B4-BE49-F238E27FC236}">
                <a16:creationId xmlns:a16="http://schemas.microsoft.com/office/drawing/2014/main" id="{DCF1BC9C-6EB6-7F41-84F5-5AAC964717EA}"/>
              </a:ext>
            </a:extLst>
          </p:cNvPr>
          <p:cNvSpPr/>
          <p:nvPr/>
        </p:nvSpPr>
        <p:spPr>
          <a:xfrm>
            <a:off x="3512344" y="1242971"/>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10</a:t>
            </a:r>
          </a:p>
        </p:txBody>
      </p:sp>
      <p:sp>
        <p:nvSpPr>
          <p:cNvPr id="58" name="Rectangle 11">
            <a:extLst>
              <a:ext uri="{FF2B5EF4-FFF2-40B4-BE49-F238E27FC236}">
                <a16:creationId xmlns:a16="http://schemas.microsoft.com/office/drawing/2014/main" id="{B435D6F8-F346-C54D-875C-B5B671EA888D}"/>
              </a:ext>
            </a:extLst>
          </p:cNvPr>
          <p:cNvSpPr/>
          <p:nvPr/>
        </p:nvSpPr>
        <p:spPr>
          <a:xfrm>
            <a:off x="1187624" y="2708305"/>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59" name="Rectangle 12">
            <a:extLst>
              <a:ext uri="{FF2B5EF4-FFF2-40B4-BE49-F238E27FC236}">
                <a16:creationId xmlns:a16="http://schemas.microsoft.com/office/drawing/2014/main" id="{0FFEB216-C114-AB45-8D22-FAA0CC064214}"/>
              </a:ext>
            </a:extLst>
          </p:cNvPr>
          <p:cNvSpPr/>
          <p:nvPr/>
        </p:nvSpPr>
        <p:spPr>
          <a:xfrm>
            <a:off x="5213524" y="2708305"/>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cxnSp>
        <p:nvCxnSpPr>
          <p:cNvPr id="60" name="Straight Arrow Connector 13">
            <a:extLst>
              <a:ext uri="{FF2B5EF4-FFF2-40B4-BE49-F238E27FC236}">
                <a16:creationId xmlns:a16="http://schemas.microsoft.com/office/drawing/2014/main" id="{BFF67169-617A-6944-9C2B-2DD1076550C3}"/>
              </a:ext>
            </a:extLst>
          </p:cNvPr>
          <p:cNvCxnSpPr>
            <a:endCxn id="58" idx="0"/>
          </p:cNvCxnSpPr>
          <p:nvPr/>
        </p:nvCxnSpPr>
        <p:spPr>
          <a:xfrm flipH="1">
            <a:off x="2432224" y="2187605"/>
            <a:ext cx="21082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14">
            <a:extLst>
              <a:ext uri="{FF2B5EF4-FFF2-40B4-BE49-F238E27FC236}">
                <a16:creationId xmlns:a16="http://schemas.microsoft.com/office/drawing/2014/main" id="{9EFCBD65-BFA0-B947-9003-4CA9829F9CA4}"/>
              </a:ext>
            </a:extLst>
          </p:cNvPr>
          <p:cNvCxnSpPr>
            <a:cxnSpLocks/>
            <a:endCxn id="59" idx="0"/>
          </p:cNvCxnSpPr>
          <p:nvPr/>
        </p:nvCxnSpPr>
        <p:spPr>
          <a:xfrm>
            <a:off x="4540424" y="2187605"/>
            <a:ext cx="19177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62" name="Oval 27">
            <a:extLst>
              <a:ext uri="{FF2B5EF4-FFF2-40B4-BE49-F238E27FC236}">
                <a16:creationId xmlns:a16="http://schemas.microsoft.com/office/drawing/2014/main" id="{BC59512A-E5EA-9E4B-9018-D82C7BF96CB5}"/>
              </a:ext>
            </a:extLst>
          </p:cNvPr>
          <p:cNvSpPr/>
          <p:nvPr/>
        </p:nvSpPr>
        <p:spPr>
          <a:xfrm>
            <a:off x="4281696" y="1242971"/>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a:t>
            </a:r>
          </a:p>
        </p:txBody>
      </p:sp>
      <p:sp>
        <p:nvSpPr>
          <p:cNvPr id="63" name="Oval 28">
            <a:extLst>
              <a:ext uri="{FF2B5EF4-FFF2-40B4-BE49-F238E27FC236}">
                <a16:creationId xmlns:a16="http://schemas.microsoft.com/office/drawing/2014/main" id="{5556EA1F-FC08-FC4A-B923-393457BACC43}"/>
              </a:ext>
            </a:extLst>
          </p:cNvPr>
          <p:cNvSpPr/>
          <p:nvPr/>
        </p:nvSpPr>
        <p:spPr>
          <a:xfrm>
            <a:off x="5073401" y="1242971"/>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2</a:t>
            </a:r>
          </a:p>
        </p:txBody>
      </p:sp>
      <p:sp>
        <p:nvSpPr>
          <p:cNvPr id="64" name="Oval 29">
            <a:extLst>
              <a:ext uri="{FF2B5EF4-FFF2-40B4-BE49-F238E27FC236}">
                <a16:creationId xmlns:a16="http://schemas.microsoft.com/office/drawing/2014/main" id="{EAE40455-53DC-6B4A-B45F-9DE9425C67DD}"/>
              </a:ext>
            </a:extLst>
          </p:cNvPr>
          <p:cNvSpPr/>
          <p:nvPr/>
        </p:nvSpPr>
        <p:spPr>
          <a:xfrm>
            <a:off x="3512344" y="168934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12</a:t>
            </a:r>
          </a:p>
        </p:txBody>
      </p:sp>
      <p:sp>
        <p:nvSpPr>
          <p:cNvPr id="65" name="Oval 30">
            <a:extLst>
              <a:ext uri="{FF2B5EF4-FFF2-40B4-BE49-F238E27FC236}">
                <a16:creationId xmlns:a16="http://schemas.microsoft.com/office/drawing/2014/main" id="{75856F59-4482-9B49-9DC9-765C62FEA6C0}"/>
              </a:ext>
            </a:extLst>
          </p:cNvPr>
          <p:cNvSpPr/>
          <p:nvPr/>
        </p:nvSpPr>
        <p:spPr>
          <a:xfrm>
            <a:off x="4281696" y="168934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0</a:t>
            </a:r>
          </a:p>
        </p:txBody>
      </p:sp>
      <p:sp>
        <p:nvSpPr>
          <p:cNvPr id="66" name="Oval 31">
            <a:extLst>
              <a:ext uri="{FF2B5EF4-FFF2-40B4-BE49-F238E27FC236}">
                <a16:creationId xmlns:a16="http://schemas.microsoft.com/office/drawing/2014/main" id="{336266A1-E3D0-5E4B-9580-F5A3F90027D7}"/>
              </a:ext>
            </a:extLst>
          </p:cNvPr>
          <p:cNvSpPr/>
          <p:nvPr/>
        </p:nvSpPr>
        <p:spPr>
          <a:xfrm>
            <a:off x="5073401" y="168934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11</a:t>
            </a:r>
          </a:p>
        </p:txBody>
      </p:sp>
      <p:sp>
        <p:nvSpPr>
          <p:cNvPr id="67" name="Oval 20">
            <a:extLst>
              <a:ext uri="{FF2B5EF4-FFF2-40B4-BE49-F238E27FC236}">
                <a16:creationId xmlns:a16="http://schemas.microsoft.com/office/drawing/2014/main" id="{DFAD66D3-2787-5A43-B68B-E0FF97CF9DCA}"/>
              </a:ext>
            </a:extLst>
          </p:cNvPr>
          <p:cNvSpPr/>
          <p:nvPr/>
        </p:nvSpPr>
        <p:spPr>
          <a:xfrm>
            <a:off x="2081372" y="3065786"/>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sz="1900" dirty="0">
                <a:solidFill>
                  <a:srgbClr val="4D4D4D"/>
                </a:solidFill>
              </a:rPr>
              <a:t>1</a:t>
            </a:r>
            <a:endParaRPr lang="en-US" sz="1900" dirty="0">
              <a:solidFill>
                <a:srgbClr val="4D4D4D"/>
              </a:solidFill>
            </a:endParaRPr>
          </a:p>
        </p:txBody>
      </p:sp>
      <p:sp>
        <p:nvSpPr>
          <p:cNvPr id="68" name="Oval 21">
            <a:extLst>
              <a:ext uri="{FF2B5EF4-FFF2-40B4-BE49-F238E27FC236}">
                <a16:creationId xmlns:a16="http://schemas.microsoft.com/office/drawing/2014/main" id="{1194722B-FAC9-6B46-9E3A-2BDCBE51BA68}"/>
              </a:ext>
            </a:extLst>
          </p:cNvPr>
          <p:cNvSpPr/>
          <p:nvPr/>
        </p:nvSpPr>
        <p:spPr>
          <a:xfrm>
            <a:off x="1349192" y="3065786"/>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a:t>
            </a:r>
            <a:r>
              <a:rPr lang="ru-RU" sz="1900" dirty="0">
                <a:solidFill>
                  <a:srgbClr val="4D4D4D"/>
                </a:solidFill>
              </a:rPr>
              <a:t>0</a:t>
            </a:r>
            <a:endParaRPr lang="en-US" sz="1900" dirty="0">
              <a:solidFill>
                <a:srgbClr val="4D4D4D"/>
              </a:solidFill>
            </a:endParaRPr>
          </a:p>
        </p:txBody>
      </p:sp>
      <p:sp>
        <p:nvSpPr>
          <p:cNvPr id="69" name="Oval 22">
            <a:extLst>
              <a:ext uri="{FF2B5EF4-FFF2-40B4-BE49-F238E27FC236}">
                <a16:creationId xmlns:a16="http://schemas.microsoft.com/office/drawing/2014/main" id="{4AF40875-8CF1-0F45-8948-3AB4E30BD612}"/>
              </a:ext>
            </a:extLst>
          </p:cNvPr>
          <p:cNvSpPr/>
          <p:nvPr/>
        </p:nvSpPr>
        <p:spPr>
          <a:xfrm>
            <a:off x="2812728" y="3065786"/>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sz="1900" dirty="0">
                <a:solidFill>
                  <a:srgbClr val="4D4D4D"/>
                </a:solidFill>
              </a:rPr>
              <a:t>2</a:t>
            </a:r>
            <a:endParaRPr lang="en-US" sz="1900" dirty="0">
              <a:solidFill>
                <a:srgbClr val="4D4D4D"/>
              </a:solidFill>
            </a:endParaRPr>
          </a:p>
        </p:txBody>
      </p:sp>
      <p:sp>
        <p:nvSpPr>
          <p:cNvPr id="70" name="Oval 23">
            <a:extLst>
              <a:ext uri="{FF2B5EF4-FFF2-40B4-BE49-F238E27FC236}">
                <a16:creationId xmlns:a16="http://schemas.microsoft.com/office/drawing/2014/main" id="{27532549-B3F9-E446-A360-B0183FB3722A}"/>
              </a:ext>
            </a:extLst>
          </p:cNvPr>
          <p:cNvSpPr/>
          <p:nvPr/>
        </p:nvSpPr>
        <p:spPr>
          <a:xfrm>
            <a:off x="6131478" y="3065786"/>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sz="1900" dirty="0">
                <a:solidFill>
                  <a:srgbClr val="4D4D4D"/>
                </a:solidFill>
              </a:rPr>
              <a:t>0</a:t>
            </a:r>
            <a:endParaRPr lang="en-US" sz="1900" dirty="0">
              <a:solidFill>
                <a:srgbClr val="4D4D4D"/>
              </a:solidFill>
            </a:endParaRPr>
          </a:p>
        </p:txBody>
      </p:sp>
      <p:sp>
        <p:nvSpPr>
          <p:cNvPr id="71" name="Oval 24">
            <a:extLst>
              <a:ext uri="{FF2B5EF4-FFF2-40B4-BE49-F238E27FC236}">
                <a16:creationId xmlns:a16="http://schemas.microsoft.com/office/drawing/2014/main" id="{0D8D8D46-A9ED-C749-86DF-7F2B1A51D793}"/>
              </a:ext>
            </a:extLst>
          </p:cNvPr>
          <p:cNvSpPr/>
          <p:nvPr/>
        </p:nvSpPr>
        <p:spPr>
          <a:xfrm>
            <a:off x="6908386" y="3065786"/>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sz="1900" dirty="0">
                <a:solidFill>
                  <a:srgbClr val="4D4D4D"/>
                </a:solidFill>
              </a:rPr>
              <a:t>11</a:t>
            </a:r>
            <a:endParaRPr lang="en-US" sz="1900" dirty="0">
              <a:solidFill>
                <a:srgbClr val="4D4D4D"/>
              </a:solidFill>
            </a:endParaRPr>
          </a:p>
        </p:txBody>
      </p:sp>
      <p:sp>
        <p:nvSpPr>
          <p:cNvPr id="72" name="Oval 25">
            <a:extLst>
              <a:ext uri="{FF2B5EF4-FFF2-40B4-BE49-F238E27FC236}">
                <a16:creationId xmlns:a16="http://schemas.microsoft.com/office/drawing/2014/main" id="{10CA6232-672E-E64F-B71A-9B331CDE5108}"/>
              </a:ext>
            </a:extLst>
          </p:cNvPr>
          <p:cNvSpPr/>
          <p:nvPr/>
        </p:nvSpPr>
        <p:spPr>
          <a:xfrm>
            <a:off x="5384552" y="3065786"/>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ru-RU" sz="1900" dirty="0">
                <a:solidFill>
                  <a:srgbClr val="4D4D4D"/>
                </a:solidFill>
              </a:rPr>
              <a:t>12</a:t>
            </a:r>
            <a:endParaRPr lang="en-US" sz="1900" dirty="0">
              <a:solidFill>
                <a:srgbClr val="4D4D4D"/>
              </a:solidFill>
            </a:endParaRPr>
          </a:p>
        </p:txBody>
      </p:sp>
    </p:spTree>
    <p:extLst>
      <p:ext uri="{BB962C8B-B14F-4D97-AF65-F5344CB8AC3E}">
        <p14:creationId xmlns:p14="http://schemas.microsoft.com/office/powerpoint/2010/main" val="258171497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 Predicting the Apartment Price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Linear model with  polynomial features</a:t>
                </a:r>
                <a:r>
                  <a:rPr lang="ru-RU" sz="2400" dirty="0">
                    <a:solidFill>
                      <a:srgbClr val="4D4D4D"/>
                    </a:solidFill>
                  </a:rPr>
                  <a:t>:</a:t>
                </a: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𝑎</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0</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2</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3</m:t>
                          </m:r>
                        </m:sub>
                      </m:sSub>
                      <m:r>
                        <a:rPr lang="en-US" sz="2400" b="0" i="1" smtClean="0">
                          <a:solidFill>
                            <a:srgbClr val="4D4D4D"/>
                          </a:solidFill>
                          <a:latin typeface="Cambria Math" panose="02040503050406030204" pitchFamily="18" charset="0"/>
                        </a:rPr>
                        <m:t>∗</m:t>
                      </m:r>
                      <m:d>
                        <m:dPr>
                          <m:ctrlPr>
                            <a:rPr lang="ru-RU" sz="2400" b="0" i="1" smtClean="0">
                              <a:solidFill>
                                <a:srgbClr val="4D4D4D"/>
                              </a:solidFill>
                              <a:latin typeface="Cambria Math" panose="02040503050406030204" pitchFamily="18" charset="0"/>
                            </a:rPr>
                          </m:ctrlPr>
                        </m:dPr>
                        <m:e>
                          <m:r>
                            <a:rPr lang="ru-RU"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𝑑𝑖𝑠𝑡</m:t>
                          </m:r>
                          <m:r>
                            <a:rPr lang="en-US" sz="2400" b="0" i="1" smtClean="0">
                              <a:solidFill>
                                <a:srgbClr val="4D4D4D"/>
                              </a:solidFill>
                              <a:latin typeface="Cambria Math" panose="02040503050406030204" pitchFamily="18" charset="0"/>
                            </a:rPr>
                            <m:t>.</m:t>
                          </m:r>
                        </m:e>
                      </m:d>
                    </m:oMath>
                  </m:oMathPara>
                </a14:m>
                <a:endParaRPr lang="en-US"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4</m:t>
                          </m:r>
                        </m:sub>
                      </m:sSub>
                      <m:r>
                        <a:rPr lang="en-US" sz="2400" b="0" i="1" smtClean="0">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e>
                        <m:sup>
                          <m:r>
                            <a:rPr lang="en-US" sz="2400" b="0" i="1" smtClean="0">
                              <a:solidFill>
                                <a:srgbClr val="4D4D4D"/>
                              </a:solidFill>
                              <a:latin typeface="Cambria Math" panose="02040503050406030204" pitchFamily="18" charset="0"/>
                            </a:rPr>
                            <m:t>2</m:t>
                          </m:r>
                        </m:sup>
                      </m:sSup>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5</m:t>
                          </m:r>
                        </m:sub>
                      </m:sSub>
                      <m:r>
                        <a:rPr lang="en-US" sz="2400" b="0" i="1" smtClean="0">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e>
                        <m:sup>
                          <m:r>
                            <a:rPr lang="en-US" sz="2400" b="0" i="1" smtClean="0">
                              <a:solidFill>
                                <a:srgbClr val="4D4D4D"/>
                              </a:solidFill>
                              <a:latin typeface="Cambria Math" panose="02040503050406030204" pitchFamily="18" charset="0"/>
                            </a:rPr>
                            <m:t>2</m:t>
                          </m:r>
                        </m:sup>
                      </m:sSup>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6</m:t>
                          </m:r>
                        </m:sub>
                      </m:sSub>
                      <m:r>
                        <a:rPr lang="en-US" sz="2400" b="0" i="1" smtClean="0">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𝑑𝑖𝑠𝑡</m:t>
                              </m:r>
                              <m:r>
                                <a:rPr lang="en-US" sz="2400" b="0" i="1" smtClean="0">
                                  <a:solidFill>
                                    <a:srgbClr val="4D4D4D"/>
                                  </a:solidFill>
                                  <a:latin typeface="Cambria Math" panose="02040503050406030204" pitchFamily="18" charset="0"/>
                                </a:rPr>
                                <m:t>.</m:t>
                              </m:r>
                            </m:e>
                          </m:d>
                        </m:e>
                        <m:sup>
                          <m:r>
                            <a:rPr lang="en-US" sz="2400" b="0" i="1" smtClean="0">
                              <a:solidFill>
                                <a:srgbClr val="4D4D4D"/>
                              </a:solidFill>
                              <a:latin typeface="Cambria Math" panose="02040503050406030204" pitchFamily="18" charset="0"/>
                            </a:rPr>
                            <m:t>2</m:t>
                          </m:r>
                        </m:sup>
                      </m:sSup>
                    </m:oMath>
                  </m:oMathPara>
                </a14:m>
                <a:endParaRPr lang="ru-RU"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7</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r>
                        <a:rPr lang="en-US" sz="2400" b="0" i="1" smtClean="0">
                          <a:solidFill>
                            <a:srgbClr val="4D4D4D"/>
                          </a:solidFill>
                          <a:latin typeface="Cambria Math" panose="02040503050406030204" pitchFamily="18" charset="0"/>
                        </a:rPr>
                        <m:t>+…</m:t>
                      </m:r>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It may be hard to interpret the result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What does </a:t>
                </a:r>
                <a14:m>
                  <m:oMath xmlns:m="http://schemas.openxmlformats.org/officeDocument/2006/math">
                    <m:d>
                      <m:dPr>
                        <m:ctrlPr>
                          <a:rPr lang="en-US" sz="2400" i="1">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𝑑𝑖𝑠𝑡</m:t>
                        </m:r>
                        <m:r>
                          <a:rPr lang="en-US" sz="2400" b="0" i="1" smtClean="0">
                            <a:solidFill>
                              <a:srgbClr val="4D4D4D"/>
                            </a:solidFill>
                            <a:latin typeface="Cambria Math" panose="02040503050406030204" pitchFamily="18" charset="0"/>
                          </a:rPr>
                          <m:t>.</m:t>
                        </m:r>
                      </m:e>
                    </m:d>
                    <m:r>
                      <a:rPr lang="en-US" sz="2400" i="1">
                        <a:solidFill>
                          <a:srgbClr val="4D4D4D"/>
                        </a:solidFill>
                        <a:latin typeface="Cambria Math" panose="02040503050406030204" pitchFamily="18" charset="0"/>
                      </a:rPr>
                      <m:t>∗</m:t>
                    </m:r>
                    <m:sSup>
                      <m:sSupPr>
                        <m:ctrlPr>
                          <a:rPr lang="en-US" sz="2400" i="1">
                            <a:solidFill>
                              <a:srgbClr val="4D4D4D"/>
                            </a:solidFill>
                            <a:latin typeface="Cambria Math" panose="02040503050406030204" pitchFamily="18" charset="0"/>
                          </a:rPr>
                        </m:ctrlPr>
                      </m:sSupPr>
                      <m:e>
                        <m:d>
                          <m:dPr>
                            <m:ctrlPr>
                              <a:rPr lang="en-US" sz="2400" i="1">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e>
                      <m:sup>
                        <m:r>
                          <a:rPr lang="en-US" sz="2400" i="1">
                            <a:solidFill>
                              <a:srgbClr val="4D4D4D"/>
                            </a:solidFill>
                            <a:latin typeface="Cambria Math" panose="02040503050406030204" pitchFamily="18" charset="0"/>
                          </a:rPr>
                          <m:t>2</m:t>
                        </m:r>
                      </m:sup>
                    </m:sSup>
                  </m:oMath>
                </a14:m>
                <a:r>
                  <a:rPr lang="en-US" sz="2400" dirty="0">
                    <a:solidFill>
                      <a:srgbClr val="4D4D4D"/>
                    </a:solidFill>
                  </a:rPr>
                  <a:t> mean?</a:t>
                </a:r>
              </a:p>
              <a:p>
                <a:pPr>
                  <a:spcAft>
                    <a:spcPts val="1800"/>
                  </a:spcAft>
                  <a:buClr>
                    <a:srgbClr val="9CA5A2"/>
                  </a:buClr>
                </a:pPr>
                <a:endParaRPr lang="en-US" sz="2400" dirty="0">
                  <a:solidFill>
                    <a:srgbClr val="4D4D4D"/>
                  </a:solidFill>
                </a:endParaRPr>
              </a:p>
              <a:p>
                <a:pPr>
                  <a:spcAft>
                    <a:spcPts val="1800"/>
                  </a:spcAft>
                  <a:buClr>
                    <a:srgbClr val="9CA5A2"/>
                  </a:buCl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a:blip r:embed="rId3"/>
                <a:stretch>
                  <a:fillRect l="-2062" t="-159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29483893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Construction: Regression</a:t>
            </a:r>
            <a:endParaRPr lang="ru-RU" sz="3200" b="1" dirty="0">
              <a:solidFill>
                <a:srgbClr val="A26D6A"/>
              </a:solidFill>
              <a:cs typeface="Times New Roman" pitchFamily="18" charset="0"/>
            </a:endParaRPr>
          </a:p>
        </p:txBody>
      </p:sp>
      <p:sp>
        <p:nvSpPr>
          <p:cNvPr id="4" name="Rectangle 3">
            <a:extLst>
              <a:ext uri="{FF2B5EF4-FFF2-40B4-BE49-F238E27FC236}">
                <a16:creationId xmlns:a16="http://schemas.microsoft.com/office/drawing/2014/main" id="{AC3F799A-C7C3-8A4C-8567-0700400C73ED}"/>
              </a:ext>
            </a:extLst>
          </p:cNvPr>
          <p:cNvSpPr/>
          <p:nvPr/>
        </p:nvSpPr>
        <p:spPr>
          <a:xfrm>
            <a:off x="3368328" y="1115828"/>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5" name="Oval 4">
            <a:extLst>
              <a:ext uri="{FF2B5EF4-FFF2-40B4-BE49-F238E27FC236}">
                <a16:creationId xmlns:a16="http://schemas.microsoft.com/office/drawing/2014/main" id="{DCF1BC9C-6EB6-7F41-84F5-5AAC964717EA}"/>
              </a:ext>
            </a:extLst>
          </p:cNvPr>
          <p:cNvSpPr/>
          <p:nvPr/>
        </p:nvSpPr>
        <p:spPr>
          <a:xfrm>
            <a:off x="3512344" y="1242971"/>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10</a:t>
            </a:r>
          </a:p>
        </p:txBody>
      </p:sp>
      <p:sp>
        <p:nvSpPr>
          <p:cNvPr id="12" name="Rectangle 11">
            <a:extLst>
              <a:ext uri="{FF2B5EF4-FFF2-40B4-BE49-F238E27FC236}">
                <a16:creationId xmlns:a16="http://schemas.microsoft.com/office/drawing/2014/main" id="{B435D6F8-F346-C54D-875C-B5B671EA888D}"/>
              </a:ext>
            </a:extLst>
          </p:cNvPr>
          <p:cNvSpPr/>
          <p:nvPr/>
        </p:nvSpPr>
        <p:spPr>
          <a:xfrm>
            <a:off x="1187624" y="2708305"/>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13" name="Rectangle 12">
            <a:extLst>
              <a:ext uri="{FF2B5EF4-FFF2-40B4-BE49-F238E27FC236}">
                <a16:creationId xmlns:a16="http://schemas.microsoft.com/office/drawing/2014/main" id="{0FFEB216-C114-AB45-8D22-FAA0CC064214}"/>
              </a:ext>
            </a:extLst>
          </p:cNvPr>
          <p:cNvSpPr/>
          <p:nvPr/>
        </p:nvSpPr>
        <p:spPr>
          <a:xfrm>
            <a:off x="5213524" y="2708305"/>
            <a:ext cx="2489200" cy="10541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cxnSp>
        <p:nvCxnSpPr>
          <p:cNvPr id="14" name="Straight Arrow Connector 13">
            <a:extLst>
              <a:ext uri="{FF2B5EF4-FFF2-40B4-BE49-F238E27FC236}">
                <a16:creationId xmlns:a16="http://schemas.microsoft.com/office/drawing/2014/main" id="{BFF67169-617A-6944-9C2B-2DD1076550C3}"/>
              </a:ext>
            </a:extLst>
          </p:cNvPr>
          <p:cNvCxnSpPr>
            <a:endCxn id="12" idx="0"/>
          </p:cNvCxnSpPr>
          <p:nvPr/>
        </p:nvCxnSpPr>
        <p:spPr>
          <a:xfrm flipH="1">
            <a:off x="2432224" y="2187605"/>
            <a:ext cx="21082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EFCBD65-BFA0-B947-9003-4CA9829F9CA4}"/>
              </a:ext>
            </a:extLst>
          </p:cNvPr>
          <p:cNvCxnSpPr>
            <a:cxnSpLocks/>
            <a:endCxn id="13" idx="0"/>
          </p:cNvCxnSpPr>
          <p:nvPr/>
        </p:nvCxnSpPr>
        <p:spPr>
          <a:xfrm>
            <a:off x="4540424" y="2187605"/>
            <a:ext cx="1917700" cy="52070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BC59512A-E5EA-9E4B-9018-D82C7BF96CB5}"/>
              </a:ext>
            </a:extLst>
          </p:cNvPr>
          <p:cNvSpPr/>
          <p:nvPr/>
        </p:nvSpPr>
        <p:spPr>
          <a:xfrm>
            <a:off x="4281696" y="1242971"/>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a:t>
            </a:r>
          </a:p>
        </p:txBody>
      </p:sp>
      <p:sp>
        <p:nvSpPr>
          <p:cNvPr id="29" name="Oval 28">
            <a:extLst>
              <a:ext uri="{FF2B5EF4-FFF2-40B4-BE49-F238E27FC236}">
                <a16:creationId xmlns:a16="http://schemas.microsoft.com/office/drawing/2014/main" id="{5556EA1F-FC08-FC4A-B923-393457BACC43}"/>
              </a:ext>
            </a:extLst>
          </p:cNvPr>
          <p:cNvSpPr/>
          <p:nvPr/>
        </p:nvSpPr>
        <p:spPr>
          <a:xfrm>
            <a:off x="5073401" y="1242971"/>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2</a:t>
            </a:r>
          </a:p>
        </p:txBody>
      </p:sp>
      <p:sp>
        <p:nvSpPr>
          <p:cNvPr id="30" name="Oval 29">
            <a:extLst>
              <a:ext uri="{FF2B5EF4-FFF2-40B4-BE49-F238E27FC236}">
                <a16:creationId xmlns:a16="http://schemas.microsoft.com/office/drawing/2014/main" id="{EAE40455-53DC-6B4A-B45F-9DE9425C67DD}"/>
              </a:ext>
            </a:extLst>
          </p:cNvPr>
          <p:cNvSpPr/>
          <p:nvPr/>
        </p:nvSpPr>
        <p:spPr>
          <a:xfrm>
            <a:off x="3512344" y="168934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12</a:t>
            </a:r>
          </a:p>
        </p:txBody>
      </p:sp>
      <p:sp>
        <p:nvSpPr>
          <p:cNvPr id="31" name="Oval 30">
            <a:extLst>
              <a:ext uri="{FF2B5EF4-FFF2-40B4-BE49-F238E27FC236}">
                <a16:creationId xmlns:a16="http://schemas.microsoft.com/office/drawing/2014/main" id="{75856F59-4482-9B49-9DC9-765C62FEA6C0}"/>
              </a:ext>
            </a:extLst>
          </p:cNvPr>
          <p:cNvSpPr/>
          <p:nvPr/>
        </p:nvSpPr>
        <p:spPr>
          <a:xfrm>
            <a:off x="4281696" y="168934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0</a:t>
            </a:r>
          </a:p>
        </p:txBody>
      </p:sp>
      <p:sp>
        <p:nvSpPr>
          <p:cNvPr id="32" name="Oval 31">
            <a:extLst>
              <a:ext uri="{FF2B5EF4-FFF2-40B4-BE49-F238E27FC236}">
                <a16:creationId xmlns:a16="http://schemas.microsoft.com/office/drawing/2014/main" id="{336266A1-E3D0-5E4B-9580-F5A3F90027D7}"/>
              </a:ext>
            </a:extLst>
          </p:cNvPr>
          <p:cNvSpPr/>
          <p:nvPr/>
        </p:nvSpPr>
        <p:spPr>
          <a:xfrm>
            <a:off x="5073401" y="168934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11</a:t>
            </a:r>
          </a:p>
        </p:txBody>
      </p:sp>
      <p:sp>
        <p:nvSpPr>
          <p:cNvPr id="21" name="Oval 20">
            <a:extLst>
              <a:ext uri="{FF2B5EF4-FFF2-40B4-BE49-F238E27FC236}">
                <a16:creationId xmlns:a16="http://schemas.microsoft.com/office/drawing/2014/main" id="{DFAD66D3-2787-5A43-B68B-E0FF97CF9DCA}"/>
              </a:ext>
            </a:extLst>
          </p:cNvPr>
          <p:cNvSpPr/>
          <p:nvPr/>
        </p:nvSpPr>
        <p:spPr>
          <a:xfrm>
            <a:off x="2081372" y="2924944"/>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10</a:t>
            </a:r>
          </a:p>
        </p:txBody>
      </p:sp>
      <p:sp>
        <p:nvSpPr>
          <p:cNvPr id="22" name="Oval 21">
            <a:extLst>
              <a:ext uri="{FF2B5EF4-FFF2-40B4-BE49-F238E27FC236}">
                <a16:creationId xmlns:a16="http://schemas.microsoft.com/office/drawing/2014/main" id="{1194722B-FAC9-6B46-9E3A-2BDCBE51BA68}"/>
              </a:ext>
            </a:extLst>
          </p:cNvPr>
          <p:cNvSpPr/>
          <p:nvPr/>
        </p:nvSpPr>
        <p:spPr>
          <a:xfrm>
            <a:off x="1349192" y="320662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12</a:t>
            </a:r>
          </a:p>
        </p:txBody>
      </p:sp>
      <p:sp>
        <p:nvSpPr>
          <p:cNvPr id="23" name="Oval 22">
            <a:extLst>
              <a:ext uri="{FF2B5EF4-FFF2-40B4-BE49-F238E27FC236}">
                <a16:creationId xmlns:a16="http://schemas.microsoft.com/office/drawing/2014/main" id="{4AF40875-8CF1-0F45-8948-3AB4E30BD612}"/>
              </a:ext>
            </a:extLst>
          </p:cNvPr>
          <p:cNvSpPr/>
          <p:nvPr/>
        </p:nvSpPr>
        <p:spPr>
          <a:xfrm>
            <a:off x="2812728" y="320662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11</a:t>
            </a:r>
          </a:p>
        </p:txBody>
      </p:sp>
      <p:sp>
        <p:nvSpPr>
          <p:cNvPr id="24" name="Oval 23">
            <a:extLst>
              <a:ext uri="{FF2B5EF4-FFF2-40B4-BE49-F238E27FC236}">
                <a16:creationId xmlns:a16="http://schemas.microsoft.com/office/drawing/2014/main" id="{27532549-B3F9-E446-A360-B0183FB3722A}"/>
              </a:ext>
            </a:extLst>
          </p:cNvPr>
          <p:cNvSpPr/>
          <p:nvPr/>
        </p:nvSpPr>
        <p:spPr>
          <a:xfrm>
            <a:off x="6131478" y="2924944"/>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a:t>
            </a:r>
          </a:p>
        </p:txBody>
      </p:sp>
      <p:sp>
        <p:nvSpPr>
          <p:cNvPr id="25" name="Oval 24">
            <a:extLst>
              <a:ext uri="{FF2B5EF4-FFF2-40B4-BE49-F238E27FC236}">
                <a16:creationId xmlns:a16="http://schemas.microsoft.com/office/drawing/2014/main" id="{0D8D8D46-A9ED-C749-86DF-7F2B1A51D793}"/>
              </a:ext>
            </a:extLst>
          </p:cNvPr>
          <p:cNvSpPr/>
          <p:nvPr/>
        </p:nvSpPr>
        <p:spPr>
          <a:xfrm>
            <a:off x="6908386" y="320662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2</a:t>
            </a:r>
          </a:p>
        </p:txBody>
      </p:sp>
      <p:sp>
        <p:nvSpPr>
          <p:cNvPr id="26" name="Oval 25">
            <a:extLst>
              <a:ext uri="{FF2B5EF4-FFF2-40B4-BE49-F238E27FC236}">
                <a16:creationId xmlns:a16="http://schemas.microsoft.com/office/drawing/2014/main" id="{10CA6232-672E-E64F-B71A-9B331CDE5108}"/>
              </a:ext>
            </a:extLst>
          </p:cNvPr>
          <p:cNvSpPr/>
          <p:nvPr/>
        </p:nvSpPr>
        <p:spPr>
          <a:xfrm>
            <a:off x="5384552" y="320662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0</a:t>
            </a:r>
          </a:p>
        </p:txBody>
      </p:sp>
    </p:spTree>
    <p:extLst>
      <p:ext uri="{BB962C8B-B14F-4D97-AF65-F5344CB8AC3E}">
        <p14:creationId xmlns:p14="http://schemas.microsoft.com/office/powerpoint/2010/main" val="3794798726"/>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Regression Task</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4744"/>
                <a:ext cx="8616008" cy="5301328"/>
              </a:xfrm>
              <a:prstGeom prst="rect">
                <a:avLst/>
              </a:prstGeom>
              <a:noFill/>
              <a:ln w="28575">
                <a:noFill/>
              </a:ln>
            </p:spPr>
            <p:txBody>
              <a:bodyPr wrap="square" lIns="0" tIns="0" rIns="0" bIns="0" anchor="t">
                <a:noAutofit/>
              </a:bodyPr>
              <a:lstStyle/>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i="1" smtClean="0">
                          <a:solidFill>
                            <a:srgbClr val="4D4D4D"/>
                          </a:solidFill>
                          <a:latin typeface="Cambria Math" panose="02040503050406030204" pitchFamily="18" charset="0"/>
                        </a:rPr>
                        <m:t>𝐻</m:t>
                      </m:r>
                      <m:d>
                        <m:dPr>
                          <m:ctrlPr>
                            <a:rPr lang="en-US" sz="2400" i="1">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𝑅</m:t>
                          </m:r>
                        </m:e>
                      </m:d>
                      <m:r>
                        <a:rPr lang="ru-RU" sz="2400" b="0" i="1" smtClean="0">
                          <a:solidFill>
                            <a:srgbClr val="4D4D4D"/>
                          </a:solidFill>
                          <a:latin typeface="Cambria Math" panose="02040503050406030204" pitchFamily="18" charset="0"/>
                        </a:rPr>
                        <m:t>=</m:t>
                      </m:r>
                      <m:f>
                        <m:fPr>
                          <m:ctrlPr>
                            <a:rPr lang="ru-RU"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d>
                            <m:dPr>
                              <m:begChr m:val="|"/>
                              <m:endChr m:val="|"/>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𝑅</m:t>
                              </m:r>
                            </m:e>
                          </m:d>
                        </m:den>
                      </m:f>
                      <m:nary>
                        <m:naryPr>
                          <m:chr m:val="∑"/>
                          <m:ctrlPr>
                            <a:rPr lang="ru-RU" sz="2400" b="0" i="1" smtClean="0">
                              <a:solidFill>
                                <a:srgbClr val="4D4D4D"/>
                              </a:solidFill>
                              <a:latin typeface="Cambria Math" panose="02040503050406030204" pitchFamily="18" charset="0"/>
                            </a:rPr>
                          </m:ctrlPr>
                        </m:naryPr>
                        <m:sub>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m:rPr>
                                      <m:brk m:alnAt="23"/>
                                    </m:rPr>
                                    <a:rPr lang="en-US" sz="2400" b="0" i="1" smtClean="0">
                                      <a:solidFill>
                                        <a:srgbClr val="4D4D4D"/>
                                      </a:solidFill>
                                      <a:latin typeface="Cambria Math" panose="02040503050406030204" pitchFamily="18" charset="0"/>
                                    </a:rPr>
                                    <m:t>𝑥</m:t>
                                  </m:r>
                                </m:e>
                                <m:sub>
                                  <m:r>
                                    <m:rPr>
                                      <m:brk m:alnAt="23"/>
                                    </m:rPr>
                                    <a:rPr lang="en-US" sz="2400" b="0" i="1" smtClean="0">
                                      <a:solidFill>
                                        <a:srgbClr val="4D4D4D"/>
                                      </a:solidFill>
                                      <a:latin typeface="Cambria Math" panose="02040503050406030204" pitchFamily="18" charset="0"/>
                                    </a:rPr>
                                    <m:t>𝑖</m:t>
                                  </m:r>
                                </m:sub>
                              </m:sSub>
                              <m:r>
                                <m:rPr>
                                  <m:brk m:alnAt="23"/>
                                </m:rP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m:rPr>
                                      <m:brk m:alnAt="23"/>
                                    </m:rPr>
                                    <a:rPr lang="en-US" sz="2400" b="0" i="1" smtClean="0">
                                      <a:solidFill>
                                        <a:srgbClr val="4D4D4D"/>
                                      </a:solidFill>
                                      <a:latin typeface="Cambria Math" panose="02040503050406030204" pitchFamily="18" charset="0"/>
                                    </a:rPr>
                                    <m:t>𝑦</m:t>
                                  </m:r>
                                </m:e>
                                <m:sub>
                                  <m:r>
                                    <m:rPr>
                                      <m:brk m:alnAt="23"/>
                                    </m:rPr>
                                    <a:rPr lang="en-US" sz="2400" b="0" i="1" smtClean="0">
                                      <a:solidFill>
                                        <a:srgbClr val="4D4D4D"/>
                                      </a:solidFill>
                                      <a:latin typeface="Cambria Math" panose="02040503050406030204" pitchFamily="18" charset="0"/>
                                    </a:rPr>
                                    <m:t>𝑖</m:t>
                                  </m:r>
                                </m:sub>
                              </m:sSub>
                            </m:e>
                          </m:d>
                          <m:r>
                            <a:rPr lang="en-US" sz="2400" b="0" i="1" smtClean="0">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𝑅</m:t>
                          </m:r>
                        </m:sub>
                        <m:sup/>
                        <m:e>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𝑅</m:t>
                                      </m:r>
                                    </m:sub>
                                  </m:sSub>
                                </m:e>
                              </m:d>
                            </m:e>
                            <m:sup>
                              <m:r>
                                <a:rPr lang="en-US" sz="2400" b="0" i="1" smtClean="0">
                                  <a:solidFill>
                                    <a:srgbClr val="4D4D4D"/>
                                  </a:solidFill>
                                  <a:latin typeface="Cambria Math" panose="02040503050406030204" pitchFamily="18" charset="0"/>
                                </a:rPr>
                                <m:t>2</m:t>
                              </m:r>
                            </m:sup>
                          </m:sSup>
                        </m:e>
                      </m:nary>
                    </m:oMath>
                  </m:oMathPara>
                </a14:m>
                <a:endParaRPr lang="ru-RU" sz="2400" b="0" dirty="0">
                  <a:solidFill>
                    <a:srgbClr val="4D4D4D"/>
                  </a:solidFill>
                </a:endParaRPr>
              </a:p>
              <a:p>
                <a:pPr>
                  <a:spcAft>
                    <a:spcPts val="1800"/>
                  </a:spcAft>
                  <a:buClr>
                    <a:srgbClr val="9CA5A2"/>
                  </a:buClr>
                </a:pPr>
                <a:endParaRPr lang="en-US"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𝑅</m:t>
                          </m:r>
                        </m:sub>
                      </m:sSub>
                      <m:r>
                        <a:rPr lang="en-US" sz="2400" b="0" i="1" smtClean="0">
                          <a:solidFill>
                            <a:srgbClr val="4D4D4D"/>
                          </a:solidFill>
                          <a:latin typeface="Cambria Math" panose="02040503050406030204" pitchFamily="18" charset="0"/>
                        </a:rPr>
                        <m:t>=</m:t>
                      </m:r>
                      <m:f>
                        <m:fPr>
                          <m:ctrlPr>
                            <a:rPr lang="ru-RU"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d>
                            <m:dPr>
                              <m:begChr m:val="|"/>
                              <m:endChr m:val="|"/>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𝑅</m:t>
                              </m:r>
                            </m:e>
                          </m:d>
                        </m:den>
                      </m:f>
                      <m:nary>
                        <m:naryPr>
                          <m:chr m:val="∑"/>
                          <m:ctrlPr>
                            <a:rPr lang="ru-RU" sz="2400" i="1">
                              <a:solidFill>
                                <a:srgbClr val="4D4D4D"/>
                              </a:solidFill>
                              <a:latin typeface="Cambria Math" panose="02040503050406030204" pitchFamily="18" charset="0"/>
                            </a:rPr>
                          </m:ctrlPr>
                        </m:naryPr>
                        <m:sub>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m:rPr>
                                      <m:brk m:alnAt="23"/>
                                    </m:rPr>
                                    <a:rPr lang="en-US" sz="2400" i="1">
                                      <a:solidFill>
                                        <a:srgbClr val="4D4D4D"/>
                                      </a:solidFill>
                                      <a:latin typeface="Cambria Math" panose="02040503050406030204" pitchFamily="18" charset="0"/>
                                    </a:rPr>
                                    <m:t>𝑥</m:t>
                                  </m:r>
                                </m:e>
                                <m:sub>
                                  <m:r>
                                    <m:rPr>
                                      <m:brk m:alnAt="23"/>
                                    </m:rPr>
                                    <a:rPr lang="en-US" sz="2400" i="1">
                                      <a:solidFill>
                                        <a:srgbClr val="4D4D4D"/>
                                      </a:solidFill>
                                      <a:latin typeface="Cambria Math" panose="02040503050406030204" pitchFamily="18" charset="0"/>
                                    </a:rPr>
                                    <m:t>𝑖</m:t>
                                  </m:r>
                                </m:sub>
                              </m:sSub>
                              <m:r>
                                <m:rPr>
                                  <m:brk m:alnAt="23"/>
                                </m:rP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 </m:t>
                              </m:r>
                              <m:sSub>
                                <m:sSubPr>
                                  <m:ctrlPr>
                                    <a:rPr lang="en-US" sz="2400" i="1">
                                      <a:solidFill>
                                        <a:srgbClr val="4D4D4D"/>
                                      </a:solidFill>
                                      <a:latin typeface="Cambria Math" panose="02040503050406030204" pitchFamily="18" charset="0"/>
                                    </a:rPr>
                                  </m:ctrlPr>
                                </m:sSubPr>
                                <m:e>
                                  <m:r>
                                    <m:rPr>
                                      <m:brk m:alnAt="23"/>
                                    </m:rPr>
                                    <a:rPr lang="en-US" sz="2400" i="1">
                                      <a:solidFill>
                                        <a:srgbClr val="4D4D4D"/>
                                      </a:solidFill>
                                      <a:latin typeface="Cambria Math" panose="02040503050406030204" pitchFamily="18" charset="0"/>
                                    </a:rPr>
                                    <m:t>𝑦</m:t>
                                  </m:r>
                                </m:e>
                                <m:sub>
                                  <m:r>
                                    <m:rPr>
                                      <m:brk m:alnAt="23"/>
                                    </m:rPr>
                                    <a:rPr lang="en-US" sz="2400" i="1">
                                      <a:solidFill>
                                        <a:srgbClr val="4D4D4D"/>
                                      </a:solidFill>
                                      <a:latin typeface="Cambria Math" panose="02040503050406030204" pitchFamily="18" charset="0"/>
                                    </a:rPr>
                                    <m:t>𝑖</m:t>
                                  </m:r>
                                </m:sub>
                              </m:sSub>
                            </m:e>
                          </m:d>
                          <m:r>
                            <a:rPr lang="en-US" sz="2400" i="1">
                              <a:solidFill>
                                <a:srgbClr val="4D4D4D"/>
                              </a:solidFill>
                              <a:latin typeface="Cambria Math" panose="02040503050406030204" pitchFamily="18" charset="0"/>
                            </a:rPr>
                            <m:t>∈</m:t>
                          </m:r>
                          <m:r>
                            <a:rPr lang="en-US" sz="2400" i="1">
                              <a:solidFill>
                                <a:srgbClr val="4D4D4D"/>
                              </a:solidFill>
                              <a:latin typeface="Cambria Math" panose="02040503050406030204" pitchFamily="18" charset="0"/>
                            </a:rPr>
                            <m:t>𝑅</m:t>
                          </m:r>
                        </m:sub>
                        <m:sup/>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e>
                      </m:nary>
                    </m:oMath>
                  </m:oMathPara>
                </a14:m>
                <a:endParaRPr lang="en-US" sz="2400" dirty="0">
                  <a:solidFill>
                    <a:srgbClr val="4D4D4D"/>
                  </a:solidFill>
                </a:endParaRPr>
              </a:p>
              <a:p>
                <a:pPr>
                  <a:spcAft>
                    <a:spcPts val="1800"/>
                  </a:spcAft>
                  <a:buClr>
                    <a:srgbClr val="9CA5A2"/>
                  </a:buCl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So we can measure the variance of answers in the node</a:t>
                </a: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4744"/>
                <a:ext cx="8616008" cy="5301328"/>
              </a:xfrm>
              <a:prstGeom prst="rect">
                <a:avLst/>
              </a:prstGeom>
              <a:blipFill rotWithShape="1">
                <a:blip r:embed="rId4"/>
                <a:stretch>
                  <a:fillRect l="-2052"/>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627060139"/>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How to Compare Two Splits</a:t>
            </a:r>
            <a:r>
              <a:rPr lang="ru-RU" sz="3200" b="1" dirty="0">
                <a:solidFill>
                  <a:srgbClr val="A26D6A"/>
                </a:solidFill>
                <a:cs typeface="Times New Roman" pitchFamily="18" charset="0"/>
              </a:rPr>
              <a:t>?</a:t>
            </a:r>
          </a:p>
        </p:txBody>
      </p:sp>
      <p:sp>
        <p:nvSpPr>
          <p:cNvPr id="20" name="Rectangle 19">
            <a:extLst>
              <a:ext uri="{FF2B5EF4-FFF2-40B4-BE49-F238E27FC236}">
                <a16:creationId xmlns:a16="http://schemas.microsoft.com/office/drawing/2014/main" id="{9DAE4C24-FB00-414E-AB75-1DF093107E25}"/>
              </a:ext>
            </a:extLst>
          </p:cNvPr>
          <p:cNvSpPr/>
          <p:nvPr/>
        </p:nvSpPr>
        <p:spPr>
          <a:xfrm>
            <a:off x="612000" y="1714870"/>
            <a:ext cx="2062760" cy="1122115"/>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21" name="Rectangle 20">
            <a:extLst>
              <a:ext uri="{FF2B5EF4-FFF2-40B4-BE49-F238E27FC236}">
                <a16:creationId xmlns:a16="http://schemas.microsoft.com/office/drawing/2014/main" id="{41AC84E6-5B45-A846-85B2-1A6B933012C8}"/>
              </a:ext>
            </a:extLst>
          </p:cNvPr>
          <p:cNvSpPr/>
          <p:nvPr/>
        </p:nvSpPr>
        <p:spPr>
          <a:xfrm>
            <a:off x="2999823" y="1714871"/>
            <a:ext cx="1837127" cy="1122114"/>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84E8EA73-5EC9-0146-A586-D153F8715BA5}"/>
                  </a:ext>
                </a:extLst>
              </p:cNvPr>
              <p:cNvSpPr>
                <a:spLocks noGrp="1"/>
              </p:cNvSpPr>
              <p:nvPr>
                <p:ph idx="1"/>
              </p:nvPr>
            </p:nvSpPr>
            <p:spPr>
              <a:xfrm>
                <a:off x="4850667" y="3952918"/>
                <a:ext cx="4293333" cy="1782844"/>
              </a:xfrm>
            </p:spPr>
            <p:txBody>
              <a:bodyPr>
                <a:noAutofit/>
              </a:bodyPr>
              <a:lstStyle/>
              <a:p>
                <a:pPr>
                  <a:buClr>
                    <a:srgbClr val="9CA5A2"/>
                  </a:buClr>
                </a:pPr>
                <a14:m>
                  <m:oMath xmlns:m="http://schemas.openxmlformats.org/officeDocument/2006/math">
                    <m:r>
                      <a:rPr lang="en-US" sz="2400" i="1" smtClean="0">
                        <a:solidFill>
                          <a:srgbClr val="4D4D4D"/>
                        </a:solidFill>
                        <a:latin typeface="Cambria Math" panose="02040503050406030204" pitchFamily="18" charset="0"/>
                      </a:rPr>
                      <m:t>𝑄</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𝑅</m:t>
                        </m:r>
                      </m:e>
                    </m:d>
                    <m:r>
                      <a:rPr lang="en-US" sz="2400" i="1">
                        <a:solidFill>
                          <a:srgbClr val="4D4D4D"/>
                        </a:solidFill>
                        <a:latin typeface="Cambria Math" panose="02040503050406030204" pitchFamily="18" charset="0"/>
                      </a:rPr>
                      <m:t>=25.6 −</m:t>
                    </m:r>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2</m:t>
                        </m:r>
                      </m:den>
                    </m:f>
                    <m:r>
                      <a:rPr lang="en-US" sz="2400" b="0" i="1" smtClean="0">
                        <a:solidFill>
                          <a:srgbClr val="4D4D4D"/>
                        </a:solidFill>
                        <a:latin typeface="Cambria Math" panose="02040503050406030204" pitchFamily="18" charset="0"/>
                      </a:rPr>
                      <m:t>0</m:t>
                    </m:r>
                    <m:r>
                      <a:rPr lang="en-US" sz="2400" i="1">
                        <a:solidFill>
                          <a:srgbClr val="4D4D4D"/>
                        </a:solidFill>
                        <a:latin typeface="Cambria Math" charset="0"/>
                      </a:rPr>
                      <m:t>.</m:t>
                    </m:r>
                    <m:r>
                      <a:rPr lang="en-US" sz="2400" b="0" i="1" smtClean="0">
                        <a:solidFill>
                          <a:srgbClr val="4D4D4D"/>
                        </a:solidFill>
                        <a:latin typeface="Cambria Math" panose="02040503050406030204" pitchFamily="18" charset="0"/>
                      </a:rPr>
                      <m:t>7</m:t>
                    </m:r>
                    <m:r>
                      <a:rPr lang="en-US" sz="2400" i="1">
                        <a:solidFill>
                          <a:srgbClr val="4D4D4D"/>
                        </a:solidFill>
                        <a:latin typeface="Cambria Math" panose="02040503050406030204" pitchFamily="18" charset="0"/>
                      </a:rPr>
                      <m:t>−</m:t>
                    </m:r>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2</m:t>
                        </m:r>
                      </m:den>
                    </m:f>
                    <m:r>
                      <a:rPr lang="en-US" sz="2400" b="0" i="1" smtClean="0">
                        <a:solidFill>
                          <a:srgbClr val="4D4D4D"/>
                        </a:solidFill>
                        <a:latin typeface="Cambria Math" panose="02040503050406030204" pitchFamily="18" charset="0"/>
                      </a:rPr>
                      <m:t>0</m:t>
                    </m:r>
                    <m:r>
                      <a:rPr lang="en-US" sz="2400" i="1">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7</m:t>
                    </m:r>
                  </m:oMath>
                </a14:m>
                <a:endParaRPr lang="en-US" sz="2400" dirty="0">
                  <a:solidFill>
                    <a:srgbClr val="4D4D4D"/>
                  </a:solidFill>
                </a:endParaRPr>
              </a:p>
              <a:p>
                <a:pPr>
                  <a:buClr>
                    <a:srgbClr val="9CA5A2"/>
                  </a:buClr>
                </a:pPr>
                <a14:m>
                  <m:oMath xmlns:m="http://schemas.openxmlformats.org/officeDocument/2006/math">
                    <m:r>
                      <a:rPr lang="en-US" sz="2400" i="1">
                        <a:solidFill>
                          <a:srgbClr val="4D4D4D"/>
                        </a:solidFill>
                        <a:latin typeface="Cambria Math" panose="02040503050406030204" pitchFamily="18" charset="0"/>
                      </a:rPr>
                      <m:t>𝑄</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𝑅</m:t>
                        </m:r>
                      </m:e>
                    </m:d>
                    <m:r>
                      <a:rPr lang="en-US" sz="2400" i="1">
                        <a:solidFill>
                          <a:srgbClr val="4D4D4D"/>
                        </a:solidFill>
                        <a:latin typeface="Cambria Math" panose="02040503050406030204" pitchFamily="18" charset="0"/>
                      </a:rPr>
                      <m:t>=</m:t>
                    </m:r>
                    <m:r>
                      <a:rPr lang="en-US" sz="2400">
                        <a:solidFill>
                          <a:srgbClr val="4D4D4D"/>
                        </a:solidFill>
                        <a:latin typeface="Cambria Math" panose="02040503050406030204" pitchFamily="18" charset="0"/>
                      </a:rPr>
                      <m:t>2</m:t>
                    </m:r>
                    <m:r>
                      <a:rPr lang="en-US" sz="2400" b="0" i="0" smtClean="0">
                        <a:solidFill>
                          <a:srgbClr val="4D4D4D"/>
                        </a:solidFill>
                        <a:latin typeface="Cambria Math" panose="02040503050406030204" pitchFamily="18" charset="0"/>
                      </a:rPr>
                      <m:t>4.9</m:t>
                    </m:r>
                  </m:oMath>
                </a14:m>
                <a:endParaRPr lang="en-US" sz="2400" dirty="0">
                  <a:solidFill>
                    <a:srgbClr val="4D4D4D"/>
                  </a:solidFill>
                </a:endParaRPr>
              </a:p>
            </p:txBody>
          </p:sp>
        </mc:Choice>
        <mc:Fallback xmlns="">
          <p:sp>
            <p:nvSpPr>
              <p:cNvPr id="28" name="Content Placeholder 2">
                <a:extLst>
                  <a:ext uri="{FF2B5EF4-FFF2-40B4-BE49-F238E27FC236}">
                    <a16:creationId xmlns:a16="http://schemas.microsoft.com/office/drawing/2014/main" xmlns:a14="http://schemas.microsoft.com/office/drawing/2010/main" xmlns="" id="{84E8EA73-5EC9-0146-A586-D153F8715BA5}"/>
                  </a:ext>
                </a:extLst>
              </p:cNvPr>
              <p:cNvSpPr>
                <a:spLocks noGrp="1" noRot="1" noChangeAspect="1" noMove="1" noResize="1" noEditPoints="1" noAdjustHandles="1" noChangeArrowheads="1" noChangeShapeType="1" noTextEdit="1"/>
              </p:cNvSpPr>
              <p:nvPr>
                <p:ph idx="1"/>
              </p:nvPr>
            </p:nvSpPr>
            <p:spPr>
              <a:xfrm>
                <a:off x="4850667" y="3952918"/>
                <a:ext cx="4293333" cy="1782844"/>
              </a:xfrm>
              <a:blipFill rotWithShape="1">
                <a:blip r:embed="rId4"/>
                <a:stretch>
                  <a:fillRect l="-198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1D9513B0-7A36-704C-A84E-63EC8DCBCCD9}"/>
                  </a:ext>
                </a:extLst>
              </p:cNvPr>
              <p:cNvSpPr txBox="1">
                <a:spLocks/>
              </p:cNvSpPr>
              <p:nvPr/>
            </p:nvSpPr>
            <p:spPr>
              <a:xfrm>
                <a:off x="4836950" y="1639569"/>
                <a:ext cx="4307050" cy="14430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rgbClr val="9CA5A2"/>
                  </a:buClr>
                </a:pPr>
                <a14:m>
                  <m:oMath xmlns:m="http://schemas.openxmlformats.org/officeDocument/2006/math">
                    <m:r>
                      <a:rPr lang="en-US" sz="2400" i="1" smtClean="0">
                        <a:solidFill>
                          <a:srgbClr val="4D4D4D"/>
                        </a:solidFill>
                        <a:latin typeface="Cambria Math" panose="02040503050406030204" pitchFamily="18" charset="0"/>
                      </a:rPr>
                      <m:t>𝑄</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𝑅</m:t>
                        </m:r>
                      </m:e>
                    </m:d>
                    <m:r>
                      <a:rPr lang="en-US" sz="2400" i="1">
                        <a:solidFill>
                          <a:srgbClr val="4D4D4D"/>
                        </a:solidFill>
                        <a:latin typeface="Cambria Math" panose="02040503050406030204" pitchFamily="18" charset="0"/>
                      </a:rPr>
                      <m:t>=</m:t>
                    </m:r>
                    <m:r>
                      <a:rPr lang="en-US" sz="2400" b="0" i="1" smtClean="0">
                        <a:solidFill>
                          <a:srgbClr val="4D4D4D"/>
                        </a:solidFill>
                        <a:latin typeface="Cambria Math" panose="02040503050406030204" pitchFamily="18" charset="0"/>
                      </a:rPr>
                      <m:t>25.6</m:t>
                    </m:r>
                    <m:r>
                      <a:rPr lang="en-US" sz="2400" i="1">
                        <a:solidFill>
                          <a:srgbClr val="4D4D4D"/>
                        </a:solidFill>
                        <a:latin typeface="Cambria Math" panose="02040503050406030204" pitchFamily="18" charset="0"/>
                      </a:rPr>
                      <m:t> −</m:t>
                    </m:r>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1</m:t>
                        </m:r>
                      </m:num>
                      <m:den>
                        <m:r>
                          <a:rPr lang="en-US" sz="2400" b="0" i="1" smtClean="0">
                            <a:solidFill>
                              <a:srgbClr val="4D4D4D"/>
                            </a:solidFill>
                            <a:latin typeface="Cambria Math" panose="02040503050406030204" pitchFamily="18" charset="0"/>
                          </a:rPr>
                          <m:t>2</m:t>
                        </m:r>
                      </m:den>
                    </m:f>
                    <m:r>
                      <a:rPr lang="en-US" sz="2400" b="0" i="1" smtClean="0">
                        <a:solidFill>
                          <a:srgbClr val="4D4D4D"/>
                        </a:solidFill>
                        <a:latin typeface="Cambria Math" panose="02040503050406030204" pitchFamily="18" charset="0"/>
                      </a:rPr>
                      <m:t>16</m:t>
                    </m:r>
                    <m:r>
                      <a:rPr lang="en-US" sz="2400" i="1">
                        <a:solidFill>
                          <a:srgbClr val="4D4D4D"/>
                        </a:solidFill>
                        <a:latin typeface="Cambria Math" charset="0"/>
                      </a:rPr>
                      <m:t>.</m:t>
                    </m:r>
                    <m:r>
                      <a:rPr lang="en-US" sz="2400" b="0" i="1" smtClean="0">
                        <a:solidFill>
                          <a:srgbClr val="4D4D4D"/>
                        </a:solidFill>
                        <a:latin typeface="Cambria Math" panose="02040503050406030204" pitchFamily="18" charset="0"/>
                      </a:rPr>
                      <m:t>2</m:t>
                    </m:r>
                    <m:r>
                      <a:rPr lang="en-US" sz="2400" i="1">
                        <a:solidFill>
                          <a:srgbClr val="4D4D4D"/>
                        </a:solidFill>
                        <a:latin typeface="Cambria Math" panose="02040503050406030204" pitchFamily="18" charset="0"/>
                      </a:rPr>
                      <m:t>−</m:t>
                    </m:r>
                    <m:f>
                      <m:fPr>
                        <m:ctrlPr>
                          <a:rPr lang="en-US" sz="2400" i="1">
                            <a:solidFill>
                              <a:srgbClr val="4D4D4D"/>
                            </a:solidFill>
                            <a:latin typeface="Cambria Math" panose="02040503050406030204" pitchFamily="18" charset="0"/>
                          </a:rPr>
                        </m:ctrlPr>
                      </m:fPr>
                      <m:num>
                        <m:r>
                          <a:rPr lang="en-US" sz="2400" i="1">
                            <a:solidFill>
                              <a:srgbClr val="4D4D4D"/>
                            </a:solidFill>
                            <a:latin typeface="Cambria Math" panose="02040503050406030204" pitchFamily="18" charset="0"/>
                          </a:rPr>
                          <m:t>1</m:t>
                        </m:r>
                      </m:num>
                      <m:den>
                        <m:r>
                          <a:rPr lang="en-US" sz="2400" i="1">
                            <a:solidFill>
                              <a:srgbClr val="4D4D4D"/>
                            </a:solidFill>
                            <a:latin typeface="Cambria Math" panose="02040503050406030204" pitchFamily="18" charset="0"/>
                          </a:rPr>
                          <m:t>2</m:t>
                        </m:r>
                      </m:den>
                    </m:f>
                    <m:r>
                      <a:rPr lang="en-US" sz="2400" b="0" i="1" smtClean="0">
                        <a:solidFill>
                          <a:srgbClr val="4D4D4D"/>
                        </a:solidFill>
                        <a:latin typeface="Cambria Math" panose="02040503050406030204" pitchFamily="18" charset="0"/>
                      </a:rPr>
                      <m:t>29</m:t>
                    </m:r>
                    <m:r>
                      <a:rPr lang="en-US" sz="2400" i="1">
                        <a:solidFill>
                          <a:srgbClr val="4D4D4D"/>
                        </a:solidFill>
                        <a:latin typeface="Cambria Math" panose="02040503050406030204" pitchFamily="18" charset="0"/>
                      </a:rPr>
                      <m:t>.</m:t>
                    </m:r>
                    <m:r>
                      <a:rPr lang="ru-RU" sz="2400" i="1">
                        <a:solidFill>
                          <a:srgbClr val="4D4D4D"/>
                        </a:solidFill>
                        <a:latin typeface="Cambria Math" panose="02040503050406030204" pitchFamily="18" charset="0"/>
                      </a:rPr>
                      <m:t>6</m:t>
                    </m:r>
                  </m:oMath>
                </a14:m>
                <a:endParaRPr lang="en-US" sz="2400" dirty="0">
                  <a:solidFill>
                    <a:srgbClr val="4D4D4D"/>
                  </a:solidFill>
                </a:endParaRPr>
              </a:p>
              <a:p>
                <a:pPr>
                  <a:buClr>
                    <a:srgbClr val="9CA5A2"/>
                  </a:buClr>
                </a:pPr>
                <a14:m>
                  <m:oMath xmlns:m="http://schemas.openxmlformats.org/officeDocument/2006/math">
                    <m:r>
                      <a:rPr lang="en-US" sz="2400" i="1">
                        <a:solidFill>
                          <a:srgbClr val="4D4D4D"/>
                        </a:solidFill>
                        <a:latin typeface="Cambria Math" panose="02040503050406030204" pitchFamily="18" charset="0"/>
                      </a:rPr>
                      <m:t>𝑄</m:t>
                    </m:r>
                    <m:d>
                      <m:dPr>
                        <m:ctrlPr>
                          <a:rPr lang="en-US" sz="2400" i="1">
                            <a:solidFill>
                              <a:srgbClr val="4D4D4D"/>
                            </a:solidFill>
                            <a:latin typeface="Cambria Math" panose="02040503050406030204" pitchFamily="18" charset="0"/>
                          </a:rPr>
                        </m:ctrlPr>
                      </m:dPr>
                      <m:e>
                        <m:r>
                          <a:rPr lang="en-US" sz="2400" i="1">
                            <a:solidFill>
                              <a:srgbClr val="4D4D4D"/>
                            </a:solidFill>
                            <a:latin typeface="Cambria Math" panose="02040503050406030204" pitchFamily="18" charset="0"/>
                          </a:rPr>
                          <m:t>𝑅</m:t>
                        </m:r>
                      </m:e>
                    </m:d>
                    <m:r>
                      <a:rPr lang="en-US" sz="2400" i="1">
                        <a:solidFill>
                          <a:srgbClr val="4D4D4D"/>
                        </a:solidFill>
                        <a:latin typeface="Cambria Math" panose="02040503050406030204" pitchFamily="18" charset="0"/>
                      </a:rPr>
                      <m:t>=</m:t>
                    </m:r>
                    <m:r>
                      <a:rPr lang="en-US" sz="2400" b="0" i="0" smtClean="0">
                        <a:solidFill>
                          <a:srgbClr val="4D4D4D"/>
                        </a:solidFill>
                        <a:latin typeface="Cambria Math" panose="02040503050406030204" pitchFamily="18" charset="0"/>
                      </a:rPr>
                      <m:t>2.7</m:t>
                    </m:r>
                  </m:oMath>
                </a14:m>
                <a:endParaRPr lang="en-US" sz="2400" dirty="0">
                  <a:solidFill>
                    <a:srgbClr val="4D4D4D"/>
                  </a:solidFill>
                </a:endParaRPr>
              </a:p>
            </p:txBody>
          </p:sp>
        </mc:Choice>
        <mc:Fallback xmlns="">
          <p:sp>
            <p:nvSpPr>
              <p:cNvPr id="29" name="Content Placeholder 2">
                <a:extLst>
                  <a:ext uri="{FF2B5EF4-FFF2-40B4-BE49-F238E27FC236}">
                    <a16:creationId xmlns:a16="http://schemas.microsoft.com/office/drawing/2014/main" xmlns:a14="http://schemas.microsoft.com/office/drawing/2010/main" xmlns="" id="{1D9513B0-7A36-704C-A84E-63EC8DCBCCD9}"/>
                  </a:ext>
                </a:extLst>
              </p:cNvPr>
              <p:cNvSpPr txBox="1">
                <a:spLocks noRot="1" noChangeAspect="1" noMove="1" noResize="1" noEditPoints="1" noAdjustHandles="1" noChangeArrowheads="1" noChangeShapeType="1" noTextEdit="1"/>
              </p:cNvSpPr>
              <p:nvPr/>
            </p:nvSpPr>
            <p:spPr>
              <a:xfrm>
                <a:off x="4836950" y="1639569"/>
                <a:ext cx="4307050" cy="1443038"/>
              </a:xfrm>
              <a:prstGeom prst="rect">
                <a:avLst/>
              </a:prstGeom>
              <a:blipFill rotWithShape="1">
                <a:blip r:embed="rId5"/>
                <a:stretch>
                  <a:fillRect l="-1556"/>
                </a:stretch>
              </a:blipFill>
            </p:spPr>
            <p:txBody>
              <a:bodyPr/>
              <a:lstStyle/>
              <a:p>
                <a:r>
                  <a:rPr lang="ru-RU">
                    <a:noFill/>
                  </a:rPr>
                  <a:t> </a:t>
                </a:r>
              </a:p>
            </p:txBody>
          </p:sp>
        </mc:Fallback>
      </mc:AlternateContent>
      <p:sp>
        <p:nvSpPr>
          <p:cNvPr id="30" name="Rounded Rectangle 29">
            <a:extLst>
              <a:ext uri="{FF2B5EF4-FFF2-40B4-BE49-F238E27FC236}">
                <a16:creationId xmlns:a16="http://schemas.microsoft.com/office/drawing/2014/main" id="{1DF08ED8-C598-9944-BA7C-4323948BC907}"/>
              </a:ext>
            </a:extLst>
          </p:cNvPr>
          <p:cNvSpPr/>
          <p:nvPr/>
        </p:nvSpPr>
        <p:spPr>
          <a:xfrm>
            <a:off x="925830" y="2960931"/>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16.2</a:t>
            </a:r>
          </a:p>
        </p:txBody>
      </p:sp>
      <p:sp>
        <p:nvSpPr>
          <p:cNvPr id="31" name="Rounded Rectangle 30">
            <a:extLst>
              <a:ext uri="{FF2B5EF4-FFF2-40B4-BE49-F238E27FC236}">
                <a16:creationId xmlns:a16="http://schemas.microsoft.com/office/drawing/2014/main" id="{F6EB4762-08F2-CC45-A34A-B85EAC3789E9}"/>
              </a:ext>
            </a:extLst>
          </p:cNvPr>
          <p:cNvSpPr/>
          <p:nvPr/>
        </p:nvSpPr>
        <p:spPr>
          <a:xfrm>
            <a:off x="3200836" y="2971800"/>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29.6</a:t>
            </a:r>
          </a:p>
        </p:txBody>
      </p:sp>
      <p:sp>
        <p:nvSpPr>
          <p:cNvPr id="32" name="Rounded Rectangle 31">
            <a:extLst>
              <a:ext uri="{FF2B5EF4-FFF2-40B4-BE49-F238E27FC236}">
                <a16:creationId xmlns:a16="http://schemas.microsoft.com/office/drawing/2014/main" id="{210E26B5-6619-1D43-89EF-EE19CC44BEF7}"/>
              </a:ext>
            </a:extLst>
          </p:cNvPr>
          <p:cNvSpPr/>
          <p:nvPr/>
        </p:nvSpPr>
        <p:spPr>
          <a:xfrm>
            <a:off x="925830" y="5276056"/>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0.7</a:t>
            </a:r>
          </a:p>
        </p:txBody>
      </p:sp>
      <p:sp>
        <p:nvSpPr>
          <p:cNvPr id="33" name="Rounded Rectangle 32">
            <a:extLst>
              <a:ext uri="{FF2B5EF4-FFF2-40B4-BE49-F238E27FC236}">
                <a16:creationId xmlns:a16="http://schemas.microsoft.com/office/drawing/2014/main" id="{BB421FAF-78E2-7B4C-9C5F-FA71225081C9}"/>
              </a:ext>
            </a:extLst>
          </p:cNvPr>
          <p:cNvSpPr/>
          <p:nvPr/>
        </p:nvSpPr>
        <p:spPr>
          <a:xfrm>
            <a:off x="3200836" y="5276056"/>
            <a:ext cx="1435100" cy="457200"/>
          </a:xfrm>
          <a:prstGeom prst="roundRect">
            <a:avLst/>
          </a:prstGeom>
          <a:gradFill>
            <a:gsLst>
              <a:gs pos="0">
                <a:srgbClr val="F58352"/>
              </a:gs>
              <a:gs pos="35000">
                <a:srgbClr val="FABCA0"/>
              </a:gs>
              <a:gs pos="100000">
                <a:schemeClr val="accent6">
                  <a:tint val="15000"/>
                  <a:satMod val="350000"/>
                </a:schemeClr>
              </a:gs>
            </a:gsLs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dirty="0">
                <a:solidFill>
                  <a:srgbClr val="4D4D4D"/>
                </a:solidFill>
              </a:rPr>
              <a:t>0.7</a:t>
            </a:r>
          </a:p>
        </p:txBody>
      </p:sp>
      <p:sp>
        <p:nvSpPr>
          <p:cNvPr id="57" name="Oval 56">
            <a:extLst>
              <a:ext uri="{FF2B5EF4-FFF2-40B4-BE49-F238E27FC236}">
                <a16:creationId xmlns:a16="http://schemas.microsoft.com/office/drawing/2014/main" id="{11DB412C-F480-F54F-AAA7-436DC1C1141A}"/>
              </a:ext>
            </a:extLst>
          </p:cNvPr>
          <p:cNvSpPr/>
          <p:nvPr/>
        </p:nvSpPr>
        <p:spPr>
          <a:xfrm>
            <a:off x="899592" y="1866068"/>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10</a:t>
            </a:r>
          </a:p>
        </p:txBody>
      </p:sp>
      <p:sp>
        <p:nvSpPr>
          <p:cNvPr id="58" name="Oval 57">
            <a:extLst>
              <a:ext uri="{FF2B5EF4-FFF2-40B4-BE49-F238E27FC236}">
                <a16:creationId xmlns:a16="http://schemas.microsoft.com/office/drawing/2014/main" id="{8AC997F4-2E7F-E548-B087-3083C4DF4244}"/>
              </a:ext>
            </a:extLst>
          </p:cNvPr>
          <p:cNvSpPr/>
          <p:nvPr/>
        </p:nvSpPr>
        <p:spPr>
          <a:xfrm>
            <a:off x="1706528" y="1890401"/>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a:t>
            </a:r>
          </a:p>
        </p:txBody>
      </p:sp>
      <p:sp>
        <p:nvSpPr>
          <p:cNvPr id="59" name="Oval 58">
            <a:extLst>
              <a:ext uri="{FF2B5EF4-FFF2-40B4-BE49-F238E27FC236}">
                <a16:creationId xmlns:a16="http://schemas.microsoft.com/office/drawing/2014/main" id="{3898CBF7-882F-234E-80F3-4BC2A8306F16}"/>
              </a:ext>
            </a:extLst>
          </p:cNvPr>
          <p:cNvSpPr/>
          <p:nvPr/>
        </p:nvSpPr>
        <p:spPr>
          <a:xfrm>
            <a:off x="1308189" y="2295879"/>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2</a:t>
            </a:r>
          </a:p>
        </p:txBody>
      </p:sp>
      <p:sp>
        <p:nvSpPr>
          <p:cNvPr id="60" name="Oval 59">
            <a:extLst>
              <a:ext uri="{FF2B5EF4-FFF2-40B4-BE49-F238E27FC236}">
                <a16:creationId xmlns:a16="http://schemas.microsoft.com/office/drawing/2014/main" id="{DFE257F0-46C6-AD4C-9ED8-11684C1B3930}"/>
              </a:ext>
            </a:extLst>
          </p:cNvPr>
          <p:cNvSpPr/>
          <p:nvPr/>
        </p:nvSpPr>
        <p:spPr>
          <a:xfrm>
            <a:off x="3171377" y="1837445"/>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0</a:t>
            </a:r>
          </a:p>
        </p:txBody>
      </p:sp>
      <p:sp>
        <p:nvSpPr>
          <p:cNvPr id="61" name="Oval 60">
            <a:extLst>
              <a:ext uri="{FF2B5EF4-FFF2-40B4-BE49-F238E27FC236}">
                <a16:creationId xmlns:a16="http://schemas.microsoft.com/office/drawing/2014/main" id="{94DBDC0E-16E3-AE43-B554-59DAA740ACD3}"/>
              </a:ext>
            </a:extLst>
          </p:cNvPr>
          <p:cNvSpPr/>
          <p:nvPr/>
        </p:nvSpPr>
        <p:spPr>
          <a:xfrm>
            <a:off x="3978313" y="1861778"/>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11</a:t>
            </a:r>
          </a:p>
        </p:txBody>
      </p:sp>
      <p:sp>
        <p:nvSpPr>
          <p:cNvPr id="62" name="Oval 61">
            <a:extLst>
              <a:ext uri="{FF2B5EF4-FFF2-40B4-BE49-F238E27FC236}">
                <a16:creationId xmlns:a16="http://schemas.microsoft.com/office/drawing/2014/main" id="{2D170499-FD54-054A-98AD-2820A1324E11}"/>
              </a:ext>
            </a:extLst>
          </p:cNvPr>
          <p:cNvSpPr/>
          <p:nvPr/>
        </p:nvSpPr>
        <p:spPr>
          <a:xfrm>
            <a:off x="3579974" y="2267256"/>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12</a:t>
            </a:r>
          </a:p>
        </p:txBody>
      </p:sp>
      <p:sp>
        <p:nvSpPr>
          <p:cNvPr id="63" name="Rectangle 62">
            <a:extLst>
              <a:ext uri="{FF2B5EF4-FFF2-40B4-BE49-F238E27FC236}">
                <a16:creationId xmlns:a16="http://schemas.microsoft.com/office/drawing/2014/main" id="{4CA30EC0-F059-4043-B557-1E2C96FC9EFD}"/>
              </a:ext>
            </a:extLst>
          </p:cNvPr>
          <p:cNvSpPr/>
          <p:nvPr/>
        </p:nvSpPr>
        <p:spPr>
          <a:xfrm>
            <a:off x="612000" y="3991034"/>
            <a:ext cx="2062760" cy="1122115"/>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64" name="Oval 63">
            <a:extLst>
              <a:ext uri="{FF2B5EF4-FFF2-40B4-BE49-F238E27FC236}">
                <a16:creationId xmlns:a16="http://schemas.microsoft.com/office/drawing/2014/main" id="{9A169034-ABB1-A548-B5CE-8FB1E12BDD6D}"/>
              </a:ext>
            </a:extLst>
          </p:cNvPr>
          <p:cNvSpPr/>
          <p:nvPr/>
        </p:nvSpPr>
        <p:spPr>
          <a:xfrm>
            <a:off x="899592" y="4142232"/>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10</a:t>
            </a:r>
          </a:p>
        </p:txBody>
      </p:sp>
      <p:sp>
        <p:nvSpPr>
          <p:cNvPr id="65" name="Oval 64">
            <a:extLst>
              <a:ext uri="{FF2B5EF4-FFF2-40B4-BE49-F238E27FC236}">
                <a16:creationId xmlns:a16="http://schemas.microsoft.com/office/drawing/2014/main" id="{B8E39037-3602-2A4E-8DA1-924241020259}"/>
              </a:ext>
            </a:extLst>
          </p:cNvPr>
          <p:cNvSpPr/>
          <p:nvPr/>
        </p:nvSpPr>
        <p:spPr>
          <a:xfrm>
            <a:off x="1706528" y="4166565"/>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11</a:t>
            </a:r>
          </a:p>
        </p:txBody>
      </p:sp>
      <p:sp>
        <p:nvSpPr>
          <p:cNvPr id="66" name="Oval 65">
            <a:extLst>
              <a:ext uri="{FF2B5EF4-FFF2-40B4-BE49-F238E27FC236}">
                <a16:creationId xmlns:a16="http://schemas.microsoft.com/office/drawing/2014/main" id="{BFF3E7B4-CBEB-C84B-A7B7-E605637A54E9}"/>
              </a:ext>
            </a:extLst>
          </p:cNvPr>
          <p:cNvSpPr/>
          <p:nvPr/>
        </p:nvSpPr>
        <p:spPr>
          <a:xfrm>
            <a:off x="1308189" y="4572043"/>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12</a:t>
            </a:r>
          </a:p>
        </p:txBody>
      </p:sp>
      <p:sp>
        <p:nvSpPr>
          <p:cNvPr id="67" name="Rectangle 66">
            <a:extLst>
              <a:ext uri="{FF2B5EF4-FFF2-40B4-BE49-F238E27FC236}">
                <a16:creationId xmlns:a16="http://schemas.microsoft.com/office/drawing/2014/main" id="{AF7B6024-F34C-C840-85AD-F9B5B8FAE48A}"/>
              </a:ext>
            </a:extLst>
          </p:cNvPr>
          <p:cNvSpPr/>
          <p:nvPr/>
        </p:nvSpPr>
        <p:spPr>
          <a:xfrm>
            <a:off x="2999823" y="3970176"/>
            <a:ext cx="1837127" cy="1122115"/>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endParaRPr lang="en-US" sz="2000">
              <a:solidFill>
                <a:srgbClr val="4D4D4D"/>
              </a:solidFill>
            </a:endParaRPr>
          </a:p>
        </p:txBody>
      </p:sp>
      <p:sp>
        <p:nvSpPr>
          <p:cNvPr id="68" name="Oval 67">
            <a:extLst>
              <a:ext uri="{FF2B5EF4-FFF2-40B4-BE49-F238E27FC236}">
                <a16:creationId xmlns:a16="http://schemas.microsoft.com/office/drawing/2014/main" id="{273C4304-F1F3-474D-9A29-BADBFF255009}"/>
              </a:ext>
            </a:extLst>
          </p:cNvPr>
          <p:cNvSpPr/>
          <p:nvPr/>
        </p:nvSpPr>
        <p:spPr>
          <a:xfrm>
            <a:off x="3203848" y="4121374"/>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0</a:t>
            </a:r>
          </a:p>
        </p:txBody>
      </p:sp>
      <p:sp>
        <p:nvSpPr>
          <p:cNvPr id="69" name="Oval 68">
            <a:extLst>
              <a:ext uri="{FF2B5EF4-FFF2-40B4-BE49-F238E27FC236}">
                <a16:creationId xmlns:a16="http://schemas.microsoft.com/office/drawing/2014/main" id="{B79778EC-B8D2-EA45-A0C9-8BD3D5DE3B25}"/>
              </a:ext>
            </a:extLst>
          </p:cNvPr>
          <p:cNvSpPr/>
          <p:nvPr/>
        </p:nvSpPr>
        <p:spPr>
          <a:xfrm>
            <a:off x="4010784" y="4145707"/>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1</a:t>
            </a:r>
          </a:p>
        </p:txBody>
      </p:sp>
      <p:sp>
        <p:nvSpPr>
          <p:cNvPr id="70" name="Oval 69">
            <a:extLst>
              <a:ext uri="{FF2B5EF4-FFF2-40B4-BE49-F238E27FC236}">
                <a16:creationId xmlns:a16="http://schemas.microsoft.com/office/drawing/2014/main" id="{E7EF068B-1C1C-D642-B25C-E7E2983F0E7F}"/>
              </a:ext>
            </a:extLst>
          </p:cNvPr>
          <p:cNvSpPr/>
          <p:nvPr/>
        </p:nvSpPr>
        <p:spPr>
          <a:xfrm>
            <a:off x="3612445" y="4551185"/>
            <a:ext cx="627608" cy="368300"/>
          </a:xfrm>
          <a:prstGeom prst="ellipse">
            <a:avLst/>
          </a:prstGeom>
          <a:ln>
            <a:solidFill>
              <a:srgbClr val="4D4D4D"/>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dirty="0">
                <a:solidFill>
                  <a:srgbClr val="4D4D4D"/>
                </a:solidFill>
              </a:rPr>
              <a:t>2</a:t>
            </a:r>
          </a:p>
        </p:txBody>
      </p:sp>
      <mc:AlternateContent xmlns:mc="http://schemas.openxmlformats.org/markup-compatibility/2006" xmlns:a14="http://schemas.microsoft.com/office/drawing/2010/main">
        <mc:Choice Requires="a14">
          <p:sp>
            <p:nvSpPr>
              <p:cNvPr id="27" name="Прямоугольник 26"/>
              <p:cNvSpPr/>
              <p:nvPr/>
            </p:nvSpPr>
            <p:spPr>
              <a:xfrm>
                <a:off x="395288" y="1125539"/>
                <a:ext cx="8616008" cy="514030"/>
              </a:xfrm>
              <a:prstGeom prst="rect">
                <a:avLst/>
              </a:prstGeom>
              <a:noFill/>
              <a:ln w="28575">
                <a:noFill/>
              </a:ln>
            </p:spPr>
            <p:txBody>
              <a:bodyPr wrap="square" lIns="0" tIns="0" rIns="0" bIns="0" anchor="t">
                <a:no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4D4D4D"/>
                          </a:solidFill>
                          <a:latin typeface="Cambria Math" panose="02040503050406030204" pitchFamily="18" charset="0"/>
                        </a:rPr>
                        <m:t>𝑯</m:t>
                      </m:r>
                      <m:d>
                        <m:dPr>
                          <m:ctrlPr>
                            <a:rPr lang="en-US" sz="2400" b="1" i="1">
                              <a:solidFill>
                                <a:srgbClr val="4D4D4D"/>
                              </a:solidFill>
                              <a:latin typeface="Cambria Math" panose="02040503050406030204" pitchFamily="18" charset="0"/>
                            </a:rPr>
                          </m:ctrlPr>
                        </m:dPr>
                        <m:e>
                          <m:r>
                            <a:rPr lang="en-US" sz="2400" b="1" i="1">
                              <a:solidFill>
                                <a:srgbClr val="4D4D4D"/>
                              </a:solidFill>
                              <a:latin typeface="Cambria Math" panose="02040503050406030204" pitchFamily="18" charset="0"/>
                            </a:rPr>
                            <m:t>𝑹</m:t>
                          </m:r>
                        </m:e>
                      </m:d>
                      <m:r>
                        <a:rPr lang="en-US" sz="2400" b="1" i="1">
                          <a:solidFill>
                            <a:srgbClr val="4D4D4D"/>
                          </a:solidFill>
                          <a:latin typeface="Cambria Math" panose="02040503050406030204" pitchFamily="18" charset="0"/>
                        </a:rPr>
                        <m:t>=</m:t>
                      </m:r>
                      <m:r>
                        <a:rPr lang="en-US" sz="2400" b="1" i="1">
                          <a:solidFill>
                            <a:srgbClr val="4D4D4D"/>
                          </a:solidFill>
                          <a:latin typeface="Cambria Math" panose="02040503050406030204" pitchFamily="18" charset="0"/>
                        </a:rPr>
                        <m:t>𝟐𝟓</m:t>
                      </m:r>
                      <m:r>
                        <a:rPr lang="en-US" sz="2400" b="1" i="1">
                          <a:solidFill>
                            <a:srgbClr val="4D4D4D"/>
                          </a:solidFill>
                          <a:latin typeface="Cambria Math" panose="02040503050406030204" pitchFamily="18" charset="0"/>
                        </a:rPr>
                        <m:t>.</m:t>
                      </m:r>
                      <m:r>
                        <a:rPr lang="en-US" sz="2400" b="1" i="1">
                          <a:solidFill>
                            <a:srgbClr val="4D4D4D"/>
                          </a:solidFill>
                          <a:latin typeface="Cambria Math" panose="02040503050406030204" pitchFamily="18" charset="0"/>
                        </a:rPr>
                        <m:t>𝟔</m:t>
                      </m:r>
                    </m:oMath>
                  </m:oMathPara>
                </a14:m>
                <a:endParaRPr lang="ru-RU" sz="2400" b="1" dirty="0">
                  <a:solidFill>
                    <a:srgbClr val="4D4D4D"/>
                  </a:solidFill>
                </a:endParaRPr>
              </a:p>
            </p:txBody>
          </p:sp>
        </mc:Choice>
        <mc:Fallback xmlns="">
          <p:sp>
            <p:nvSpPr>
              <p:cNvPr id="27" name="Прямоугольник 26"/>
              <p:cNvSpPr>
                <a:spLocks noRot="1" noChangeAspect="1" noMove="1" noResize="1" noEditPoints="1" noAdjustHandles="1" noChangeArrowheads="1" noChangeShapeType="1" noTextEdit="1"/>
              </p:cNvSpPr>
              <p:nvPr/>
            </p:nvSpPr>
            <p:spPr>
              <a:xfrm>
                <a:off x="395288" y="1125539"/>
                <a:ext cx="8616008" cy="514030"/>
              </a:xfrm>
              <a:prstGeom prst="rect">
                <a:avLst/>
              </a:prstGeom>
              <a:blipFill rotWithShape="1">
                <a:blip r:embed="rId6"/>
                <a:stretch>
                  <a:fillRect/>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66874626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7" name="applause.wav"/>
          </p:stSnd>
        </p:sndAc>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 can choose the split, so that it reduces the diversity of answers in the resulting nodes</a:t>
            </a:r>
          </a:p>
          <a:p>
            <a:pPr>
              <a:spcAft>
                <a:spcPts val="1800"/>
              </a:spcAft>
              <a:buClr>
                <a:srgbClr val="9CA5A2"/>
              </a:buClr>
            </a:pPr>
            <a:r>
              <a:rPr lang="en-US" sz="2400" dirty="0">
                <a:solidFill>
                  <a:srgbClr val="4D4D4D"/>
                </a:solidFill>
              </a:rPr>
              <a:t> </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use impurity criterion to measure the quality of the split</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There are different criterions that might be used. </a:t>
            </a:r>
            <a:br>
              <a:rPr lang="en-US" sz="2400" dirty="0">
                <a:solidFill>
                  <a:srgbClr val="4D4D4D"/>
                </a:solidFill>
              </a:rPr>
            </a:br>
            <a:r>
              <a:rPr lang="en-US" sz="2400" dirty="0">
                <a:solidFill>
                  <a:srgbClr val="4D4D4D"/>
                </a:solidFill>
              </a:rPr>
              <a:t>The most popular are:</a:t>
            </a:r>
          </a:p>
          <a:p>
            <a:pPr marL="800100" lvl="1" indent="-342900">
              <a:spcAft>
                <a:spcPts val="1800"/>
              </a:spcAft>
              <a:buClr>
                <a:srgbClr val="9CA5A2"/>
              </a:buClr>
              <a:buFont typeface="Myriad Pro" pitchFamily="34" charset="0"/>
              <a:buChar char="–"/>
            </a:pPr>
            <a:r>
              <a:rPr lang="en-US" sz="2400" dirty="0">
                <a:solidFill>
                  <a:srgbClr val="4D4D4D"/>
                </a:solidFill>
              </a:rPr>
              <a:t>Entropy and Gini for classification</a:t>
            </a:r>
          </a:p>
          <a:p>
            <a:pPr marL="800100" lvl="1" indent="-342900">
              <a:spcAft>
                <a:spcPts val="1800"/>
              </a:spcAft>
              <a:buClr>
                <a:srgbClr val="9CA5A2"/>
              </a:buClr>
              <a:buFont typeface="Myriad Pro" pitchFamily="34" charset="0"/>
              <a:buChar char="–"/>
            </a:pPr>
            <a:r>
              <a:rPr lang="en-US" sz="2400" dirty="0">
                <a:solidFill>
                  <a:srgbClr val="4D4D4D"/>
                </a:solidFill>
              </a:rPr>
              <a:t>Variance for regression</a:t>
            </a:r>
            <a:endParaRPr lang="ru-RU" sz="2400" dirty="0">
              <a:solidFill>
                <a:srgbClr val="4D4D4D"/>
              </a:solidFill>
            </a:endParaRPr>
          </a:p>
        </p:txBody>
      </p:sp>
    </p:spTree>
    <p:extLst>
      <p:ext uri="{BB962C8B-B14F-4D97-AF65-F5344CB8AC3E}">
        <p14:creationId xmlns:p14="http://schemas.microsoft.com/office/powerpoint/2010/main" val="3078574174"/>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Greedy Tree Construction</a:t>
            </a:r>
            <a:endParaRPr lang="ru-RU" sz="3200" b="1" dirty="0">
              <a:solidFill>
                <a:srgbClr val="A26D6A"/>
              </a:solidFill>
            </a:endParaRPr>
          </a:p>
        </p:txBody>
      </p:sp>
    </p:spTree>
    <p:extLst>
      <p:ext uri="{BB962C8B-B14F-4D97-AF65-F5344CB8AC3E}">
        <p14:creationId xmlns:p14="http://schemas.microsoft.com/office/powerpoint/2010/main" val="177196770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How to Construct a Tree</a:t>
            </a:r>
            <a:r>
              <a:rPr lang="ru-RU" sz="3200" b="1" dirty="0">
                <a:solidFill>
                  <a:srgbClr val="A26D6A"/>
                </a:solidFill>
                <a:cs typeface="Times New Roman" pitchFamily="18" charset="0"/>
              </a:rPr>
              <a:t>?</a:t>
            </a: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Optimal option</a:t>
            </a:r>
            <a:r>
              <a:rPr lang="ru-RU" sz="2400" dirty="0">
                <a:solidFill>
                  <a:srgbClr val="4D4D4D"/>
                </a:solidFill>
              </a:rPr>
              <a:t>: </a:t>
            </a:r>
            <a:endParaRPr lang="en-US" sz="2400" dirty="0">
              <a:solidFill>
                <a:srgbClr val="4D4D4D"/>
              </a:solidFill>
            </a:endParaRPr>
          </a:p>
          <a:p>
            <a:pPr marL="800100" lvl="1" indent="-342900">
              <a:spcAft>
                <a:spcPts val="1800"/>
              </a:spcAft>
              <a:buClr>
                <a:srgbClr val="9CA5A2"/>
              </a:buClr>
              <a:buFont typeface="Myriad Pro" pitchFamily="34" charset="0"/>
              <a:buChar char="–"/>
            </a:pPr>
            <a:r>
              <a:rPr lang="en-US" sz="2400" dirty="0">
                <a:solidFill>
                  <a:srgbClr val="4D4D4D"/>
                </a:solidFill>
              </a:rPr>
              <a:t>Try all possible trees and select the smallest one</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That is too computationally expensive</a:t>
            </a:r>
            <a:endParaRPr lang="ru-RU" sz="2400" dirty="0">
              <a:solidFill>
                <a:srgbClr val="4D4D4D"/>
              </a:solidFill>
            </a:endParaRPr>
          </a:p>
        </p:txBody>
      </p:sp>
    </p:spTree>
    <p:extLst>
      <p:ext uri="{BB962C8B-B14F-4D97-AF65-F5344CB8AC3E}">
        <p14:creationId xmlns:p14="http://schemas.microsoft.com/office/powerpoint/2010/main" val="3579264487"/>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How to Construct a Tree</a:t>
            </a:r>
            <a:r>
              <a:rPr lang="ru-RU" sz="3200" b="1" dirty="0">
                <a:solidFill>
                  <a:srgbClr val="A26D6A"/>
                </a:solidFill>
                <a:cs typeface="Times New Roman" pitchFamily="18" charset="0"/>
              </a:rPr>
              <a:t>?</a:t>
            </a: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 know how to choose the best split for a given node</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Let’s use greedy algorithm</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We start from the root node and will be splitting until some stopping criterion is satisfied</a:t>
            </a:r>
            <a:endParaRPr lang="ru-RU" sz="2400" dirty="0">
              <a:solidFill>
                <a:srgbClr val="4D4D4D"/>
              </a:solidFill>
            </a:endParaRPr>
          </a:p>
        </p:txBody>
      </p:sp>
    </p:spTree>
    <p:extLst>
      <p:ext uri="{BB962C8B-B14F-4D97-AF65-F5344CB8AC3E}">
        <p14:creationId xmlns:p14="http://schemas.microsoft.com/office/powerpoint/2010/main" val="998176534"/>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Stopping Criterions</a:t>
            </a:r>
            <a:endParaRPr lang="ru-RU" sz="3200" b="1" dirty="0">
              <a:solidFill>
                <a:srgbClr val="A26D6A"/>
              </a:solidFill>
              <a:cs typeface="Times New Roman" pitchFamily="18" charset="0"/>
            </a:endParaRPr>
          </a:p>
        </p:txBody>
      </p:sp>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Restrict the maximal depth</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Restrict the number of leaves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Fix the minimal number of objects in the node</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Set the minimal decrease in the diversity when splitting</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etc.</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p:spTree>
    <p:extLst>
      <p:ext uri="{BB962C8B-B14F-4D97-AF65-F5344CB8AC3E}">
        <p14:creationId xmlns:p14="http://schemas.microsoft.com/office/powerpoint/2010/main" val="1800574826"/>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Algorithm</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05890" cy="5301328"/>
              </a:xfrm>
              <a:prstGeom prst="rect">
                <a:avLst/>
              </a:prstGeom>
              <a:noFill/>
              <a:ln w="28575">
                <a:noFill/>
              </a:ln>
            </p:spPr>
            <p:txBody>
              <a:bodyPr wrap="square" lIns="0" tIns="0" rIns="0" bIns="0" anchor="t">
                <a:noAutofit/>
              </a:bodyPr>
              <a:lstStyle/>
              <a:p>
                <a:pPr marL="457200" indent="-457200">
                  <a:spcAft>
                    <a:spcPts val="1800"/>
                  </a:spcAft>
                  <a:buFont typeface="+mj-lt"/>
                  <a:buAutoNum type="arabicPeriod"/>
                </a:pPr>
                <a:r>
                  <a:rPr lang="en-US" sz="2400" dirty="0">
                    <a:solidFill>
                      <a:srgbClr val="4D4D4D"/>
                    </a:solidFill>
                    <a:latin typeface="+mj-lt"/>
                  </a:rPr>
                  <a:t>Put the whole dataset into the root</a:t>
                </a:r>
                <a:r>
                  <a:rPr lang="ru-RU" sz="2400" dirty="0">
                    <a:solidFill>
                      <a:srgbClr val="4D4D4D"/>
                    </a:solidFill>
                    <a:latin typeface="+mj-lt"/>
                  </a:rPr>
                  <a:t>: </a:t>
                </a: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a:rPr>
                          <m:t>𝑅</m:t>
                        </m:r>
                      </m:e>
                      <m:sub>
                        <m:r>
                          <a:rPr lang="en-US" sz="2400" b="0" i="1" smtClean="0">
                            <a:solidFill>
                              <a:srgbClr val="4D4D4D"/>
                            </a:solidFill>
                            <a:latin typeface="Cambria Math"/>
                          </a:rPr>
                          <m:t>1</m:t>
                        </m:r>
                      </m:sub>
                    </m:sSub>
                    <m:r>
                      <a:rPr lang="en-US" sz="2400" b="0" i="1" smtClean="0">
                        <a:solidFill>
                          <a:srgbClr val="4D4D4D"/>
                        </a:solidFill>
                        <a:latin typeface="Cambria Math"/>
                      </a:rPr>
                      <m:t>=</m:t>
                    </m:r>
                    <m:r>
                      <a:rPr lang="en-US" sz="2400" b="0" i="1" smtClean="0">
                        <a:solidFill>
                          <a:srgbClr val="4D4D4D"/>
                        </a:solidFill>
                        <a:latin typeface="Cambria Math"/>
                      </a:rPr>
                      <m:t>𝑋</m:t>
                    </m:r>
                  </m:oMath>
                </a14:m>
                <a:endParaRPr lang="en-US" sz="2400" dirty="0">
                  <a:solidFill>
                    <a:srgbClr val="4D4D4D"/>
                  </a:solidFill>
                  <a:latin typeface="+mj-lt"/>
                </a:endParaRPr>
              </a:p>
              <a:p>
                <a:pPr marL="457200" indent="-457200">
                  <a:spcAft>
                    <a:spcPts val="1800"/>
                  </a:spcAft>
                  <a:buFont typeface="+mj-lt"/>
                  <a:buAutoNum type="arabicPeriod"/>
                </a:pPr>
                <a:r>
                  <a:rPr lang="en-US" sz="2400" dirty="0">
                    <a:solidFill>
                      <a:srgbClr val="4D4D4D"/>
                    </a:solidFill>
                    <a:latin typeface="+mj-lt"/>
                  </a:rPr>
                  <a:t>Start the tree construction</a:t>
                </a:r>
                <a:r>
                  <a:rPr lang="ru-RU" sz="2400" dirty="0">
                    <a:solidFill>
                      <a:srgbClr val="4D4D4D"/>
                    </a:solidFill>
                    <a:latin typeface="+mj-lt"/>
                  </a:rPr>
                  <a:t>: </a:t>
                </a:r>
                <a14:m>
                  <m:oMath xmlns:m="http://schemas.openxmlformats.org/officeDocument/2006/math">
                    <m:r>
                      <m:rPr>
                        <m:nor/>
                      </m:rPr>
                      <a:rPr lang="en-US" sz="2400" i="0" dirty="0" smtClean="0">
                        <a:solidFill>
                          <a:srgbClr val="4D4D4D"/>
                        </a:solidFill>
                        <a:latin typeface="+mj-lt"/>
                      </a:rPr>
                      <m:t>SplitNode</m:t>
                    </m:r>
                    <m:d>
                      <m:dPr>
                        <m:ctrlPr>
                          <a:rPr lang="en-US" sz="2400" i="1" dirty="0" smtClean="0">
                            <a:solidFill>
                              <a:srgbClr val="4D4D4D"/>
                            </a:solidFill>
                            <a:latin typeface="Cambria Math" panose="02040503050406030204" pitchFamily="18" charset="0"/>
                          </a:rPr>
                        </m:ctrlPr>
                      </m:dPr>
                      <m:e>
                        <m:r>
                          <a:rPr lang="en-US" sz="2400" b="0" i="1" dirty="0" smtClean="0">
                            <a:solidFill>
                              <a:srgbClr val="4D4D4D"/>
                            </a:solidFill>
                            <a:latin typeface="Cambria Math"/>
                          </a:rPr>
                          <m:t>1, </m:t>
                        </m:r>
                        <m:sSub>
                          <m:sSubPr>
                            <m:ctrlPr>
                              <a:rPr lang="en-US" sz="2400" i="1" dirty="0" err="1" smtClean="0">
                                <a:solidFill>
                                  <a:srgbClr val="4D4D4D"/>
                                </a:solidFill>
                                <a:latin typeface="Cambria Math" panose="02040503050406030204" pitchFamily="18" charset="0"/>
                              </a:rPr>
                            </m:ctrlPr>
                          </m:sSubPr>
                          <m:e>
                            <m:r>
                              <a:rPr lang="en-US" sz="2400" i="1" dirty="0" err="1" smtClean="0">
                                <a:solidFill>
                                  <a:srgbClr val="4D4D4D"/>
                                </a:solidFill>
                                <a:latin typeface="Cambria Math"/>
                              </a:rPr>
                              <m:t>𝑅</m:t>
                            </m:r>
                          </m:e>
                          <m:sub>
                            <m:r>
                              <a:rPr lang="en-US" sz="2400" b="0" i="1" dirty="0" smtClean="0">
                                <a:solidFill>
                                  <a:srgbClr val="4D4D4D"/>
                                </a:solidFill>
                                <a:latin typeface="Cambria Math"/>
                              </a:rPr>
                              <m:t>1</m:t>
                            </m:r>
                          </m:sub>
                        </m:sSub>
                      </m:e>
                    </m:d>
                  </m:oMath>
                </a14:m>
                <a:endParaRPr lang="en-US" sz="2400" dirty="0">
                  <a:solidFill>
                    <a:srgbClr val="4D4D4D"/>
                  </a:solidFill>
                  <a:latin typeface="+mj-lt"/>
                </a:endParaRPr>
              </a:p>
              <a:p>
                <a:pPr>
                  <a:spcAft>
                    <a:spcPts val="1800"/>
                  </a:spcAft>
                </a:pPr>
                <a:endParaRPr lang="en-US" sz="2400" dirty="0">
                  <a:solidFill>
                    <a:srgbClr val="4D4D4D"/>
                  </a:solidFill>
                  <a:latin typeface="+mj-lt"/>
                </a:endParaRPr>
              </a:p>
              <a:p>
                <a:pPr>
                  <a:spcAft>
                    <a:spcPts val="1800"/>
                  </a:spcAft>
                </a:pPr>
                <a:endParaRPr lang="ru-RU" sz="2400" dirty="0">
                  <a:solidFill>
                    <a:srgbClr val="4D4D4D"/>
                  </a:solidFill>
                  <a:latin typeface="+mj-lt"/>
                </a:endParaRPr>
              </a:p>
              <a:p>
                <a:pPr>
                  <a:spcAft>
                    <a:spcPts val="1800"/>
                  </a:spcAft>
                </a:pPr>
                <a:endParaRPr lang="ru-RU" sz="2400" dirty="0">
                  <a:solidFill>
                    <a:srgbClr val="4D4D4D"/>
                  </a:solidFill>
                  <a:latin typeface="+mj-lt"/>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05890" cy="5301328"/>
              </a:xfrm>
              <a:prstGeom prst="rect">
                <a:avLst/>
              </a:prstGeom>
              <a:blipFill rotWithShape="1">
                <a:blip r:embed="rId4"/>
                <a:stretch>
                  <a:fillRect l="-2195" t="-1841"/>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52982353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Algorithm</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301328"/>
              </a:xfrm>
              <a:prstGeom prst="rect">
                <a:avLst/>
              </a:prstGeom>
              <a:noFill/>
              <a:ln w="28575">
                <a:noFill/>
              </a:ln>
            </p:spPr>
            <p:txBody>
              <a:bodyPr wrap="square" lIns="0" tIns="0" rIns="0" bIns="0" anchor="t">
                <a:noAutofit/>
              </a:bodyPr>
              <a:lstStyle/>
              <a:p>
                <a:pPr>
                  <a:spcAft>
                    <a:spcPts val="1800"/>
                  </a:spcAft>
                </a:pPr>
                <a14:m>
                  <m:oMathPara xmlns:m="http://schemas.openxmlformats.org/officeDocument/2006/math">
                    <m:oMathParaPr>
                      <m:jc m:val="left"/>
                    </m:oMathParaPr>
                    <m:oMath xmlns:m="http://schemas.openxmlformats.org/officeDocument/2006/math">
                      <m:r>
                        <m:rPr>
                          <m:nor/>
                        </m:rPr>
                        <a:rPr lang="en-US" sz="2400" dirty="0" smtClean="0">
                          <a:solidFill>
                            <a:srgbClr val="4D4D4D"/>
                          </a:solidFill>
                          <a:latin typeface="+mj-lt"/>
                        </a:rPr>
                        <m:t>SplitNode</m:t>
                      </m:r>
                      <m:d>
                        <m:dPr>
                          <m:ctrlPr>
                            <a:rPr lang="en-US" sz="2400" i="1" dirty="0">
                              <a:solidFill>
                                <a:srgbClr val="4D4D4D"/>
                              </a:solidFill>
                              <a:latin typeface="Cambria Math" panose="02040503050406030204" pitchFamily="18" charset="0"/>
                            </a:rPr>
                          </m:ctrlPr>
                        </m:dPr>
                        <m:e>
                          <m:r>
                            <a:rPr lang="en-US" sz="2400" i="1" dirty="0">
                              <a:solidFill>
                                <a:srgbClr val="4D4D4D"/>
                              </a:solidFill>
                              <a:latin typeface="Cambria Math"/>
                            </a:rPr>
                            <m:t>𝑚</m:t>
                          </m:r>
                          <m:r>
                            <a:rPr lang="en-US" sz="2400" i="1" dirty="0">
                              <a:solidFill>
                                <a:srgbClr val="4D4D4D"/>
                              </a:solidFill>
                              <a:latin typeface="Cambria Math"/>
                            </a:rPr>
                            <m:t>, </m:t>
                          </m:r>
                          <m:sSub>
                            <m:sSubPr>
                              <m:ctrlPr>
                                <a:rPr lang="en-US" sz="2400" i="1" dirty="0" err="1">
                                  <a:solidFill>
                                    <a:srgbClr val="4D4D4D"/>
                                  </a:solidFill>
                                  <a:latin typeface="Cambria Math" panose="02040503050406030204" pitchFamily="18" charset="0"/>
                                </a:rPr>
                              </m:ctrlPr>
                            </m:sSubPr>
                            <m:e>
                              <m:r>
                                <a:rPr lang="en-US" sz="2400" i="1" dirty="0" err="1">
                                  <a:solidFill>
                                    <a:srgbClr val="4D4D4D"/>
                                  </a:solidFill>
                                  <a:latin typeface="Cambria Math"/>
                                </a:rPr>
                                <m:t>𝑅</m:t>
                              </m:r>
                            </m:e>
                            <m:sub>
                              <m:r>
                                <a:rPr lang="en-US" sz="2400" i="1" dirty="0" err="1">
                                  <a:solidFill>
                                    <a:srgbClr val="4D4D4D"/>
                                  </a:solidFill>
                                  <a:latin typeface="Cambria Math"/>
                                </a:rPr>
                                <m:t>𝑚</m:t>
                              </m:r>
                            </m:sub>
                          </m:sSub>
                        </m:e>
                      </m:d>
                    </m:oMath>
                  </m:oMathPara>
                </a14:m>
                <a:endParaRPr lang="en-US" sz="2400" dirty="0">
                  <a:solidFill>
                    <a:srgbClr val="4D4D4D"/>
                  </a:solidFill>
                  <a:latin typeface="+mj-lt"/>
                </a:endParaRPr>
              </a:p>
              <a:p>
                <a:pPr marL="457200" indent="-457200">
                  <a:spcAft>
                    <a:spcPts val="1800"/>
                  </a:spcAft>
                  <a:buFont typeface="+mj-lt"/>
                  <a:buAutoNum type="arabicPeriod"/>
                </a:pPr>
                <a:r>
                  <a:rPr lang="en-US" sz="2400" dirty="0">
                    <a:solidFill>
                      <a:srgbClr val="4D4D4D"/>
                    </a:solidFill>
                    <a:latin typeface="+mj-lt"/>
                  </a:rPr>
                  <a:t>If stopping criterion is satisfied, then quit</a:t>
                </a:r>
                <a:endParaRPr lang="ru-RU" sz="2400" dirty="0">
                  <a:solidFill>
                    <a:srgbClr val="4D4D4D"/>
                  </a:solidFill>
                  <a:latin typeface="+mj-lt"/>
                </a:endParaRPr>
              </a:p>
              <a:p>
                <a:pPr marL="457200" indent="-457200">
                  <a:spcAft>
                    <a:spcPts val="1800"/>
                  </a:spcAft>
                  <a:buFont typeface="+mj-lt"/>
                  <a:buAutoNum type="arabicPeriod"/>
                </a:pPr>
                <a:r>
                  <a:rPr lang="en-US" sz="2400" dirty="0">
                    <a:solidFill>
                      <a:srgbClr val="4D4D4D"/>
                    </a:solidFill>
                    <a:latin typeface="+mj-lt"/>
                  </a:rPr>
                  <a:t>Find the best split (feature and threshold):</a:t>
                </a:r>
                <a:r>
                  <a:rPr lang="ru-RU" sz="2400" dirty="0">
                    <a:solidFill>
                      <a:srgbClr val="4D4D4D"/>
                    </a:solidFill>
                    <a:latin typeface="+mj-lt"/>
                  </a:rPr>
                  <a:t> </a:t>
                </a:r>
                <a:endParaRPr lang="en-US" sz="2400" dirty="0">
                  <a:solidFill>
                    <a:srgbClr val="4D4D4D"/>
                  </a:solidFill>
                  <a:latin typeface="+mj-lt"/>
                </a:endParaRPr>
              </a:p>
              <a:p>
                <a:pPr lvl="1">
                  <a:spcAft>
                    <a:spcPts val="1800"/>
                  </a:spcAft>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a:rPr>
                        <m:t>𝑗</m:t>
                      </m:r>
                      <m:r>
                        <a:rPr lang="en-US" sz="2400" b="0" i="1" smtClean="0">
                          <a:solidFill>
                            <a:srgbClr val="4D4D4D"/>
                          </a:solidFill>
                          <a:latin typeface="Cambria Math"/>
                        </a:rPr>
                        <m:t>, </m:t>
                      </m:r>
                      <m:r>
                        <a:rPr lang="en-US" sz="2400" b="0" i="1" smtClean="0">
                          <a:solidFill>
                            <a:srgbClr val="4D4D4D"/>
                          </a:solidFill>
                          <a:latin typeface="Cambria Math"/>
                        </a:rPr>
                        <m:t>𝑡</m:t>
                      </m:r>
                      <m:r>
                        <a:rPr lang="en-US" sz="2400" b="0" i="1" smtClean="0">
                          <a:solidFill>
                            <a:srgbClr val="4D4D4D"/>
                          </a:solidFill>
                          <a:latin typeface="Cambria Math"/>
                        </a:rPr>
                        <m:t>=</m:t>
                      </m:r>
                      <m:func>
                        <m:funcPr>
                          <m:ctrlPr>
                            <a:rPr lang="en-US" sz="2400" b="0" i="1" smtClean="0">
                              <a:solidFill>
                                <a:srgbClr val="4D4D4D"/>
                              </a:solidFill>
                              <a:latin typeface="Cambria Math" panose="02040503050406030204" pitchFamily="18" charset="0"/>
                            </a:rPr>
                          </m:ctrlPr>
                        </m:funcPr>
                        <m:fName>
                          <m:r>
                            <m:rPr>
                              <m:sty m:val="p"/>
                            </m:rPr>
                            <a:rPr lang="en-US" sz="2400" b="0" i="0" smtClean="0">
                              <a:solidFill>
                                <a:srgbClr val="4D4D4D"/>
                              </a:solidFill>
                              <a:latin typeface="Cambria Math"/>
                            </a:rPr>
                            <m:t>arg</m:t>
                          </m:r>
                        </m:fName>
                        <m:e>
                          <m:func>
                            <m:funcPr>
                              <m:ctrlPr>
                                <a:rPr lang="en-US" sz="2400" b="0" i="1" smtClean="0">
                                  <a:solidFill>
                                    <a:srgbClr val="4D4D4D"/>
                                  </a:solidFill>
                                  <a:latin typeface="Cambria Math" panose="02040503050406030204" pitchFamily="18" charset="0"/>
                                </a:rPr>
                              </m:ctrlPr>
                            </m:funcPr>
                            <m:fName>
                              <m:limLow>
                                <m:limLowPr>
                                  <m:ctrlPr>
                                    <a:rPr lang="en-US" sz="2400" b="0" i="1" smtClean="0">
                                      <a:solidFill>
                                        <a:srgbClr val="4D4D4D"/>
                                      </a:solidFill>
                                      <a:latin typeface="Cambria Math" panose="02040503050406030204" pitchFamily="18" charset="0"/>
                                    </a:rPr>
                                  </m:ctrlPr>
                                </m:limLowPr>
                                <m:e>
                                  <m:r>
                                    <m:rPr>
                                      <m:sty m:val="p"/>
                                    </m:rPr>
                                    <a:rPr lang="en-US" sz="2400" b="0" i="0" smtClean="0">
                                      <a:solidFill>
                                        <a:srgbClr val="4D4D4D"/>
                                      </a:solidFill>
                                      <a:latin typeface="Cambria Math"/>
                                    </a:rPr>
                                    <m:t>max</m:t>
                                  </m:r>
                                </m:e>
                                <m:lim>
                                  <m:r>
                                    <m:rPr>
                                      <m:sty m:val="p"/>
                                    </m:rPr>
                                    <a:rPr lang="en-US" sz="2400" b="0" i="0" smtClean="0">
                                      <a:solidFill>
                                        <a:srgbClr val="4D4D4D"/>
                                      </a:solidFill>
                                      <a:latin typeface="Cambria Math"/>
                                    </a:rPr>
                                    <m:t>j</m:t>
                                  </m:r>
                                  <m:r>
                                    <a:rPr lang="en-US" sz="2400" b="0" i="0" smtClean="0">
                                      <a:solidFill>
                                        <a:srgbClr val="4D4D4D"/>
                                      </a:solidFill>
                                      <a:latin typeface="Cambria Math"/>
                                    </a:rPr>
                                    <m:t>,</m:t>
                                  </m:r>
                                  <m:r>
                                    <m:rPr>
                                      <m:sty m:val="p"/>
                                    </m:rPr>
                                    <a:rPr lang="en-US" sz="2400" b="0" i="0" smtClean="0">
                                      <a:solidFill>
                                        <a:srgbClr val="4D4D4D"/>
                                      </a:solidFill>
                                      <a:latin typeface="Cambria Math"/>
                                    </a:rPr>
                                    <m:t>t</m:t>
                                  </m:r>
                                </m:lim>
                              </m:limLow>
                            </m:fName>
                            <m:e>
                              <m:r>
                                <a:rPr lang="en-US" sz="2400" b="0" i="1" smtClean="0">
                                  <a:solidFill>
                                    <a:srgbClr val="4D4D4D"/>
                                  </a:solidFill>
                                  <a:latin typeface="Cambria Math"/>
                                </a:rPr>
                                <m:t>𝑄</m:t>
                              </m:r>
                              <m:r>
                                <a:rPr lang="en-US" sz="2400" b="0" i="1" smtClean="0">
                                  <a:solidFill>
                                    <a:srgbClr val="4D4D4D"/>
                                  </a:solidFill>
                                  <a:latin typeface="Cambria Math"/>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a:rPr>
                                    <m:t>𝑅</m:t>
                                  </m:r>
                                </m:e>
                                <m:sub>
                                  <m:r>
                                    <a:rPr lang="en-US" sz="2400" b="0" i="1" smtClean="0">
                                      <a:solidFill>
                                        <a:srgbClr val="4D4D4D"/>
                                      </a:solidFill>
                                      <a:latin typeface="Cambria Math"/>
                                    </a:rPr>
                                    <m:t>𝑚</m:t>
                                  </m:r>
                                </m:sub>
                              </m:sSub>
                              <m:r>
                                <a:rPr lang="en-US" sz="2400" b="0" i="1" smtClean="0">
                                  <a:solidFill>
                                    <a:srgbClr val="4D4D4D"/>
                                  </a:solidFill>
                                  <a:latin typeface="Cambria Math"/>
                                </a:rPr>
                                <m:t>, </m:t>
                              </m:r>
                              <m:r>
                                <a:rPr lang="en-US" sz="2400" b="0" i="1" smtClean="0">
                                  <a:solidFill>
                                    <a:srgbClr val="4D4D4D"/>
                                  </a:solidFill>
                                  <a:latin typeface="Cambria Math"/>
                                </a:rPr>
                                <m:t>𝑗</m:t>
                              </m:r>
                              <m:r>
                                <a:rPr lang="en-US" sz="2400" b="0" i="1" smtClean="0">
                                  <a:solidFill>
                                    <a:srgbClr val="4D4D4D"/>
                                  </a:solidFill>
                                  <a:latin typeface="Cambria Math"/>
                                </a:rPr>
                                <m:t>, </m:t>
                              </m:r>
                              <m:r>
                                <a:rPr lang="en-US" sz="2400" b="0" i="1" smtClean="0">
                                  <a:solidFill>
                                    <a:srgbClr val="4D4D4D"/>
                                  </a:solidFill>
                                  <a:latin typeface="Cambria Math"/>
                                </a:rPr>
                                <m:t>𝑡</m:t>
                              </m:r>
                              <m:r>
                                <a:rPr lang="en-US" sz="2400" b="0" i="1" smtClean="0">
                                  <a:solidFill>
                                    <a:srgbClr val="4D4D4D"/>
                                  </a:solidFill>
                                  <a:latin typeface="Cambria Math"/>
                                </a:rPr>
                                <m:t>)</m:t>
                              </m:r>
                            </m:e>
                          </m:func>
                        </m:e>
                      </m:func>
                    </m:oMath>
                  </m:oMathPara>
                </a14:m>
                <a:endParaRPr lang="en-US" sz="2400" dirty="0">
                  <a:solidFill>
                    <a:srgbClr val="4D4D4D"/>
                  </a:solidFill>
                  <a:latin typeface="+mj-lt"/>
                </a:endParaRPr>
              </a:p>
              <a:p>
                <a:pPr marL="457200" indent="-457200">
                  <a:spcAft>
                    <a:spcPts val="1800"/>
                  </a:spcAft>
                  <a:buFont typeface="+mj-lt"/>
                  <a:buAutoNum type="arabicPeriod"/>
                </a:pPr>
                <a:r>
                  <a:rPr lang="en-US" sz="2400" dirty="0">
                    <a:solidFill>
                      <a:srgbClr val="4D4D4D"/>
                    </a:solidFill>
                    <a:latin typeface="+mj-lt"/>
                  </a:rPr>
                  <a:t>Split the objects:</a:t>
                </a:r>
                <a:br>
                  <a:rPr lang="en-US" sz="2400" dirty="0">
                    <a:solidFill>
                      <a:srgbClr val="4D4D4D"/>
                    </a:solidFill>
                    <a:latin typeface="+mj-lt"/>
                  </a:rPr>
                </a:br>
                <a14:m>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a:rPr>
                          <m:t>𝑅</m:t>
                        </m:r>
                      </m:e>
                      <m:sub>
                        <m:r>
                          <a:rPr lang="en-US" sz="2400" b="0" i="1" smtClean="0">
                            <a:solidFill>
                              <a:srgbClr val="4D4D4D"/>
                            </a:solidFill>
                            <a:latin typeface="Cambria Math"/>
                          </a:rPr>
                          <m:t>ℓ</m:t>
                        </m:r>
                      </m:sub>
                    </m:sSub>
                    <m:r>
                      <a:rPr lang="en-US" sz="2400" b="0" i="1" smtClean="0">
                        <a:solidFill>
                          <a:srgbClr val="4D4D4D"/>
                        </a:solidFill>
                        <a:latin typeface="Cambria Math"/>
                      </a:rPr>
                      <m:t>=</m:t>
                    </m:r>
                    <m:d>
                      <m:dPr>
                        <m:begChr m:val="{"/>
                        <m:endChr m:val="}"/>
                        <m:ctrlPr>
                          <a:rPr lang="en-US" sz="2400" b="0" i="1" smtClean="0">
                            <a:solidFill>
                              <a:srgbClr val="4D4D4D"/>
                            </a:solidFill>
                            <a:latin typeface="Cambria Math" panose="02040503050406030204" pitchFamily="18" charset="0"/>
                          </a:rPr>
                        </m:ctrlPr>
                      </m:dPr>
                      <m:e>
                        <m:d>
                          <m:dPr>
                            <m:begChr m:val="{"/>
                            <m:endChr m:val="|"/>
                            <m:ctrlPr>
                              <a:rPr lang="en-US" sz="2400" i="1">
                                <a:solidFill>
                                  <a:srgbClr val="4D4D4D"/>
                                </a:solidFill>
                                <a:latin typeface="Cambria Math" panose="02040503050406030204" pitchFamily="18" charset="0"/>
                              </a:rPr>
                            </m:ctrlPr>
                          </m:dPr>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a:rPr>
                                  <m:t>𝑥</m:t>
                                </m:r>
                                <m:r>
                                  <a:rPr lang="en-US" sz="2400" i="1">
                                    <a:solidFill>
                                      <a:srgbClr val="4D4D4D"/>
                                    </a:solidFill>
                                    <a:latin typeface="Cambria Math"/>
                                  </a:rPr>
                                  <m:t>, </m:t>
                                </m:r>
                                <m:r>
                                  <a:rPr lang="en-US" sz="2400" i="1">
                                    <a:solidFill>
                                      <a:srgbClr val="4D4D4D"/>
                                    </a:solidFill>
                                    <a:latin typeface="Cambria Math"/>
                                  </a:rPr>
                                  <m:t>𝑦</m:t>
                                </m:r>
                              </m:e>
                            </m:d>
                            <m:r>
                              <a:rPr lang="en-US" sz="2400" i="1">
                                <a:solidFill>
                                  <a:srgbClr val="4D4D4D"/>
                                </a:solidFill>
                                <a:latin typeface="Cambria Math"/>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a:rPr>
                                  <m:t>𝑅</m:t>
                                </m:r>
                              </m:e>
                              <m:sub>
                                <m:r>
                                  <a:rPr lang="en-US" sz="2400" i="1">
                                    <a:solidFill>
                                      <a:srgbClr val="4D4D4D"/>
                                    </a:solidFill>
                                    <a:latin typeface="Cambria Math"/>
                                  </a:rPr>
                                  <m:t>𝑚</m:t>
                                </m:r>
                              </m:sub>
                            </m:sSub>
                          </m:e>
                        </m:d>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a:rPr>
                                  <m:t>𝑥</m:t>
                                </m:r>
                              </m:e>
                              <m:sub>
                                <m:r>
                                  <a:rPr lang="en-US" sz="2400" i="1">
                                    <a:solidFill>
                                      <a:srgbClr val="4D4D4D"/>
                                    </a:solidFill>
                                    <a:latin typeface="Cambria Math"/>
                                  </a:rPr>
                                  <m:t>𝑗</m:t>
                                </m:r>
                              </m:sub>
                            </m:sSub>
                            <m:r>
                              <a:rPr lang="en-US" sz="2400" i="1">
                                <a:solidFill>
                                  <a:srgbClr val="4D4D4D"/>
                                </a:solidFill>
                                <a:latin typeface="Cambria Math"/>
                              </a:rPr>
                              <m:t>&lt;</m:t>
                            </m:r>
                            <m:r>
                              <a:rPr lang="en-US" sz="2400" i="1">
                                <a:solidFill>
                                  <a:srgbClr val="4D4D4D"/>
                                </a:solidFill>
                                <a:latin typeface="Cambria Math"/>
                              </a:rPr>
                              <m:t>𝑡</m:t>
                            </m:r>
                          </m:e>
                        </m:d>
                      </m:e>
                    </m:d>
                    <m:r>
                      <a:rPr lang="en-US" sz="2400" b="0" i="1" smtClean="0">
                        <a:solidFill>
                          <a:srgbClr val="4D4D4D"/>
                        </a:solidFill>
                        <a:latin typeface="Cambria Math"/>
                      </a:rPr>
                      <m:t> </m:t>
                    </m:r>
                  </m:oMath>
                </a14:m>
                <a:r>
                  <a:rPr lang="en-US" sz="2400" dirty="0">
                    <a:solidFill>
                      <a:srgbClr val="4D4D4D"/>
                    </a:solidFill>
                    <a:latin typeface="+mj-lt"/>
                  </a:rPr>
                  <a:t>, </a:t>
                </a:r>
                <a14:m>
                  <m:oMath xmlns:m="http://schemas.openxmlformats.org/officeDocument/2006/math">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a:rPr>
                          <m:t>𝑅</m:t>
                        </m:r>
                      </m:e>
                      <m:sub>
                        <m:r>
                          <a:rPr lang="en-US" sz="2400" b="0" i="1" smtClean="0">
                            <a:solidFill>
                              <a:srgbClr val="4D4D4D"/>
                            </a:solidFill>
                            <a:latin typeface="Cambria Math"/>
                          </a:rPr>
                          <m:t>𝑟</m:t>
                        </m:r>
                      </m:sub>
                    </m:sSub>
                    <m:r>
                      <a:rPr lang="en-US" sz="2400" i="1">
                        <a:solidFill>
                          <a:srgbClr val="4D4D4D"/>
                        </a:solidFill>
                        <a:latin typeface="Cambria Math"/>
                      </a:rPr>
                      <m:t>=</m:t>
                    </m:r>
                    <m:d>
                      <m:dPr>
                        <m:begChr m:val="{"/>
                        <m:endChr m:val="}"/>
                        <m:ctrlPr>
                          <a:rPr lang="en-US" sz="2400" i="1">
                            <a:solidFill>
                              <a:srgbClr val="4D4D4D"/>
                            </a:solidFill>
                            <a:latin typeface="Cambria Math" panose="02040503050406030204" pitchFamily="18" charset="0"/>
                          </a:rPr>
                        </m:ctrlPr>
                      </m:dPr>
                      <m:e>
                        <m:d>
                          <m:dPr>
                            <m:begChr m:val="{"/>
                            <m:endChr m:val="|"/>
                            <m:ctrlPr>
                              <a:rPr lang="en-US" sz="2400" i="1">
                                <a:solidFill>
                                  <a:srgbClr val="4D4D4D"/>
                                </a:solidFill>
                                <a:latin typeface="Cambria Math" panose="02040503050406030204" pitchFamily="18" charset="0"/>
                              </a:rPr>
                            </m:ctrlPr>
                          </m:dPr>
                          <m:e>
                            <m:d>
                              <m:dPr>
                                <m:ctrlPr>
                                  <a:rPr lang="en-US" sz="2400" i="1">
                                    <a:solidFill>
                                      <a:srgbClr val="4D4D4D"/>
                                    </a:solidFill>
                                    <a:latin typeface="Cambria Math" panose="02040503050406030204" pitchFamily="18" charset="0"/>
                                  </a:rPr>
                                </m:ctrlPr>
                              </m:dPr>
                              <m:e>
                                <m:r>
                                  <a:rPr lang="en-US" sz="2400" i="1">
                                    <a:solidFill>
                                      <a:srgbClr val="4D4D4D"/>
                                    </a:solidFill>
                                    <a:latin typeface="Cambria Math"/>
                                  </a:rPr>
                                  <m:t>𝑥</m:t>
                                </m:r>
                                <m:r>
                                  <a:rPr lang="en-US" sz="2400" i="1">
                                    <a:solidFill>
                                      <a:srgbClr val="4D4D4D"/>
                                    </a:solidFill>
                                    <a:latin typeface="Cambria Math"/>
                                  </a:rPr>
                                  <m:t>, </m:t>
                                </m:r>
                                <m:r>
                                  <a:rPr lang="en-US" sz="2400" i="1">
                                    <a:solidFill>
                                      <a:srgbClr val="4D4D4D"/>
                                    </a:solidFill>
                                    <a:latin typeface="Cambria Math"/>
                                  </a:rPr>
                                  <m:t>𝑦</m:t>
                                </m:r>
                              </m:e>
                            </m:d>
                            <m:r>
                              <a:rPr lang="en-US" sz="2400" i="1">
                                <a:solidFill>
                                  <a:srgbClr val="4D4D4D"/>
                                </a:solidFill>
                                <a:latin typeface="Cambria Math"/>
                              </a:rPr>
                              <m:t>∈</m:t>
                            </m:r>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a:rPr>
                                  <m:t>𝑅</m:t>
                                </m:r>
                              </m:e>
                              <m:sub>
                                <m:r>
                                  <a:rPr lang="en-US" sz="2400" i="1">
                                    <a:solidFill>
                                      <a:srgbClr val="4D4D4D"/>
                                    </a:solidFill>
                                    <a:latin typeface="Cambria Math"/>
                                  </a:rPr>
                                  <m:t>𝑚</m:t>
                                </m:r>
                              </m:sub>
                            </m:sSub>
                          </m:e>
                        </m:d>
                        <m:d>
                          <m:dPr>
                            <m:begChr m:val="["/>
                            <m:endChr m:val="]"/>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i="1">
                                    <a:solidFill>
                                      <a:srgbClr val="4D4D4D"/>
                                    </a:solidFill>
                                    <a:latin typeface="Cambria Math"/>
                                  </a:rPr>
                                  <m:t>𝑥</m:t>
                                </m:r>
                              </m:e>
                              <m:sub>
                                <m:r>
                                  <a:rPr lang="en-US" sz="2400" i="1">
                                    <a:solidFill>
                                      <a:srgbClr val="4D4D4D"/>
                                    </a:solidFill>
                                    <a:latin typeface="Cambria Math"/>
                                  </a:rPr>
                                  <m:t>𝑗</m:t>
                                </m:r>
                              </m:sub>
                            </m:sSub>
                            <m:r>
                              <a:rPr lang="en-US" sz="2400" b="0" i="1" smtClean="0">
                                <a:solidFill>
                                  <a:srgbClr val="4D4D4D"/>
                                </a:solidFill>
                                <a:latin typeface="Cambria Math"/>
                              </a:rPr>
                              <m:t>≥</m:t>
                            </m:r>
                            <m:r>
                              <a:rPr lang="en-US" sz="2400" i="1">
                                <a:solidFill>
                                  <a:srgbClr val="4D4D4D"/>
                                </a:solidFill>
                                <a:latin typeface="Cambria Math"/>
                              </a:rPr>
                              <m:t>𝑡</m:t>
                            </m:r>
                          </m:e>
                        </m:d>
                      </m:e>
                    </m:d>
                    <m:r>
                      <a:rPr lang="en-US" sz="2400" i="1">
                        <a:solidFill>
                          <a:srgbClr val="4D4D4D"/>
                        </a:solidFill>
                        <a:latin typeface="Cambria Math"/>
                      </a:rPr>
                      <m:t> </m:t>
                    </m:r>
                  </m:oMath>
                </a14:m>
                <a:endParaRPr lang="en-US" sz="2400" dirty="0">
                  <a:solidFill>
                    <a:srgbClr val="4D4D4D"/>
                  </a:solidFill>
                  <a:latin typeface="+mj-lt"/>
                </a:endParaRPr>
              </a:p>
              <a:p>
                <a:pPr marL="457200" indent="-457200">
                  <a:spcAft>
                    <a:spcPts val="1800"/>
                  </a:spcAft>
                  <a:buFont typeface="+mj-lt"/>
                  <a:buAutoNum type="arabicPeriod"/>
                </a:pPr>
                <a:r>
                  <a:rPr lang="en-US" sz="2400" dirty="0">
                    <a:solidFill>
                      <a:srgbClr val="4D4D4D"/>
                    </a:solidFill>
                    <a:latin typeface="+mj-lt"/>
                  </a:rPr>
                  <a:t>Repeat for the child nodes</a:t>
                </a:r>
                <a:r>
                  <a:rPr lang="ru-RU" sz="2400" dirty="0">
                    <a:solidFill>
                      <a:srgbClr val="4D4D4D"/>
                    </a:solidFill>
                    <a:latin typeface="+mj-lt"/>
                  </a:rPr>
                  <a:t>: </a:t>
                </a:r>
                <a:endParaRPr lang="en-US" sz="2400" dirty="0">
                  <a:solidFill>
                    <a:srgbClr val="4D4D4D"/>
                  </a:solidFill>
                  <a:latin typeface="+mj-lt"/>
                </a:endParaRPr>
              </a:p>
              <a:p>
                <a:pPr algn="ctr">
                  <a:spcAft>
                    <a:spcPts val="1800"/>
                  </a:spcAft>
                </a:pPr>
                <a14:m>
                  <m:oMath xmlns:m="http://schemas.openxmlformats.org/officeDocument/2006/math">
                    <m:r>
                      <m:rPr>
                        <m:nor/>
                      </m:rPr>
                      <a:rPr lang="en-US" sz="2400" dirty="0">
                        <a:solidFill>
                          <a:srgbClr val="4D4D4D"/>
                        </a:solidFill>
                        <a:latin typeface="+mj-lt"/>
                      </a:rPr>
                      <m:t>SplitNode</m:t>
                    </m:r>
                    <m:d>
                      <m:dPr>
                        <m:ctrlPr>
                          <a:rPr lang="en-US" sz="2400" i="1" dirty="0">
                            <a:solidFill>
                              <a:srgbClr val="4D4D4D"/>
                            </a:solidFill>
                            <a:latin typeface="Cambria Math" panose="02040503050406030204" pitchFamily="18" charset="0"/>
                          </a:rPr>
                        </m:ctrlPr>
                      </m:dPr>
                      <m:e>
                        <m:r>
                          <a:rPr lang="en-US" sz="2400" b="0" i="1" dirty="0" smtClean="0">
                            <a:solidFill>
                              <a:srgbClr val="4D4D4D"/>
                            </a:solidFill>
                            <a:latin typeface="Cambria Math"/>
                          </a:rPr>
                          <m:t>ℓ</m:t>
                        </m:r>
                        <m:r>
                          <a:rPr lang="en-US" sz="2400" i="1" dirty="0">
                            <a:solidFill>
                              <a:srgbClr val="4D4D4D"/>
                            </a:solidFill>
                            <a:latin typeface="Cambria Math"/>
                          </a:rPr>
                          <m:t>, </m:t>
                        </m:r>
                        <m:sSub>
                          <m:sSubPr>
                            <m:ctrlPr>
                              <a:rPr lang="en-US" sz="2400" i="1" dirty="0" err="1">
                                <a:solidFill>
                                  <a:srgbClr val="4D4D4D"/>
                                </a:solidFill>
                                <a:latin typeface="Cambria Math" panose="02040503050406030204" pitchFamily="18" charset="0"/>
                              </a:rPr>
                            </m:ctrlPr>
                          </m:sSubPr>
                          <m:e>
                            <m:r>
                              <a:rPr lang="en-US" sz="2400" i="1" dirty="0" err="1">
                                <a:solidFill>
                                  <a:srgbClr val="4D4D4D"/>
                                </a:solidFill>
                                <a:latin typeface="Cambria Math"/>
                              </a:rPr>
                              <m:t>𝑅</m:t>
                            </m:r>
                          </m:e>
                          <m:sub>
                            <m:r>
                              <a:rPr lang="en-US" sz="2400" b="0" i="1" dirty="0" smtClean="0">
                                <a:solidFill>
                                  <a:srgbClr val="4D4D4D"/>
                                </a:solidFill>
                                <a:latin typeface="Cambria Math"/>
                              </a:rPr>
                              <m:t>ℓ</m:t>
                            </m:r>
                          </m:sub>
                        </m:sSub>
                      </m:e>
                    </m:d>
                  </m:oMath>
                </a14:m>
                <a:r>
                  <a:rPr lang="en-US" sz="2400" dirty="0">
                    <a:solidFill>
                      <a:srgbClr val="4D4D4D"/>
                    </a:solidFill>
                    <a:latin typeface="+mj-lt"/>
                  </a:rPr>
                  <a:t> and</a:t>
                </a:r>
                <a:r>
                  <a:rPr lang="ru-RU" sz="2400" dirty="0">
                    <a:solidFill>
                      <a:srgbClr val="4D4D4D"/>
                    </a:solidFill>
                    <a:latin typeface="+mj-lt"/>
                  </a:rPr>
                  <a:t> </a:t>
                </a:r>
                <a14:m>
                  <m:oMath xmlns:m="http://schemas.openxmlformats.org/officeDocument/2006/math">
                    <m:r>
                      <m:rPr>
                        <m:nor/>
                      </m:rPr>
                      <a:rPr lang="en-US" sz="2400" dirty="0">
                        <a:solidFill>
                          <a:srgbClr val="4D4D4D"/>
                        </a:solidFill>
                        <a:latin typeface="+mj-lt"/>
                      </a:rPr>
                      <m:t>SplitNode</m:t>
                    </m:r>
                    <m:d>
                      <m:dPr>
                        <m:ctrlPr>
                          <a:rPr lang="en-US" sz="2400" i="1" dirty="0">
                            <a:solidFill>
                              <a:srgbClr val="4D4D4D"/>
                            </a:solidFill>
                            <a:latin typeface="Cambria Math" panose="02040503050406030204" pitchFamily="18" charset="0"/>
                          </a:rPr>
                        </m:ctrlPr>
                      </m:dPr>
                      <m:e>
                        <m:r>
                          <a:rPr lang="en-US" sz="2400" b="0" i="1" dirty="0" smtClean="0">
                            <a:solidFill>
                              <a:srgbClr val="4D4D4D"/>
                            </a:solidFill>
                            <a:latin typeface="Cambria Math"/>
                          </a:rPr>
                          <m:t>𝑟</m:t>
                        </m:r>
                        <m:r>
                          <a:rPr lang="en-US" sz="2400" i="1" dirty="0">
                            <a:solidFill>
                              <a:srgbClr val="4D4D4D"/>
                            </a:solidFill>
                            <a:latin typeface="Cambria Math"/>
                          </a:rPr>
                          <m:t>, </m:t>
                        </m:r>
                        <m:sSub>
                          <m:sSubPr>
                            <m:ctrlPr>
                              <a:rPr lang="en-US" sz="2400" i="1" dirty="0" err="1">
                                <a:solidFill>
                                  <a:srgbClr val="4D4D4D"/>
                                </a:solidFill>
                                <a:latin typeface="Cambria Math" panose="02040503050406030204" pitchFamily="18" charset="0"/>
                              </a:rPr>
                            </m:ctrlPr>
                          </m:sSubPr>
                          <m:e>
                            <m:r>
                              <a:rPr lang="en-US" sz="2400" i="1" dirty="0" err="1">
                                <a:solidFill>
                                  <a:srgbClr val="4D4D4D"/>
                                </a:solidFill>
                                <a:latin typeface="Cambria Math"/>
                              </a:rPr>
                              <m:t>𝑅</m:t>
                            </m:r>
                          </m:e>
                          <m:sub>
                            <m:r>
                              <a:rPr lang="en-US" sz="2400" b="0" i="1" dirty="0" smtClean="0">
                                <a:solidFill>
                                  <a:srgbClr val="4D4D4D"/>
                                </a:solidFill>
                                <a:latin typeface="Cambria Math"/>
                              </a:rPr>
                              <m:t>𝑟</m:t>
                            </m:r>
                          </m:sub>
                        </m:sSub>
                      </m:e>
                    </m:d>
                  </m:oMath>
                </a14:m>
                <a:endParaRPr lang="ru-RU" sz="2400" dirty="0">
                  <a:solidFill>
                    <a:srgbClr val="4D4D4D"/>
                  </a:solidFill>
                  <a:latin typeface="+mj-lt"/>
                </a:endParaRPr>
              </a:p>
              <a:p>
                <a:pPr>
                  <a:spcAft>
                    <a:spcPts val="1800"/>
                  </a:spcAft>
                </a:pPr>
                <a:endParaRPr lang="ru-RU" sz="2400" dirty="0">
                  <a:solidFill>
                    <a:srgbClr val="4D4D4D"/>
                  </a:solidFill>
                  <a:latin typeface="+mj-lt"/>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301328"/>
              </a:xfrm>
              <a:prstGeom prst="rect">
                <a:avLst/>
              </a:prstGeom>
              <a:blipFill rotWithShape="1">
                <a:blip r:embed="rId4"/>
                <a:stretch>
                  <a:fillRect l="-2194"/>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198152366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 Predicting the Apartment Price</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5538"/>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Linear model with  polynomial features</a:t>
                </a:r>
                <a:r>
                  <a:rPr lang="ru-RU" sz="2400" dirty="0">
                    <a:solidFill>
                      <a:srgbClr val="4D4D4D"/>
                    </a:solidFill>
                  </a:rPr>
                  <a:t>:</a:t>
                </a: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𝑎</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𝑥</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0</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1</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2</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r>
                        <a:rPr lang="en-US" sz="2400" b="0" i="1" smtClean="0">
                          <a:solidFill>
                            <a:srgbClr val="4D4D4D"/>
                          </a:solidFill>
                          <a:latin typeface="Cambria Math" panose="02040503050406030204" pitchFamily="18" charset="0"/>
                        </a:rPr>
                        <m:t> +</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3</m:t>
                          </m:r>
                        </m:sub>
                      </m:sSub>
                      <m:r>
                        <a:rPr lang="en-US" sz="2400" b="0" i="1" smtClean="0">
                          <a:solidFill>
                            <a:srgbClr val="4D4D4D"/>
                          </a:solidFill>
                          <a:latin typeface="Cambria Math" panose="02040503050406030204" pitchFamily="18" charset="0"/>
                        </a:rPr>
                        <m:t>∗</m:t>
                      </m:r>
                      <m:d>
                        <m:dPr>
                          <m:ctrlPr>
                            <a:rPr lang="ru-RU" sz="2400" b="0" i="1" smtClean="0">
                              <a:solidFill>
                                <a:srgbClr val="4D4D4D"/>
                              </a:solidFill>
                              <a:latin typeface="Cambria Math" panose="02040503050406030204" pitchFamily="18" charset="0"/>
                            </a:rPr>
                          </m:ctrlPr>
                        </m:dPr>
                        <m:e>
                          <m:r>
                            <a:rPr lang="ru-RU" sz="2400" b="0" i="1" smtClean="0">
                              <a:solidFill>
                                <a:srgbClr val="4D4D4D"/>
                              </a:solidFill>
                              <a:latin typeface="Cambria Math" panose="02040503050406030204" pitchFamily="18" charset="0"/>
                            </a:rPr>
                            <m:t> </m:t>
                          </m:r>
                          <m:r>
                            <a:rPr lang="en-US" sz="2400" b="0" i="1" smtClean="0">
                              <a:solidFill>
                                <a:srgbClr val="4D4D4D"/>
                              </a:solidFill>
                              <a:latin typeface="Cambria Math" panose="02040503050406030204" pitchFamily="18" charset="0"/>
                            </a:rPr>
                            <m:t>𝑑𝑖𝑠𝑡</m:t>
                          </m:r>
                          <m:r>
                            <a:rPr lang="en-US" sz="2400" b="0" i="1" smtClean="0">
                              <a:solidFill>
                                <a:srgbClr val="4D4D4D"/>
                              </a:solidFill>
                              <a:latin typeface="Cambria Math" panose="02040503050406030204" pitchFamily="18" charset="0"/>
                            </a:rPr>
                            <m:t>.</m:t>
                          </m:r>
                        </m:e>
                      </m:d>
                    </m:oMath>
                  </m:oMathPara>
                </a14:m>
                <a:endParaRPr lang="en-US"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4</m:t>
                          </m:r>
                        </m:sub>
                      </m:sSub>
                      <m:r>
                        <a:rPr lang="en-US" sz="2400" b="0" i="1" smtClean="0">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e>
                        <m:sup>
                          <m:r>
                            <a:rPr lang="en-US" sz="2400" b="0" i="1" smtClean="0">
                              <a:solidFill>
                                <a:srgbClr val="4D4D4D"/>
                              </a:solidFill>
                              <a:latin typeface="Cambria Math" panose="02040503050406030204" pitchFamily="18" charset="0"/>
                            </a:rPr>
                            <m:t>2</m:t>
                          </m:r>
                        </m:sup>
                      </m:sSup>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5</m:t>
                          </m:r>
                        </m:sub>
                      </m:sSub>
                      <m:r>
                        <a:rPr lang="en-US" sz="2400" b="0" i="1" smtClean="0">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e>
                        <m:sup>
                          <m:r>
                            <a:rPr lang="en-US" sz="2400" b="0" i="1" smtClean="0">
                              <a:solidFill>
                                <a:srgbClr val="4D4D4D"/>
                              </a:solidFill>
                              <a:latin typeface="Cambria Math" panose="02040503050406030204" pitchFamily="18" charset="0"/>
                            </a:rPr>
                            <m:t>2</m:t>
                          </m:r>
                        </m:sup>
                      </m:sSup>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6</m:t>
                          </m:r>
                        </m:sub>
                      </m:sSub>
                      <m:r>
                        <a:rPr lang="en-US" sz="2400" b="0" i="1" smtClean="0">
                          <a:solidFill>
                            <a:srgbClr val="4D4D4D"/>
                          </a:solidFill>
                          <a:latin typeface="Cambria Math" panose="02040503050406030204" pitchFamily="18" charset="0"/>
                        </a:rPr>
                        <m:t>∗</m:t>
                      </m:r>
                      <m:sSup>
                        <m:sSupPr>
                          <m:ctrlPr>
                            <a:rPr lang="en-US" sz="2400" b="0" i="1" smtClean="0">
                              <a:solidFill>
                                <a:srgbClr val="4D4D4D"/>
                              </a:solidFill>
                              <a:latin typeface="Cambria Math" panose="02040503050406030204" pitchFamily="18" charset="0"/>
                            </a:rPr>
                          </m:ctrlPr>
                        </m:sSupPr>
                        <m:e>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𝑑𝑖𝑠𝑡</m:t>
                              </m:r>
                              <m:r>
                                <a:rPr lang="en-US" sz="2400" b="0" i="1" smtClean="0">
                                  <a:solidFill>
                                    <a:srgbClr val="4D4D4D"/>
                                  </a:solidFill>
                                  <a:latin typeface="Cambria Math" panose="02040503050406030204" pitchFamily="18" charset="0"/>
                                </a:rPr>
                                <m:t>.</m:t>
                              </m:r>
                            </m:e>
                          </m:d>
                        </m:e>
                        <m:sup>
                          <m:r>
                            <a:rPr lang="en-US" sz="2400" b="0" i="1" smtClean="0">
                              <a:solidFill>
                                <a:srgbClr val="4D4D4D"/>
                              </a:solidFill>
                              <a:latin typeface="Cambria Math" panose="02040503050406030204" pitchFamily="18" charset="0"/>
                            </a:rPr>
                            <m:t>2</m:t>
                          </m:r>
                        </m:sup>
                      </m:sSup>
                    </m:oMath>
                  </m:oMathPara>
                </a14:m>
                <a:endParaRPr lang="ru-RU" sz="2400" b="0" i="1" dirty="0">
                  <a:solidFill>
                    <a:srgbClr val="4D4D4D"/>
                  </a:solidFill>
                  <a:latin typeface="Cambria Math" panose="02040503050406030204" pitchFamily="18" charset="0"/>
                </a:endParaRPr>
              </a:p>
              <a:p>
                <a:pPr>
                  <a:spcAft>
                    <a:spcPts val="1800"/>
                  </a:spcAft>
                  <a:buClr>
                    <a:srgbClr val="9CA5A2"/>
                  </a:buClr>
                </a:pPr>
                <a14:m>
                  <m:oMathPara xmlns:m="http://schemas.openxmlformats.org/officeDocument/2006/math">
                    <m:oMathParaPr>
                      <m:jc m:val="centerGroup"/>
                    </m:oMathParaPr>
                    <m:oMath xmlns:m="http://schemas.openxmlformats.org/officeDocument/2006/math">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𝑤</m:t>
                          </m:r>
                        </m:e>
                        <m:sub>
                          <m:r>
                            <a:rPr lang="en-US" sz="2400" b="0" i="1" smtClean="0">
                              <a:solidFill>
                                <a:srgbClr val="4D4D4D"/>
                              </a:solidFill>
                              <a:latin typeface="Cambria Math" panose="02040503050406030204" pitchFamily="18" charset="0"/>
                            </a:rPr>
                            <m:t>7</m:t>
                          </m:r>
                        </m:sub>
                      </m:sSub>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𝑎𝑟𝑒𝑎</m:t>
                          </m:r>
                        </m:e>
                      </m:d>
                      <m:r>
                        <a:rPr lang="en-US" sz="2400" b="0" i="1" smtClean="0">
                          <a:solidFill>
                            <a:srgbClr val="4D4D4D"/>
                          </a:solidFill>
                          <a:latin typeface="Cambria Math" panose="02040503050406030204" pitchFamily="18" charset="0"/>
                        </a:rPr>
                        <m:t>∗</m:t>
                      </m:r>
                      <m:d>
                        <m:dPr>
                          <m:ctrlPr>
                            <a:rPr lang="en-US" sz="2400" b="0" i="1" smtClean="0">
                              <a:solidFill>
                                <a:srgbClr val="4D4D4D"/>
                              </a:solidFill>
                              <a:latin typeface="Cambria Math" panose="02040503050406030204" pitchFamily="18" charset="0"/>
                            </a:rPr>
                          </m:ctrlPr>
                        </m:dPr>
                        <m:e>
                          <m:r>
                            <a:rPr lang="en-US" sz="2400" b="0" i="1" smtClean="0">
                              <a:solidFill>
                                <a:srgbClr val="4D4D4D"/>
                              </a:solidFill>
                              <a:latin typeface="Cambria Math" panose="02040503050406030204" pitchFamily="18" charset="0"/>
                            </a:rPr>
                            <m:t>𝑓𝑙𝑜𝑜𝑟</m:t>
                          </m:r>
                        </m:e>
                      </m:d>
                      <m:r>
                        <a:rPr lang="en-US" sz="2400" b="0" i="1" smtClean="0">
                          <a:solidFill>
                            <a:srgbClr val="4D4D4D"/>
                          </a:solidFill>
                          <a:latin typeface="Cambria Math" panose="02040503050406030204" pitchFamily="18" charset="0"/>
                        </a:rPr>
                        <m:t>+…</m:t>
                      </m:r>
                    </m:oMath>
                  </m:oMathPara>
                </a14:m>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Assume we had 10 features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Polynomial of power 2 →</a:t>
                </a:r>
                <a:r>
                  <a:rPr lang="ru-RU" sz="2400" dirty="0">
                    <a:solidFill>
                      <a:srgbClr val="4D4D4D"/>
                    </a:solidFill>
                  </a:rPr>
                  <a:t> 55</a:t>
                </a:r>
                <a:r>
                  <a:rPr lang="en-US" sz="2400" dirty="0">
                    <a:solidFill>
                      <a:srgbClr val="4D4D4D"/>
                    </a:solidFill>
                  </a:rPr>
                  <a:t> extra features</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Polynomial of power 3 →</a:t>
                </a:r>
                <a:r>
                  <a:rPr lang="ru-RU" sz="2400" dirty="0">
                    <a:solidFill>
                      <a:srgbClr val="4D4D4D"/>
                    </a:solidFill>
                  </a:rPr>
                  <a:t> </a:t>
                </a:r>
                <a:r>
                  <a:rPr lang="en-US" sz="2400" dirty="0">
                    <a:solidFill>
                      <a:srgbClr val="4D4D4D"/>
                    </a:solidFill>
                  </a:rPr>
                  <a:t>220 extra features</a:t>
                </a:r>
              </a:p>
              <a:p>
                <a:pPr>
                  <a:spcAft>
                    <a:spcPts val="1800"/>
                  </a:spcAft>
                  <a:buClr>
                    <a:srgbClr val="9CA5A2"/>
                  </a:buClr>
                </a:pPr>
                <a:endParaRPr lang="en-US"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5538"/>
                <a:ext cx="8616008" cy="5544715"/>
              </a:xfrm>
              <a:prstGeom prst="rect">
                <a:avLst/>
              </a:prstGeom>
              <a:blipFill>
                <a:blip r:embed="rId3"/>
                <a:stretch>
                  <a:fillRect l="-2062" t="-1598"/>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514760141"/>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Algorithm</a:t>
            </a:r>
            <a:endParaRPr lang="ru-RU" sz="3200" b="1" dirty="0">
              <a:solidFill>
                <a:srgbClr val="A26D6A"/>
              </a:solidFill>
              <a:cs typeface="Times New Roman" pitchFamily="18" charset="0"/>
            </a:endParaRPr>
          </a:p>
        </p:txBody>
      </p:sp>
      <p:cxnSp>
        <p:nvCxnSpPr>
          <p:cNvPr id="20" name="Straight Arrow Connector 32">
            <a:extLst>
              <a:ext uri="{FF2B5EF4-FFF2-40B4-BE49-F238E27FC236}">
                <a16:creationId xmlns:a16="http://schemas.microsoft.com/office/drawing/2014/main" id="{C11D1343-AF63-954A-8230-9CBF62B3E1CC}"/>
              </a:ext>
            </a:extLst>
          </p:cNvPr>
          <p:cNvCxnSpPr/>
          <p:nvPr/>
        </p:nvCxnSpPr>
        <p:spPr>
          <a:xfrm flipV="1">
            <a:off x="1547664" y="1664692"/>
            <a:ext cx="0" cy="349250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33">
            <a:extLst>
              <a:ext uri="{FF2B5EF4-FFF2-40B4-BE49-F238E27FC236}">
                <a16:creationId xmlns:a16="http://schemas.microsoft.com/office/drawing/2014/main" id="{7CD3C01E-1DC1-9C43-8188-F1FD9D0629B4}"/>
              </a:ext>
            </a:extLst>
          </p:cNvPr>
          <p:cNvCxnSpPr/>
          <p:nvPr/>
        </p:nvCxnSpPr>
        <p:spPr>
          <a:xfrm>
            <a:off x="1547664" y="5157192"/>
            <a:ext cx="7175500" cy="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sp>
        <p:nvSpPr>
          <p:cNvPr id="22" name="Oval 34">
            <a:extLst>
              <a:ext uri="{FF2B5EF4-FFF2-40B4-BE49-F238E27FC236}">
                <a16:creationId xmlns:a16="http://schemas.microsoft.com/office/drawing/2014/main" id="{9257628B-029A-5049-BADB-F38BD6891468}"/>
              </a:ext>
            </a:extLst>
          </p:cNvPr>
          <p:cNvSpPr/>
          <p:nvPr/>
        </p:nvSpPr>
        <p:spPr>
          <a:xfrm>
            <a:off x="2420790" y="435074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5">
            <a:extLst>
              <a:ext uri="{FF2B5EF4-FFF2-40B4-BE49-F238E27FC236}">
                <a16:creationId xmlns:a16="http://schemas.microsoft.com/office/drawing/2014/main" id="{7013CDCC-8CF7-854C-84B1-5B4C2B0DED67}"/>
              </a:ext>
            </a:extLst>
          </p:cNvPr>
          <p:cNvSpPr/>
          <p:nvPr/>
        </p:nvSpPr>
        <p:spPr>
          <a:xfrm>
            <a:off x="3144689" y="356036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36">
            <a:extLst>
              <a:ext uri="{FF2B5EF4-FFF2-40B4-BE49-F238E27FC236}">
                <a16:creationId xmlns:a16="http://schemas.microsoft.com/office/drawing/2014/main" id="{9FF06DBF-3A8E-5246-9E8D-495608F6D339}"/>
              </a:ext>
            </a:extLst>
          </p:cNvPr>
          <p:cNvSpPr/>
          <p:nvPr/>
        </p:nvSpPr>
        <p:spPr>
          <a:xfrm>
            <a:off x="3722539" y="435074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37">
            <a:extLst>
              <a:ext uri="{FF2B5EF4-FFF2-40B4-BE49-F238E27FC236}">
                <a16:creationId xmlns:a16="http://schemas.microsoft.com/office/drawing/2014/main" id="{A748550D-8213-5740-BCF0-7E53C8EF459E}"/>
              </a:ext>
            </a:extLst>
          </p:cNvPr>
          <p:cNvSpPr/>
          <p:nvPr/>
        </p:nvSpPr>
        <p:spPr>
          <a:xfrm>
            <a:off x="5894239" y="435074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38">
            <a:extLst>
              <a:ext uri="{FF2B5EF4-FFF2-40B4-BE49-F238E27FC236}">
                <a16:creationId xmlns:a16="http://schemas.microsoft.com/office/drawing/2014/main" id="{E6BCC196-C7AF-0842-89DA-9C9EBE3288CC}"/>
              </a:ext>
            </a:extLst>
          </p:cNvPr>
          <p:cNvSpPr/>
          <p:nvPr/>
        </p:nvSpPr>
        <p:spPr>
          <a:xfrm>
            <a:off x="4843314" y="356036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9">
            <a:extLst>
              <a:ext uri="{FF2B5EF4-FFF2-40B4-BE49-F238E27FC236}">
                <a16:creationId xmlns:a16="http://schemas.microsoft.com/office/drawing/2014/main" id="{5DB7F88D-B27F-9F40-BB69-EA035B9877A3}"/>
              </a:ext>
            </a:extLst>
          </p:cNvPr>
          <p:cNvSpPr/>
          <p:nvPr/>
        </p:nvSpPr>
        <p:spPr>
          <a:xfrm>
            <a:off x="7195989" y="435074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40">
            <a:extLst>
              <a:ext uri="{FF2B5EF4-FFF2-40B4-BE49-F238E27FC236}">
                <a16:creationId xmlns:a16="http://schemas.microsoft.com/office/drawing/2014/main" id="{F0814F99-166D-0549-9195-059D10BEB955}"/>
              </a:ext>
            </a:extLst>
          </p:cNvPr>
          <p:cNvSpPr/>
          <p:nvPr/>
        </p:nvSpPr>
        <p:spPr>
          <a:xfrm>
            <a:off x="7195989" y="302438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41">
            <a:extLst>
              <a:ext uri="{FF2B5EF4-FFF2-40B4-BE49-F238E27FC236}">
                <a16:creationId xmlns:a16="http://schemas.microsoft.com/office/drawing/2014/main" id="{2EA53F18-902B-3D4A-8B53-2796EF7AB340}"/>
              </a:ext>
            </a:extLst>
          </p:cNvPr>
          <p:cNvSpPr/>
          <p:nvPr/>
        </p:nvSpPr>
        <p:spPr>
          <a:xfrm>
            <a:off x="7195989" y="18043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42">
            <a:extLst>
              <a:ext uri="{FF2B5EF4-FFF2-40B4-BE49-F238E27FC236}">
                <a16:creationId xmlns:a16="http://schemas.microsoft.com/office/drawing/2014/main" id="{DA77B4DE-AFCE-B949-BC5C-FFEB62DA03A9}"/>
              </a:ext>
            </a:extLst>
          </p:cNvPr>
          <p:cNvSpPr/>
          <p:nvPr/>
        </p:nvSpPr>
        <p:spPr>
          <a:xfrm>
            <a:off x="6541939" y="3550642"/>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43">
            <a:extLst>
              <a:ext uri="{FF2B5EF4-FFF2-40B4-BE49-F238E27FC236}">
                <a16:creationId xmlns:a16="http://schemas.microsoft.com/office/drawing/2014/main" id="{AD831956-C5CE-7D46-8AAB-8E7B83D205EB}"/>
              </a:ext>
            </a:extLst>
          </p:cNvPr>
          <p:cNvSpPr/>
          <p:nvPr/>
        </p:nvSpPr>
        <p:spPr>
          <a:xfrm>
            <a:off x="5430689" y="273228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44">
            <a:extLst>
              <a:ext uri="{FF2B5EF4-FFF2-40B4-BE49-F238E27FC236}">
                <a16:creationId xmlns:a16="http://schemas.microsoft.com/office/drawing/2014/main" id="{2DBF8AF3-5960-D745-B54A-AADAE8D4935F}"/>
              </a:ext>
            </a:extLst>
          </p:cNvPr>
          <p:cNvSpPr/>
          <p:nvPr/>
        </p:nvSpPr>
        <p:spPr>
          <a:xfrm>
            <a:off x="4373414" y="2302868"/>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45">
            <a:extLst>
              <a:ext uri="{FF2B5EF4-FFF2-40B4-BE49-F238E27FC236}">
                <a16:creationId xmlns:a16="http://schemas.microsoft.com/office/drawing/2014/main" id="{5EF234F5-9AD4-EE4F-A2AC-BDA958033516}"/>
              </a:ext>
            </a:extLst>
          </p:cNvPr>
          <p:cNvSpPr/>
          <p:nvPr/>
        </p:nvSpPr>
        <p:spPr>
          <a:xfrm>
            <a:off x="2420790" y="3090069"/>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46">
            <a:extLst>
              <a:ext uri="{FF2B5EF4-FFF2-40B4-BE49-F238E27FC236}">
                <a16:creationId xmlns:a16="http://schemas.microsoft.com/office/drawing/2014/main" id="{D94765C9-E6DF-0343-A2D2-4EE415B9BC31}"/>
              </a:ext>
            </a:extLst>
          </p:cNvPr>
          <p:cNvSpPr/>
          <p:nvPr/>
        </p:nvSpPr>
        <p:spPr>
          <a:xfrm>
            <a:off x="2427141" y="18043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77516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Algorithm</a:t>
            </a:r>
            <a:endParaRPr lang="ru-RU" sz="3200" b="1" dirty="0">
              <a:solidFill>
                <a:srgbClr val="A26D6A"/>
              </a:solidFill>
              <a:cs typeface="Times New Roman" pitchFamily="18" charset="0"/>
            </a:endParaRPr>
          </a:p>
        </p:txBody>
      </p:sp>
      <p:sp>
        <p:nvSpPr>
          <p:cNvPr id="20" name="Oval 19">
            <a:extLst>
              <a:ext uri="{FF2B5EF4-FFF2-40B4-BE49-F238E27FC236}">
                <a16:creationId xmlns:a16="http://schemas.microsoft.com/office/drawing/2014/main" id="{1B592109-08F0-4C4E-9D8F-84758157F9C3}"/>
              </a:ext>
            </a:extLst>
          </p:cNvPr>
          <p:cNvSpPr/>
          <p:nvPr/>
        </p:nvSpPr>
        <p:spPr>
          <a:xfrm>
            <a:off x="2420790" y="527625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3F288D7-4971-4947-A2C0-C09930792F25}"/>
              </a:ext>
            </a:extLst>
          </p:cNvPr>
          <p:cNvSpPr/>
          <p:nvPr/>
        </p:nvSpPr>
        <p:spPr>
          <a:xfrm>
            <a:off x="3138339" y="527625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3CE2919-5764-9941-BD14-815C4DD35D7F}"/>
              </a:ext>
            </a:extLst>
          </p:cNvPr>
          <p:cNvSpPr/>
          <p:nvPr/>
        </p:nvSpPr>
        <p:spPr>
          <a:xfrm>
            <a:off x="3722539" y="527625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0ACC7FA-7849-234B-B82E-FECCD2F94A59}"/>
              </a:ext>
            </a:extLst>
          </p:cNvPr>
          <p:cNvSpPr/>
          <p:nvPr/>
        </p:nvSpPr>
        <p:spPr>
          <a:xfrm>
            <a:off x="5894239" y="527625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6AE407-56E4-1A4F-8522-8E5933756DF2}"/>
              </a:ext>
            </a:extLst>
          </p:cNvPr>
          <p:cNvSpPr/>
          <p:nvPr/>
        </p:nvSpPr>
        <p:spPr>
          <a:xfrm>
            <a:off x="4843314" y="527625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B3C71F1-AA18-834F-9F0F-37A18A4C417B}"/>
              </a:ext>
            </a:extLst>
          </p:cNvPr>
          <p:cNvSpPr/>
          <p:nvPr/>
        </p:nvSpPr>
        <p:spPr>
          <a:xfrm>
            <a:off x="7195989" y="527625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6B1A01E-864E-4A49-935A-43FC54F9D8A9}"/>
              </a:ext>
            </a:extLst>
          </p:cNvPr>
          <p:cNvSpPr/>
          <p:nvPr/>
        </p:nvSpPr>
        <p:spPr>
          <a:xfrm>
            <a:off x="7299176" y="527625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EDE136F-E67D-7C41-AB24-D10295A85438}"/>
              </a:ext>
            </a:extLst>
          </p:cNvPr>
          <p:cNvSpPr/>
          <p:nvPr/>
        </p:nvSpPr>
        <p:spPr>
          <a:xfrm>
            <a:off x="7402364" y="527625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5663C1A-3C27-1A48-A56B-0CBA16E2064D}"/>
              </a:ext>
            </a:extLst>
          </p:cNvPr>
          <p:cNvSpPr/>
          <p:nvPr/>
        </p:nvSpPr>
        <p:spPr>
          <a:xfrm>
            <a:off x="6541939" y="527625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F9C628B-93F6-A844-92BE-9D024D5A2938}"/>
              </a:ext>
            </a:extLst>
          </p:cNvPr>
          <p:cNvSpPr/>
          <p:nvPr/>
        </p:nvSpPr>
        <p:spPr>
          <a:xfrm>
            <a:off x="5430689" y="527625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1F1F41C-9EE3-3D44-8C9C-2F998BBA815A}"/>
              </a:ext>
            </a:extLst>
          </p:cNvPr>
          <p:cNvSpPr/>
          <p:nvPr/>
        </p:nvSpPr>
        <p:spPr>
          <a:xfrm>
            <a:off x="4373414" y="527625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E703A0-FF6D-8141-B5B8-E4B416620C1C}"/>
              </a:ext>
            </a:extLst>
          </p:cNvPr>
          <p:cNvSpPr/>
          <p:nvPr/>
        </p:nvSpPr>
        <p:spPr>
          <a:xfrm>
            <a:off x="2344589" y="527625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108885F-7C31-FA4A-AD68-F4B55E1A6DCB}"/>
              </a:ext>
            </a:extLst>
          </p:cNvPr>
          <p:cNvSpPr/>
          <p:nvPr/>
        </p:nvSpPr>
        <p:spPr>
          <a:xfrm>
            <a:off x="2236641" y="527625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11D1343-AF63-954A-8230-9CBF62B3E1CC}"/>
              </a:ext>
            </a:extLst>
          </p:cNvPr>
          <p:cNvCxnSpPr/>
          <p:nvPr/>
        </p:nvCxnSpPr>
        <p:spPr>
          <a:xfrm flipV="1">
            <a:off x="1547664" y="1664692"/>
            <a:ext cx="0" cy="349250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CD3C01E-1DC1-9C43-8188-F1FD9D0629B4}"/>
              </a:ext>
            </a:extLst>
          </p:cNvPr>
          <p:cNvCxnSpPr/>
          <p:nvPr/>
        </p:nvCxnSpPr>
        <p:spPr>
          <a:xfrm>
            <a:off x="1547664" y="5157192"/>
            <a:ext cx="7175500" cy="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257628B-029A-5049-BADB-F38BD6891468}"/>
              </a:ext>
            </a:extLst>
          </p:cNvPr>
          <p:cNvSpPr/>
          <p:nvPr/>
        </p:nvSpPr>
        <p:spPr>
          <a:xfrm>
            <a:off x="2420790" y="435074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013CDCC-8CF7-854C-84B1-5B4C2B0DED67}"/>
              </a:ext>
            </a:extLst>
          </p:cNvPr>
          <p:cNvSpPr/>
          <p:nvPr/>
        </p:nvSpPr>
        <p:spPr>
          <a:xfrm>
            <a:off x="3144689" y="356036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FF06DBF-3A8E-5246-9E8D-495608F6D339}"/>
              </a:ext>
            </a:extLst>
          </p:cNvPr>
          <p:cNvSpPr/>
          <p:nvPr/>
        </p:nvSpPr>
        <p:spPr>
          <a:xfrm>
            <a:off x="3722539" y="435074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748550D-8213-5740-BCF0-7E53C8EF459E}"/>
              </a:ext>
            </a:extLst>
          </p:cNvPr>
          <p:cNvSpPr/>
          <p:nvPr/>
        </p:nvSpPr>
        <p:spPr>
          <a:xfrm>
            <a:off x="5894239" y="435074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6BCC196-C7AF-0842-89DA-9C9EBE3288CC}"/>
              </a:ext>
            </a:extLst>
          </p:cNvPr>
          <p:cNvSpPr/>
          <p:nvPr/>
        </p:nvSpPr>
        <p:spPr>
          <a:xfrm>
            <a:off x="4843314" y="356036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DB7F88D-B27F-9F40-BB69-EA035B9877A3}"/>
              </a:ext>
            </a:extLst>
          </p:cNvPr>
          <p:cNvSpPr/>
          <p:nvPr/>
        </p:nvSpPr>
        <p:spPr>
          <a:xfrm>
            <a:off x="7195989" y="435074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0814F99-166D-0549-9195-059D10BEB955}"/>
              </a:ext>
            </a:extLst>
          </p:cNvPr>
          <p:cNvSpPr/>
          <p:nvPr/>
        </p:nvSpPr>
        <p:spPr>
          <a:xfrm>
            <a:off x="7195989" y="302438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EA53F18-902B-3D4A-8B53-2796EF7AB340}"/>
              </a:ext>
            </a:extLst>
          </p:cNvPr>
          <p:cNvSpPr/>
          <p:nvPr/>
        </p:nvSpPr>
        <p:spPr>
          <a:xfrm>
            <a:off x="7195989" y="18043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77B4DE-AFCE-B949-BC5C-FFEB62DA03A9}"/>
              </a:ext>
            </a:extLst>
          </p:cNvPr>
          <p:cNvSpPr/>
          <p:nvPr/>
        </p:nvSpPr>
        <p:spPr>
          <a:xfrm>
            <a:off x="6541939" y="3550642"/>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D831956-C5CE-7D46-8AAB-8E7B83D205EB}"/>
              </a:ext>
            </a:extLst>
          </p:cNvPr>
          <p:cNvSpPr/>
          <p:nvPr/>
        </p:nvSpPr>
        <p:spPr>
          <a:xfrm>
            <a:off x="5430689" y="273228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DBF8AF3-5960-D745-B54A-AADAE8D4935F}"/>
              </a:ext>
            </a:extLst>
          </p:cNvPr>
          <p:cNvSpPr/>
          <p:nvPr/>
        </p:nvSpPr>
        <p:spPr>
          <a:xfrm>
            <a:off x="4373414" y="2302868"/>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EF234F5-9AD4-EE4F-A2AC-BDA958033516}"/>
              </a:ext>
            </a:extLst>
          </p:cNvPr>
          <p:cNvSpPr/>
          <p:nvPr/>
        </p:nvSpPr>
        <p:spPr>
          <a:xfrm>
            <a:off x="2420790" y="3090069"/>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94765C9-E6DF-0343-A2D2-4EE415B9BC31}"/>
              </a:ext>
            </a:extLst>
          </p:cNvPr>
          <p:cNvSpPr/>
          <p:nvPr/>
        </p:nvSpPr>
        <p:spPr>
          <a:xfrm>
            <a:off x="2427141" y="18043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13E1910-CFC7-3C42-9F6D-6D19B8B76B2A}"/>
              </a:ext>
            </a:extLst>
          </p:cNvPr>
          <p:cNvSpPr/>
          <p:nvPr/>
        </p:nvSpPr>
        <p:spPr>
          <a:xfrm>
            <a:off x="790431" y="434042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3D39E74-651D-9445-B979-C23D2E08212E}"/>
              </a:ext>
            </a:extLst>
          </p:cNvPr>
          <p:cNvSpPr/>
          <p:nvPr/>
        </p:nvSpPr>
        <p:spPr>
          <a:xfrm>
            <a:off x="790430" y="354518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CEFB092-F70D-C542-8CCB-6FF15A749571}"/>
              </a:ext>
            </a:extLst>
          </p:cNvPr>
          <p:cNvSpPr/>
          <p:nvPr/>
        </p:nvSpPr>
        <p:spPr>
          <a:xfrm>
            <a:off x="860280" y="434042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2F4EBA4-0A54-7744-A03A-FACB751BC756}"/>
              </a:ext>
            </a:extLst>
          </p:cNvPr>
          <p:cNvSpPr/>
          <p:nvPr/>
        </p:nvSpPr>
        <p:spPr>
          <a:xfrm>
            <a:off x="928542" y="434042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DBCE8A2-584E-C448-BEB8-48CDDB1315C0}"/>
              </a:ext>
            </a:extLst>
          </p:cNvPr>
          <p:cNvSpPr/>
          <p:nvPr/>
        </p:nvSpPr>
        <p:spPr>
          <a:xfrm>
            <a:off x="869806" y="354518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8C7405A-56B4-8B47-81DF-F65DA9D67A3A}"/>
              </a:ext>
            </a:extLst>
          </p:cNvPr>
          <p:cNvSpPr/>
          <p:nvPr/>
        </p:nvSpPr>
        <p:spPr>
          <a:xfrm>
            <a:off x="996804" y="434042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F728DC7-E9C6-5C44-BFBD-D71ACC2EF1DC}"/>
              </a:ext>
            </a:extLst>
          </p:cNvPr>
          <p:cNvSpPr/>
          <p:nvPr/>
        </p:nvSpPr>
        <p:spPr>
          <a:xfrm>
            <a:off x="911872" y="3079751"/>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9164F68-6F24-714E-8946-4444937E2B3A}"/>
              </a:ext>
            </a:extLst>
          </p:cNvPr>
          <p:cNvSpPr/>
          <p:nvPr/>
        </p:nvSpPr>
        <p:spPr>
          <a:xfrm>
            <a:off x="898382" y="179407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A09C887-56F7-AC4D-9F5E-9E422537D111}"/>
              </a:ext>
            </a:extLst>
          </p:cNvPr>
          <p:cNvSpPr/>
          <p:nvPr/>
        </p:nvSpPr>
        <p:spPr>
          <a:xfrm>
            <a:off x="949182" y="354518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35BFD74-B90B-7649-B720-27DFDC80BB8E}"/>
              </a:ext>
            </a:extLst>
          </p:cNvPr>
          <p:cNvSpPr/>
          <p:nvPr/>
        </p:nvSpPr>
        <p:spPr>
          <a:xfrm>
            <a:off x="790430" y="2721968"/>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7BFD320-DF39-6745-905C-5542E3D041F1}"/>
              </a:ext>
            </a:extLst>
          </p:cNvPr>
          <p:cNvSpPr/>
          <p:nvPr/>
        </p:nvSpPr>
        <p:spPr>
          <a:xfrm>
            <a:off x="796782" y="2292550"/>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E51C622-870A-EA47-A57E-0983F4FCE85C}"/>
              </a:ext>
            </a:extLst>
          </p:cNvPr>
          <p:cNvSpPr/>
          <p:nvPr/>
        </p:nvSpPr>
        <p:spPr>
          <a:xfrm>
            <a:off x="790431" y="3079751"/>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7F10531-5FA2-A84C-83AF-AA810FB9A7B3}"/>
              </a:ext>
            </a:extLst>
          </p:cNvPr>
          <p:cNvSpPr/>
          <p:nvPr/>
        </p:nvSpPr>
        <p:spPr>
          <a:xfrm>
            <a:off x="796782" y="179407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30761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Splitting on the first feature</a:t>
            </a:r>
            <a:endParaRPr lang="ru-RU" sz="3200" b="1" dirty="0">
              <a:solidFill>
                <a:srgbClr val="A26D6A"/>
              </a:solidFill>
              <a:cs typeface="Times New Roman" pitchFamily="18" charset="0"/>
            </a:endParaRPr>
          </a:p>
        </p:txBody>
      </p:sp>
      <p:sp>
        <p:nvSpPr>
          <p:cNvPr id="30" name="Oval 60">
            <a:extLst>
              <a:ext uri="{FF2B5EF4-FFF2-40B4-BE49-F238E27FC236}">
                <a16:creationId xmlns:a16="http://schemas.microsoft.com/office/drawing/2014/main" id="{96B4D7FC-C936-904A-A128-0ABE8047794E}"/>
              </a:ext>
            </a:extLst>
          </p:cNvPr>
          <p:cNvSpPr/>
          <p:nvPr/>
        </p:nvSpPr>
        <p:spPr>
          <a:xfrm>
            <a:off x="1778125"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61">
            <a:extLst>
              <a:ext uri="{FF2B5EF4-FFF2-40B4-BE49-F238E27FC236}">
                <a16:creationId xmlns:a16="http://schemas.microsoft.com/office/drawing/2014/main" id="{ACAE6752-7ECC-CF4D-B705-78F4F8A42050}"/>
              </a:ext>
            </a:extLst>
          </p:cNvPr>
          <p:cNvSpPr/>
          <p:nvPr/>
        </p:nvSpPr>
        <p:spPr>
          <a:xfrm>
            <a:off x="2495674"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62">
            <a:extLst>
              <a:ext uri="{FF2B5EF4-FFF2-40B4-BE49-F238E27FC236}">
                <a16:creationId xmlns:a16="http://schemas.microsoft.com/office/drawing/2014/main" id="{43D966AC-1B42-8C41-8347-03E771098C2E}"/>
              </a:ext>
            </a:extLst>
          </p:cNvPr>
          <p:cNvSpPr/>
          <p:nvPr/>
        </p:nvSpPr>
        <p:spPr>
          <a:xfrm>
            <a:off x="3079874"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63">
            <a:extLst>
              <a:ext uri="{FF2B5EF4-FFF2-40B4-BE49-F238E27FC236}">
                <a16:creationId xmlns:a16="http://schemas.microsoft.com/office/drawing/2014/main" id="{50360612-EB82-5F45-95B4-D9DA59FAEDAF}"/>
              </a:ext>
            </a:extLst>
          </p:cNvPr>
          <p:cNvSpPr/>
          <p:nvPr/>
        </p:nvSpPr>
        <p:spPr>
          <a:xfrm>
            <a:off x="5324600"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64">
            <a:extLst>
              <a:ext uri="{FF2B5EF4-FFF2-40B4-BE49-F238E27FC236}">
                <a16:creationId xmlns:a16="http://schemas.microsoft.com/office/drawing/2014/main" id="{929028EE-93BF-8946-AEEC-03985D99C23D}"/>
              </a:ext>
            </a:extLst>
          </p:cNvPr>
          <p:cNvSpPr/>
          <p:nvPr/>
        </p:nvSpPr>
        <p:spPr>
          <a:xfrm>
            <a:off x="4200649"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65">
            <a:extLst>
              <a:ext uri="{FF2B5EF4-FFF2-40B4-BE49-F238E27FC236}">
                <a16:creationId xmlns:a16="http://schemas.microsoft.com/office/drawing/2014/main" id="{405E7173-F4AF-A54A-A61B-14F77CF445DC}"/>
              </a:ext>
            </a:extLst>
          </p:cNvPr>
          <p:cNvSpPr/>
          <p:nvPr/>
        </p:nvSpPr>
        <p:spPr>
          <a:xfrm>
            <a:off x="6553324"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66">
            <a:extLst>
              <a:ext uri="{FF2B5EF4-FFF2-40B4-BE49-F238E27FC236}">
                <a16:creationId xmlns:a16="http://schemas.microsoft.com/office/drawing/2014/main" id="{F4A4D22B-8FC6-8B4C-B497-10633EE619CF}"/>
              </a:ext>
            </a:extLst>
          </p:cNvPr>
          <p:cNvSpPr/>
          <p:nvPr/>
        </p:nvSpPr>
        <p:spPr>
          <a:xfrm>
            <a:off x="6656511"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67">
            <a:extLst>
              <a:ext uri="{FF2B5EF4-FFF2-40B4-BE49-F238E27FC236}">
                <a16:creationId xmlns:a16="http://schemas.microsoft.com/office/drawing/2014/main" id="{B84C4852-1725-A64A-AE89-C16D642BA1D0}"/>
              </a:ext>
            </a:extLst>
          </p:cNvPr>
          <p:cNvSpPr/>
          <p:nvPr/>
        </p:nvSpPr>
        <p:spPr>
          <a:xfrm>
            <a:off x="6759699"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68">
            <a:extLst>
              <a:ext uri="{FF2B5EF4-FFF2-40B4-BE49-F238E27FC236}">
                <a16:creationId xmlns:a16="http://schemas.microsoft.com/office/drawing/2014/main" id="{96A06870-9679-1F41-BED8-BD6EFD5DBB90}"/>
              </a:ext>
            </a:extLst>
          </p:cNvPr>
          <p:cNvSpPr/>
          <p:nvPr/>
        </p:nvSpPr>
        <p:spPr>
          <a:xfrm>
            <a:off x="5899274"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69">
            <a:extLst>
              <a:ext uri="{FF2B5EF4-FFF2-40B4-BE49-F238E27FC236}">
                <a16:creationId xmlns:a16="http://schemas.microsoft.com/office/drawing/2014/main" id="{DCE05AF8-9DED-FF45-AE7C-C36B445FAF8A}"/>
              </a:ext>
            </a:extLst>
          </p:cNvPr>
          <p:cNvSpPr/>
          <p:nvPr/>
        </p:nvSpPr>
        <p:spPr>
          <a:xfrm>
            <a:off x="4788024"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70">
            <a:extLst>
              <a:ext uri="{FF2B5EF4-FFF2-40B4-BE49-F238E27FC236}">
                <a16:creationId xmlns:a16="http://schemas.microsoft.com/office/drawing/2014/main" id="{E2DE6B90-213F-8040-9AB3-37893D917C18}"/>
              </a:ext>
            </a:extLst>
          </p:cNvPr>
          <p:cNvSpPr/>
          <p:nvPr/>
        </p:nvSpPr>
        <p:spPr>
          <a:xfrm>
            <a:off x="3730749"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71">
            <a:extLst>
              <a:ext uri="{FF2B5EF4-FFF2-40B4-BE49-F238E27FC236}">
                <a16:creationId xmlns:a16="http://schemas.microsoft.com/office/drawing/2014/main" id="{8796F735-0BB0-3C48-9265-169AB1A71C96}"/>
              </a:ext>
            </a:extLst>
          </p:cNvPr>
          <p:cNvSpPr/>
          <p:nvPr/>
        </p:nvSpPr>
        <p:spPr>
          <a:xfrm>
            <a:off x="1701924"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72">
            <a:extLst>
              <a:ext uri="{FF2B5EF4-FFF2-40B4-BE49-F238E27FC236}">
                <a16:creationId xmlns:a16="http://schemas.microsoft.com/office/drawing/2014/main" id="{AFA1F522-14D7-2942-8F56-C7258F51E0F1}"/>
              </a:ext>
            </a:extLst>
          </p:cNvPr>
          <p:cNvSpPr/>
          <p:nvPr/>
        </p:nvSpPr>
        <p:spPr>
          <a:xfrm>
            <a:off x="1593976"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73">
            <a:extLst>
              <a:ext uri="{FF2B5EF4-FFF2-40B4-BE49-F238E27FC236}">
                <a16:creationId xmlns:a16="http://schemas.microsoft.com/office/drawing/2014/main" id="{95E11518-2D52-7E4B-8B4A-4BEC7B53588D}"/>
              </a:ext>
            </a:extLst>
          </p:cNvPr>
          <p:cNvCxnSpPr/>
          <p:nvPr/>
        </p:nvCxnSpPr>
        <p:spPr>
          <a:xfrm>
            <a:off x="2915816" y="1156742"/>
            <a:ext cx="0" cy="1130300"/>
          </a:xfrm>
          <a:prstGeom prst="line">
            <a:avLst/>
          </a:prstGeom>
          <a:ln w="38100"/>
        </p:spPr>
        <p:style>
          <a:lnRef idx="1">
            <a:schemeClr val="dk1"/>
          </a:lnRef>
          <a:fillRef idx="0">
            <a:schemeClr val="dk1"/>
          </a:fillRef>
          <a:effectRef idx="0">
            <a:schemeClr val="dk1"/>
          </a:effectRef>
          <a:fontRef idx="minor">
            <a:schemeClr val="tx1"/>
          </a:fontRef>
        </p:style>
      </p:cxnSp>
      <p:cxnSp>
        <p:nvCxnSpPr>
          <p:cNvPr id="44" name="Straight Arrow Connector 78">
            <a:extLst>
              <a:ext uri="{FF2B5EF4-FFF2-40B4-BE49-F238E27FC236}">
                <a16:creationId xmlns:a16="http://schemas.microsoft.com/office/drawing/2014/main" id="{B1FF3DC8-BC67-2B45-9742-44737CFAD7FC}"/>
              </a:ext>
            </a:extLst>
          </p:cNvPr>
          <p:cNvCxnSpPr/>
          <p:nvPr/>
        </p:nvCxnSpPr>
        <p:spPr>
          <a:xfrm>
            <a:off x="1289174" y="2085430"/>
            <a:ext cx="7175500" cy="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C71A681-6154-0948-948A-40E44B04790C}"/>
              </a:ext>
            </a:extLst>
          </p:cNvPr>
          <p:cNvSpPr txBox="1"/>
          <p:nvPr/>
        </p:nvSpPr>
        <p:spPr>
          <a:xfrm>
            <a:off x="2778399" y="2427298"/>
            <a:ext cx="425449" cy="369332"/>
          </a:xfrm>
          <a:prstGeom prst="rect">
            <a:avLst/>
          </a:prstGeom>
          <a:noFill/>
        </p:spPr>
        <p:txBody>
          <a:bodyPr wrap="square" rtlCol="0">
            <a:spAutoFit/>
          </a:bodyPr>
          <a:lstStyle/>
          <a:p>
            <a:r>
              <a:rPr lang="en-US" dirty="0"/>
              <a:t>2</a:t>
            </a:r>
          </a:p>
        </p:txBody>
      </p:sp>
      <p:cxnSp>
        <p:nvCxnSpPr>
          <p:cNvPr id="46" name="Straight Connector 73">
            <a:extLst>
              <a:ext uri="{FF2B5EF4-FFF2-40B4-BE49-F238E27FC236}">
                <a16:creationId xmlns:a16="http://schemas.microsoft.com/office/drawing/2014/main" id="{95E11518-2D52-7E4B-8B4A-4BEC7B53588D}"/>
              </a:ext>
            </a:extLst>
          </p:cNvPr>
          <p:cNvCxnSpPr/>
          <p:nvPr/>
        </p:nvCxnSpPr>
        <p:spPr>
          <a:xfrm>
            <a:off x="3576216" y="1156742"/>
            <a:ext cx="0" cy="1130300"/>
          </a:xfrm>
          <a:prstGeom prst="line">
            <a:avLst/>
          </a:prstGeom>
          <a:ln w="3810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2C71A681-6154-0948-948A-40E44B04790C}"/>
              </a:ext>
            </a:extLst>
          </p:cNvPr>
          <p:cNvSpPr txBox="1"/>
          <p:nvPr/>
        </p:nvSpPr>
        <p:spPr>
          <a:xfrm>
            <a:off x="3438799" y="2427298"/>
            <a:ext cx="425449" cy="369332"/>
          </a:xfrm>
          <a:prstGeom prst="rect">
            <a:avLst/>
          </a:prstGeom>
          <a:noFill/>
        </p:spPr>
        <p:txBody>
          <a:bodyPr wrap="square" rtlCol="0">
            <a:spAutoFit/>
          </a:bodyPr>
          <a:lstStyle/>
          <a:p>
            <a:r>
              <a:rPr lang="ru-RU" dirty="0"/>
              <a:t>3</a:t>
            </a:r>
            <a:endParaRPr lang="en-US" dirty="0"/>
          </a:p>
        </p:txBody>
      </p:sp>
      <p:cxnSp>
        <p:nvCxnSpPr>
          <p:cNvPr id="48" name="Straight Connector 73">
            <a:extLst>
              <a:ext uri="{FF2B5EF4-FFF2-40B4-BE49-F238E27FC236}">
                <a16:creationId xmlns:a16="http://schemas.microsoft.com/office/drawing/2014/main" id="{95E11518-2D52-7E4B-8B4A-4BEC7B53588D}"/>
              </a:ext>
            </a:extLst>
          </p:cNvPr>
          <p:cNvCxnSpPr/>
          <p:nvPr/>
        </p:nvCxnSpPr>
        <p:spPr>
          <a:xfrm>
            <a:off x="2267744" y="1156742"/>
            <a:ext cx="0" cy="1130300"/>
          </a:xfrm>
          <a:prstGeom prst="line">
            <a:avLst/>
          </a:prstGeom>
          <a:ln w="38100"/>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C71A681-6154-0948-948A-40E44B04790C}"/>
              </a:ext>
            </a:extLst>
          </p:cNvPr>
          <p:cNvSpPr txBox="1"/>
          <p:nvPr/>
        </p:nvSpPr>
        <p:spPr>
          <a:xfrm>
            <a:off x="2130327" y="2427298"/>
            <a:ext cx="425449" cy="369332"/>
          </a:xfrm>
          <a:prstGeom prst="rect">
            <a:avLst/>
          </a:prstGeom>
          <a:noFill/>
        </p:spPr>
        <p:txBody>
          <a:bodyPr wrap="square" rtlCol="0">
            <a:spAutoFit/>
          </a:bodyPr>
          <a:lstStyle/>
          <a:p>
            <a:r>
              <a:rPr lang="ru-RU" dirty="0"/>
              <a:t>1</a:t>
            </a:r>
            <a:endParaRPr lang="en-US" dirty="0"/>
          </a:p>
        </p:txBody>
      </p:sp>
      <p:cxnSp>
        <p:nvCxnSpPr>
          <p:cNvPr id="50" name="Straight Connector 73">
            <a:extLst>
              <a:ext uri="{FF2B5EF4-FFF2-40B4-BE49-F238E27FC236}">
                <a16:creationId xmlns:a16="http://schemas.microsoft.com/office/drawing/2014/main" id="{95E11518-2D52-7E4B-8B4A-4BEC7B53588D}"/>
              </a:ext>
            </a:extLst>
          </p:cNvPr>
          <p:cNvCxnSpPr/>
          <p:nvPr/>
        </p:nvCxnSpPr>
        <p:spPr>
          <a:xfrm>
            <a:off x="5189116" y="1156742"/>
            <a:ext cx="0" cy="1130300"/>
          </a:xfrm>
          <a:prstGeom prst="line">
            <a:avLst/>
          </a:prstGeom>
          <a:ln w="38100"/>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2C71A681-6154-0948-948A-40E44B04790C}"/>
              </a:ext>
            </a:extLst>
          </p:cNvPr>
          <p:cNvSpPr txBox="1"/>
          <p:nvPr/>
        </p:nvSpPr>
        <p:spPr>
          <a:xfrm>
            <a:off x="5051699" y="2427298"/>
            <a:ext cx="425449" cy="369332"/>
          </a:xfrm>
          <a:prstGeom prst="rect">
            <a:avLst/>
          </a:prstGeom>
          <a:noFill/>
        </p:spPr>
        <p:txBody>
          <a:bodyPr wrap="square" rtlCol="0">
            <a:spAutoFit/>
          </a:bodyPr>
          <a:lstStyle/>
          <a:p>
            <a:r>
              <a:rPr lang="ru-RU" dirty="0"/>
              <a:t>6</a:t>
            </a:r>
            <a:endParaRPr lang="en-US" dirty="0"/>
          </a:p>
        </p:txBody>
      </p:sp>
      <p:cxnSp>
        <p:nvCxnSpPr>
          <p:cNvPr id="52" name="Straight Connector 73">
            <a:extLst>
              <a:ext uri="{FF2B5EF4-FFF2-40B4-BE49-F238E27FC236}">
                <a16:creationId xmlns:a16="http://schemas.microsoft.com/office/drawing/2014/main" id="{95E11518-2D52-7E4B-8B4A-4BEC7B53588D}"/>
              </a:ext>
            </a:extLst>
          </p:cNvPr>
          <p:cNvCxnSpPr/>
          <p:nvPr/>
        </p:nvCxnSpPr>
        <p:spPr>
          <a:xfrm>
            <a:off x="5760616" y="1156742"/>
            <a:ext cx="0" cy="1130300"/>
          </a:xfrm>
          <a:prstGeom prst="line">
            <a:avLst/>
          </a:prstGeom>
          <a:ln w="38100"/>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2C71A681-6154-0948-948A-40E44B04790C}"/>
              </a:ext>
            </a:extLst>
          </p:cNvPr>
          <p:cNvSpPr txBox="1"/>
          <p:nvPr/>
        </p:nvSpPr>
        <p:spPr>
          <a:xfrm>
            <a:off x="5623199" y="2427298"/>
            <a:ext cx="425449" cy="369332"/>
          </a:xfrm>
          <a:prstGeom prst="rect">
            <a:avLst/>
          </a:prstGeom>
          <a:noFill/>
        </p:spPr>
        <p:txBody>
          <a:bodyPr wrap="square" rtlCol="0">
            <a:spAutoFit/>
          </a:bodyPr>
          <a:lstStyle/>
          <a:p>
            <a:r>
              <a:rPr lang="ru-RU" dirty="0"/>
              <a:t>7</a:t>
            </a:r>
            <a:endParaRPr lang="en-US" dirty="0"/>
          </a:p>
        </p:txBody>
      </p:sp>
      <p:cxnSp>
        <p:nvCxnSpPr>
          <p:cNvPr id="54" name="Straight Connector 73">
            <a:extLst>
              <a:ext uri="{FF2B5EF4-FFF2-40B4-BE49-F238E27FC236}">
                <a16:creationId xmlns:a16="http://schemas.microsoft.com/office/drawing/2014/main" id="{95E11518-2D52-7E4B-8B4A-4BEC7B53588D}"/>
              </a:ext>
            </a:extLst>
          </p:cNvPr>
          <p:cNvCxnSpPr/>
          <p:nvPr/>
        </p:nvCxnSpPr>
        <p:spPr>
          <a:xfrm>
            <a:off x="6370216" y="1156742"/>
            <a:ext cx="0" cy="1130300"/>
          </a:xfrm>
          <a:prstGeom prst="line">
            <a:avLst/>
          </a:prstGeom>
          <a:ln w="3810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2C71A681-6154-0948-948A-40E44B04790C}"/>
              </a:ext>
            </a:extLst>
          </p:cNvPr>
          <p:cNvSpPr txBox="1"/>
          <p:nvPr/>
        </p:nvSpPr>
        <p:spPr>
          <a:xfrm>
            <a:off x="6232799" y="2427298"/>
            <a:ext cx="425449" cy="369332"/>
          </a:xfrm>
          <a:prstGeom prst="rect">
            <a:avLst/>
          </a:prstGeom>
          <a:noFill/>
        </p:spPr>
        <p:txBody>
          <a:bodyPr wrap="square" rtlCol="0">
            <a:spAutoFit/>
          </a:bodyPr>
          <a:lstStyle/>
          <a:p>
            <a:r>
              <a:rPr lang="ru-RU" dirty="0"/>
              <a:t>8</a:t>
            </a:r>
            <a:endParaRPr lang="en-US" dirty="0"/>
          </a:p>
        </p:txBody>
      </p:sp>
    </p:spTree>
    <p:extLst>
      <p:ext uri="{BB962C8B-B14F-4D97-AF65-F5344CB8AC3E}">
        <p14:creationId xmlns:p14="http://schemas.microsoft.com/office/powerpoint/2010/main" val="390028276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Splitting on the first feature</a:t>
            </a:r>
            <a:endParaRPr lang="ru-RU" sz="3200" b="1" dirty="0">
              <a:solidFill>
                <a:srgbClr val="A26D6A"/>
              </a:solidFill>
              <a:cs typeface="Times New Roman" pitchFamily="18" charset="0"/>
            </a:endParaRPr>
          </a:p>
        </p:txBody>
      </p:sp>
      <p:sp>
        <p:nvSpPr>
          <p:cNvPr id="28" name="Rectangle 27">
            <a:extLst>
              <a:ext uri="{FF2B5EF4-FFF2-40B4-BE49-F238E27FC236}">
                <a16:creationId xmlns:a16="http://schemas.microsoft.com/office/drawing/2014/main" id="{ECC6202A-50F8-7E4E-B407-0EFF3797873F}"/>
              </a:ext>
            </a:extLst>
          </p:cNvPr>
          <p:cNvSpPr/>
          <p:nvPr/>
        </p:nvSpPr>
        <p:spPr>
          <a:xfrm>
            <a:off x="1934520" y="3339563"/>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1, 0)</a:t>
            </a:r>
            <a:endParaRPr lang="ru-RU" sz="2000" dirty="0">
              <a:solidFill>
                <a:srgbClr val="4D4D4D"/>
              </a:solidFill>
            </a:endParaRPr>
          </a:p>
          <a:p>
            <a:pPr algn="ctr">
              <a:lnSpc>
                <a:spcPct val="90000"/>
              </a:lnSpc>
            </a:pPr>
            <a:r>
              <a:rPr lang="en-US" sz="2000" dirty="0">
                <a:solidFill>
                  <a:srgbClr val="4D4D4D"/>
                </a:solidFill>
              </a:rPr>
              <a:t>H(p) = 0</a:t>
            </a:r>
          </a:p>
        </p:txBody>
      </p:sp>
      <p:sp>
        <p:nvSpPr>
          <p:cNvPr id="29" name="Rectangle 28">
            <a:extLst>
              <a:ext uri="{FF2B5EF4-FFF2-40B4-BE49-F238E27FC236}">
                <a16:creationId xmlns:a16="http://schemas.microsoft.com/office/drawing/2014/main" id="{B1375044-A766-5B46-8453-AEEC50241F2A}"/>
              </a:ext>
            </a:extLst>
          </p:cNvPr>
          <p:cNvSpPr/>
          <p:nvPr/>
        </p:nvSpPr>
        <p:spPr>
          <a:xfrm>
            <a:off x="5731819" y="3339563"/>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1/2, 1/2)</a:t>
            </a:r>
            <a:endParaRPr lang="ru-RU" sz="2000" dirty="0">
              <a:solidFill>
                <a:srgbClr val="4D4D4D"/>
              </a:solidFill>
            </a:endParaRPr>
          </a:p>
          <a:p>
            <a:pPr algn="ctr">
              <a:lnSpc>
                <a:spcPct val="90000"/>
              </a:lnSpc>
            </a:pPr>
            <a:r>
              <a:rPr lang="en-US" sz="2000" dirty="0">
                <a:solidFill>
                  <a:srgbClr val="4D4D4D"/>
                </a:solidFill>
              </a:rPr>
              <a:t>H(p) = 1</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74B4C33-6C0E-F243-AC31-EB3D80B411AB}"/>
                  </a:ext>
                </a:extLst>
              </p:cNvPr>
              <p:cNvSpPr txBox="1"/>
              <p:nvPr/>
            </p:nvSpPr>
            <p:spPr>
              <a:xfrm>
                <a:off x="2870692" y="4836574"/>
                <a:ext cx="3723135"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charset="0"/>
                            </a:rPr>
                            <m:t>3</m:t>
                          </m:r>
                        </m:num>
                        <m:den>
                          <m:r>
                            <a:rPr lang="en-US" sz="2400" b="0" i="1" smtClean="0">
                              <a:solidFill>
                                <a:srgbClr val="4D4D4D"/>
                              </a:solidFill>
                              <a:latin typeface="Cambria Math" charset="0"/>
                            </a:rPr>
                            <m:t>13</m:t>
                          </m:r>
                        </m:den>
                      </m:f>
                      <m:r>
                        <a:rPr lang="en-US" sz="2400" b="0" i="1" smtClean="0">
                          <a:solidFill>
                            <a:srgbClr val="4D4D4D"/>
                          </a:solidFill>
                          <a:latin typeface="Cambria Math"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𝑝</m:t>
                              </m:r>
                            </m:e>
                            <m:sub>
                              <m:r>
                                <a:rPr lang="en-US" sz="2400" b="0" i="1" smtClean="0">
                                  <a:solidFill>
                                    <a:srgbClr val="4D4D4D"/>
                                  </a:solidFill>
                                  <a:latin typeface="Cambria Math" charset="0"/>
                                </a:rPr>
                                <m:t>𝑙</m:t>
                              </m:r>
                            </m:sub>
                          </m:sSub>
                        </m:e>
                      </m:d>
                      <m:r>
                        <a:rPr lang="en-US" sz="2400" b="0" i="1" smtClean="0">
                          <a:solidFill>
                            <a:srgbClr val="4D4D4D"/>
                          </a:solidFill>
                          <a:latin typeface="Cambria Math" charset="0"/>
                        </a:rPr>
                        <m:t>+</m:t>
                      </m:r>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charset="0"/>
                            </a:rPr>
                            <m:t>10</m:t>
                          </m:r>
                        </m:num>
                        <m:den>
                          <m:r>
                            <a:rPr lang="en-US" sz="2400" b="0" i="1" smtClean="0">
                              <a:solidFill>
                                <a:srgbClr val="4D4D4D"/>
                              </a:solidFill>
                              <a:latin typeface="Cambria Math" charset="0"/>
                            </a:rPr>
                            <m:t>13</m:t>
                          </m:r>
                        </m:den>
                      </m:f>
                      <m:r>
                        <a:rPr lang="en-US" sz="2400" b="0" i="1" smtClean="0">
                          <a:solidFill>
                            <a:srgbClr val="4D4D4D"/>
                          </a:solidFill>
                          <a:latin typeface="Cambria Math"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𝑝</m:t>
                              </m:r>
                            </m:e>
                            <m:sub>
                              <m:r>
                                <a:rPr lang="en-US" sz="2400" b="0" i="1" smtClean="0">
                                  <a:solidFill>
                                    <a:srgbClr val="4D4D4D"/>
                                  </a:solidFill>
                                  <a:latin typeface="Cambria Math" charset="0"/>
                                </a:rPr>
                                <m:t>𝑟</m:t>
                              </m:r>
                            </m:sub>
                          </m:sSub>
                        </m:e>
                      </m:d>
                      <m:r>
                        <a:rPr lang="en-US" sz="2400" b="0" i="1" smtClean="0">
                          <a:solidFill>
                            <a:srgbClr val="4D4D4D"/>
                          </a:solidFill>
                          <a:latin typeface="Cambria Math" charset="0"/>
                        </a:rPr>
                        <m:t>=0.</m:t>
                      </m:r>
                      <m:r>
                        <a:rPr lang="en-US" sz="2400" b="0" i="1" smtClean="0">
                          <a:solidFill>
                            <a:srgbClr val="4D4D4D"/>
                          </a:solidFill>
                          <a:latin typeface="Cambria Math" panose="02040503050406030204" pitchFamily="18" charset="0"/>
                        </a:rPr>
                        <m:t>76</m:t>
                      </m:r>
                    </m:oMath>
                  </m:oMathPara>
                </a14:m>
                <a:endParaRPr lang="en-US" sz="2400" dirty="0">
                  <a:solidFill>
                    <a:srgbClr val="4D4D4D"/>
                  </a:solidFill>
                </a:endParaRPr>
              </a:p>
            </p:txBody>
          </p:sp>
        </mc:Choice>
        <mc:Fallback xmlns="">
          <p:sp>
            <p:nvSpPr>
              <p:cNvPr id="30" name="TextBox 29">
                <a:extLst>
                  <a:ext uri="{FF2B5EF4-FFF2-40B4-BE49-F238E27FC236}">
                    <a16:creationId xmlns:a16="http://schemas.microsoft.com/office/drawing/2014/main" xmlns:a14="http://schemas.microsoft.com/office/drawing/2010/main" xmlns="" id="{774B4C33-6C0E-F243-AC31-EB3D80B411AB}"/>
                  </a:ext>
                </a:extLst>
              </p:cNvPr>
              <p:cNvSpPr txBox="1">
                <a:spLocks noRot="1" noChangeAspect="1" noMove="1" noResize="1" noEditPoints="1" noAdjustHandles="1" noChangeArrowheads="1" noChangeShapeType="1" noTextEdit="1"/>
              </p:cNvSpPr>
              <p:nvPr/>
            </p:nvSpPr>
            <p:spPr>
              <a:xfrm>
                <a:off x="2870692" y="4836574"/>
                <a:ext cx="3723135" cy="693844"/>
              </a:xfrm>
              <a:prstGeom prst="rect">
                <a:avLst/>
              </a:prstGeom>
              <a:blipFill rotWithShape="1">
                <a:blip r:embed="rId4"/>
                <a:stretch>
                  <a:fillRect/>
                </a:stretch>
              </a:blipFill>
            </p:spPr>
            <p:txBody>
              <a:bodyPr/>
              <a:lstStyle/>
              <a:p>
                <a:r>
                  <a:rPr lang="ru-RU">
                    <a:noFill/>
                  </a:rPr>
                  <a:t> </a:t>
                </a:r>
              </a:p>
            </p:txBody>
          </p:sp>
        </mc:Fallback>
      </mc:AlternateContent>
      <p:sp>
        <p:nvSpPr>
          <p:cNvPr id="23" name="Oval 60">
            <a:extLst>
              <a:ext uri="{FF2B5EF4-FFF2-40B4-BE49-F238E27FC236}">
                <a16:creationId xmlns:a16="http://schemas.microsoft.com/office/drawing/2014/main" id="{96B4D7FC-C936-904A-A128-0ABE8047794E}"/>
              </a:ext>
            </a:extLst>
          </p:cNvPr>
          <p:cNvSpPr/>
          <p:nvPr/>
        </p:nvSpPr>
        <p:spPr>
          <a:xfrm>
            <a:off x="1778125"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61">
            <a:extLst>
              <a:ext uri="{FF2B5EF4-FFF2-40B4-BE49-F238E27FC236}">
                <a16:creationId xmlns:a16="http://schemas.microsoft.com/office/drawing/2014/main" id="{ACAE6752-7ECC-CF4D-B705-78F4F8A42050}"/>
              </a:ext>
            </a:extLst>
          </p:cNvPr>
          <p:cNvSpPr/>
          <p:nvPr/>
        </p:nvSpPr>
        <p:spPr>
          <a:xfrm>
            <a:off x="2495674"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62">
            <a:extLst>
              <a:ext uri="{FF2B5EF4-FFF2-40B4-BE49-F238E27FC236}">
                <a16:creationId xmlns:a16="http://schemas.microsoft.com/office/drawing/2014/main" id="{43D966AC-1B42-8C41-8347-03E771098C2E}"/>
              </a:ext>
            </a:extLst>
          </p:cNvPr>
          <p:cNvSpPr/>
          <p:nvPr/>
        </p:nvSpPr>
        <p:spPr>
          <a:xfrm>
            <a:off x="3079874"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63">
            <a:extLst>
              <a:ext uri="{FF2B5EF4-FFF2-40B4-BE49-F238E27FC236}">
                <a16:creationId xmlns:a16="http://schemas.microsoft.com/office/drawing/2014/main" id="{50360612-EB82-5F45-95B4-D9DA59FAEDAF}"/>
              </a:ext>
            </a:extLst>
          </p:cNvPr>
          <p:cNvSpPr/>
          <p:nvPr/>
        </p:nvSpPr>
        <p:spPr>
          <a:xfrm>
            <a:off x="5324600"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64">
            <a:extLst>
              <a:ext uri="{FF2B5EF4-FFF2-40B4-BE49-F238E27FC236}">
                <a16:creationId xmlns:a16="http://schemas.microsoft.com/office/drawing/2014/main" id="{929028EE-93BF-8946-AEEC-03985D99C23D}"/>
              </a:ext>
            </a:extLst>
          </p:cNvPr>
          <p:cNvSpPr/>
          <p:nvPr/>
        </p:nvSpPr>
        <p:spPr>
          <a:xfrm>
            <a:off x="4200649"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65">
            <a:extLst>
              <a:ext uri="{FF2B5EF4-FFF2-40B4-BE49-F238E27FC236}">
                <a16:creationId xmlns:a16="http://schemas.microsoft.com/office/drawing/2014/main" id="{405E7173-F4AF-A54A-A61B-14F77CF445DC}"/>
              </a:ext>
            </a:extLst>
          </p:cNvPr>
          <p:cNvSpPr/>
          <p:nvPr/>
        </p:nvSpPr>
        <p:spPr>
          <a:xfrm>
            <a:off x="6553324"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66">
            <a:extLst>
              <a:ext uri="{FF2B5EF4-FFF2-40B4-BE49-F238E27FC236}">
                <a16:creationId xmlns:a16="http://schemas.microsoft.com/office/drawing/2014/main" id="{F4A4D22B-8FC6-8B4C-B497-10633EE619CF}"/>
              </a:ext>
            </a:extLst>
          </p:cNvPr>
          <p:cNvSpPr/>
          <p:nvPr/>
        </p:nvSpPr>
        <p:spPr>
          <a:xfrm>
            <a:off x="6656511"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67">
            <a:extLst>
              <a:ext uri="{FF2B5EF4-FFF2-40B4-BE49-F238E27FC236}">
                <a16:creationId xmlns:a16="http://schemas.microsoft.com/office/drawing/2014/main" id="{B84C4852-1725-A64A-AE89-C16D642BA1D0}"/>
              </a:ext>
            </a:extLst>
          </p:cNvPr>
          <p:cNvSpPr/>
          <p:nvPr/>
        </p:nvSpPr>
        <p:spPr>
          <a:xfrm>
            <a:off x="6759699"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68">
            <a:extLst>
              <a:ext uri="{FF2B5EF4-FFF2-40B4-BE49-F238E27FC236}">
                <a16:creationId xmlns:a16="http://schemas.microsoft.com/office/drawing/2014/main" id="{96A06870-9679-1F41-BED8-BD6EFD5DBB90}"/>
              </a:ext>
            </a:extLst>
          </p:cNvPr>
          <p:cNvSpPr/>
          <p:nvPr/>
        </p:nvSpPr>
        <p:spPr>
          <a:xfrm>
            <a:off x="5899274"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69">
            <a:extLst>
              <a:ext uri="{FF2B5EF4-FFF2-40B4-BE49-F238E27FC236}">
                <a16:creationId xmlns:a16="http://schemas.microsoft.com/office/drawing/2014/main" id="{DCE05AF8-9DED-FF45-AE7C-C36B445FAF8A}"/>
              </a:ext>
            </a:extLst>
          </p:cNvPr>
          <p:cNvSpPr/>
          <p:nvPr/>
        </p:nvSpPr>
        <p:spPr>
          <a:xfrm>
            <a:off x="4788024"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70">
            <a:extLst>
              <a:ext uri="{FF2B5EF4-FFF2-40B4-BE49-F238E27FC236}">
                <a16:creationId xmlns:a16="http://schemas.microsoft.com/office/drawing/2014/main" id="{E2DE6B90-213F-8040-9AB3-37893D917C18}"/>
              </a:ext>
            </a:extLst>
          </p:cNvPr>
          <p:cNvSpPr/>
          <p:nvPr/>
        </p:nvSpPr>
        <p:spPr>
          <a:xfrm>
            <a:off x="3730749"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71">
            <a:extLst>
              <a:ext uri="{FF2B5EF4-FFF2-40B4-BE49-F238E27FC236}">
                <a16:creationId xmlns:a16="http://schemas.microsoft.com/office/drawing/2014/main" id="{8796F735-0BB0-3C48-9265-169AB1A71C96}"/>
              </a:ext>
            </a:extLst>
          </p:cNvPr>
          <p:cNvSpPr/>
          <p:nvPr/>
        </p:nvSpPr>
        <p:spPr>
          <a:xfrm>
            <a:off x="1701924"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72">
            <a:extLst>
              <a:ext uri="{FF2B5EF4-FFF2-40B4-BE49-F238E27FC236}">
                <a16:creationId xmlns:a16="http://schemas.microsoft.com/office/drawing/2014/main" id="{AFA1F522-14D7-2942-8F56-C7258F51E0F1}"/>
              </a:ext>
            </a:extLst>
          </p:cNvPr>
          <p:cNvSpPr/>
          <p:nvPr/>
        </p:nvSpPr>
        <p:spPr>
          <a:xfrm>
            <a:off x="1593976"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73">
            <a:extLst>
              <a:ext uri="{FF2B5EF4-FFF2-40B4-BE49-F238E27FC236}">
                <a16:creationId xmlns:a16="http://schemas.microsoft.com/office/drawing/2014/main" id="{95E11518-2D52-7E4B-8B4A-4BEC7B53588D}"/>
              </a:ext>
            </a:extLst>
          </p:cNvPr>
          <p:cNvCxnSpPr/>
          <p:nvPr/>
        </p:nvCxnSpPr>
        <p:spPr>
          <a:xfrm>
            <a:off x="2267744" y="1156742"/>
            <a:ext cx="0" cy="1130300"/>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Arrow Connector 78">
            <a:extLst>
              <a:ext uri="{FF2B5EF4-FFF2-40B4-BE49-F238E27FC236}">
                <a16:creationId xmlns:a16="http://schemas.microsoft.com/office/drawing/2014/main" id="{B1FF3DC8-BC67-2B45-9742-44737CFAD7FC}"/>
              </a:ext>
            </a:extLst>
          </p:cNvPr>
          <p:cNvCxnSpPr/>
          <p:nvPr/>
        </p:nvCxnSpPr>
        <p:spPr>
          <a:xfrm>
            <a:off x="1289174" y="2085430"/>
            <a:ext cx="7175500" cy="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C71A681-6154-0948-948A-40E44B04790C}"/>
              </a:ext>
            </a:extLst>
          </p:cNvPr>
          <p:cNvSpPr txBox="1"/>
          <p:nvPr/>
        </p:nvSpPr>
        <p:spPr>
          <a:xfrm>
            <a:off x="2130327" y="2427298"/>
            <a:ext cx="425449" cy="369332"/>
          </a:xfrm>
          <a:prstGeom prst="rect">
            <a:avLst/>
          </a:prstGeom>
          <a:noFill/>
        </p:spPr>
        <p:txBody>
          <a:bodyPr wrap="square" rtlCol="0">
            <a:spAutoFit/>
          </a:bodyPr>
          <a:lstStyle/>
          <a:p>
            <a:r>
              <a:rPr lang="ru-RU" dirty="0"/>
              <a:t>1</a:t>
            </a:r>
            <a:endParaRPr lang="en-US" dirty="0"/>
          </a:p>
        </p:txBody>
      </p:sp>
    </p:spTree>
    <p:extLst>
      <p:ext uri="{BB962C8B-B14F-4D97-AF65-F5344CB8AC3E}">
        <p14:creationId xmlns:p14="http://schemas.microsoft.com/office/powerpoint/2010/main" val="1173205500"/>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Splitting on the first feature</a:t>
            </a:r>
            <a:endParaRPr lang="ru-RU" sz="3200" b="1" dirty="0">
              <a:solidFill>
                <a:srgbClr val="A26D6A"/>
              </a:solidFill>
              <a:cs typeface="Times New Roman" pitchFamily="18" charset="0"/>
            </a:endParaRPr>
          </a:p>
        </p:txBody>
      </p:sp>
      <p:sp>
        <p:nvSpPr>
          <p:cNvPr id="61" name="Oval 60">
            <a:extLst>
              <a:ext uri="{FF2B5EF4-FFF2-40B4-BE49-F238E27FC236}">
                <a16:creationId xmlns:a16="http://schemas.microsoft.com/office/drawing/2014/main" id="{96B4D7FC-C936-904A-A128-0ABE8047794E}"/>
              </a:ext>
            </a:extLst>
          </p:cNvPr>
          <p:cNvSpPr/>
          <p:nvPr/>
        </p:nvSpPr>
        <p:spPr>
          <a:xfrm>
            <a:off x="1778125"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CAE6752-7ECC-CF4D-B705-78F4F8A42050}"/>
              </a:ext>
            </a:extLst>
          </p:cNvPr>
          <p:cNvSpPr/>
          <p:nvPr/>
        </p:nvSpPr>
        <p:spPr>
          <a:xfrm>
            <a:off x="2495674"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3D966AC-1B42-8C41-8347-03E771098C2E}"/>
              </a:ext>
            </a:extLst>
          </p:cNvPr>
          <p:cNvSpPr/>
          <p:nvPr/>
        </p:nvSpPr>
        <p:spPr>
          <a:xfrm>
            <a:off x="3079874"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0360612-EB82-5F45-95B4-D9DA59FAEDAF}"/>
              </a:ext>
            </a:extLst>
          </p:cNvPr>
          <p:cNvSpPr/>
          <p:nvPr/>
        </p:nvSpPr>
        <p:spPr>
          <a:xfrm>
            <a:off x="5324600"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29028EE-93BF-8946-AEEC-03985D99C23D}"/>
              </a:ext>
            </a:extLst>
          </p:cNvPr>
          <p:cNvSpPr/>
          <p:nvPr/>
        </p:nvSpPr>
        <p:spPr>
          <a:xfrm>
            <a:off x="4200649"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05E7173-F4AF-A54A-A61B-14F77CF445DC}"/>
              </a:ext>
            </a:extLst>
          </p:cNvPr>
          <p:cNvSpPr/>
          <p:nvPr/>
        </p:nvSpPr>
        <p:spPr>
          <a:xfrm>
            <a:off x="6553324"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4A4D22B-8FC6-8B4C-B497-10633EE619CF}"/>
              </a:ext>
            </a:extLst>
          </p:cNvPr>
          <p:cNvSpPr/>
          <p:nvPr/>
        </p:nvSpPr>
        <p:spPr>
          <a:xfrm>
            <a:off x="6656511"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84C4852-1725-A64A-AE89-C16D642BA1D0}"/>
              </a:ext>
            </a:extLst>
          </p:cNvPr>
          <p:cNvSpPr/>
          <p:nvPr/>
        </p:nvSpPr>
        <p:spPr>
          <a:xfrm>
            <a:off x="6759699"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6A06870-9679-1F41-BED8-BD6EFD5DBB90}"/>
              </a:ext>
            </a:extLst>
          </p:cNvPr>
          <p:cNvSpPr/>
          <p:nvPr/>
        </p:nvSpPr>
        <p:spPr>
          <a:xfrm>
            <a:off x="5899274"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CE05AF8-9DED-FF45-AE7C-C36B445FAF8A}"/>
              </a:ext>
            </a:extLst>
          </p:cNvPr>
          <p:cNvSpPr/>
          <p:nvPr/>
        </p:nvSpPr>
        <p:spPr>
          <a:xfrm>
            <a:off x="4788024"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2DE6B90-213F-8040-9AB3-37893D917C18}"/>
              </a:ext>
            </a:extLst>
          </p:cNvPr>
          <p:cNvSpPr/>
          <p:nvPr/>
        </p:nvSpPr>
        <p:spPr>
          <a:xfrm>
            <a:off x="3730749" y="1556792"/>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8796F735-0BB0-3C48-9265-169AB1A71C96}"/>
              </a:ext>
            </a:extLst>
          </p:cNvPr>
          <p:cNvSpPr/>
          <p:nvPr/>
        </p:nvSpPr>
        <p:spPr>
          <a:xfrm>
            <a:off x="1701924"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FA1F522-14D7-2942-8F56-C7258F51E0F1}"/>
              </a:ext>
            </a:extLst>
          </p:cNvPr>
          <p:cNvSpPr/>
          <p:nvPr/>
        </p:nvSpPr>
        <p:spPr>
          <a:xfrm>
            <a:off x="1593976" y="155679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95E11518-2D52-7E4B-8B4A-4BEC7B53588D}"/>
              </a:ext>
            </a:extLst>
          </p:cNvPr>
          <p:cNvCxnSpPr/>
          <p:nvPr/>
        </p:nvCxnSpPr>
        <p:spPr>
          <a:xfrm>
            <a:off x="2915816" y="1156742"/>
            <a:ext cx="0" cy="1130300"/>
          </a:xfrm>
          <a:prstGeom prst="line">
            <a:avLst/>
          </a:prstGeom>
          <a:ln w="38100"/>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B1FF3DC8-BC67-2B45-9742-44737CFAD7FC}"/>
              </a:ext>
            </a:extLst>
          </p:cNvPr>
          <p:cNvCxnSpPr/>
          <p:nvPr/>
        </p:nvCxnSpPr>
        <p:spPr>
          <a:xfrm>
            <a:off x="1289174" y="2085430"/>
            <a:ext cx="7175500" cy="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2C71A681-6154-0948-948A-40E44B04790C}"/>
              </a:ext>
            </a:extLst>
          </p:cNvPr>
          <p:cNvSpPr txBox="1"/>
          <p:nvPr/>
        </p:nvSpPr>
        <p:spPr>
          <a:xfrm>
            <a:off x="2778399" y="2427298"/>
            <a:ext cx="425449" cy="369332"/>
          </a:xfrm>
          <a:prstGeom prst="rect">
            <a:avLst/>
          </a:prstGeom>
          <a:noFill/>
        </p:spPr>
        <p:txBody>
          <a:bodyPr wrap="square" rtlCol="0">
            <a:spAutoFit/>
          </a:bodyPr>
          <a:lstStyle/>
          <a:p>
            <a:r>
              <a:rPr lang="en-US" dirty="0"/>
              <a:t>2</a:t>
            </a:r>
          </a:p>
        </p:txBody>
      </p:sp>
      <p:sp>
        <p:nvSpPr>
          <p:cNvPr id="28" name="Rectangle 27">
            <a:extLst>
              <a:ext uri="{FF2B5EF4-FFF2-40B4-BE49-F238E27FC236}">
                <a16:creationId xmlns:a16="http://schemas.microsoft.com/office/drawing/2014/main" id="{ECC6202A-50F8-7E4E-B407-0EFF3797873F}"/>
              </a:ext>
            </a:extLst>
          </p:cNvPr>
          <p:cNvSpPr/>
          <p:nvPr/>
        </p:nvSpPr>
        <p:spPr>
          <a:xfrm>
            <a:off x="1934520" y="3339563"/>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3/4, 1/4)</a:t>
            </a:r>
            <a:endParaRPr lang="ru-RU" sz="2000" dirty="0">
              <a:solidFill>
                <a:srgbClr val="4D4D4D"/>
              </a:solidFill>
            </a:endParaRPr>
          </a:p>
          <a:p>
            <a:pPr algn="ctr">
              <a:lnSpc>
                <a:spcPct val="90000"/>
              </a:lnSpc>
            </a:pPr>
            <a:r>
              <a:rPr lang="en-US" sz="2000" dirty="0">
                <a:solidFill>
                  <a:srgbClr val="4D4D4D"/>
                </a:solidFill>
              </a:rPr>
              <a:t>H(p) = 0.81</a:t>
            </a:r>
          </a:p>
        </p:txBody>
      </p:sp>
      <p:sp>
        <p:nvSpPr>
          <p:cNvPr id="29" name="Rectangle 28">
            <a:extLst>
              <a:ext uri="{FF2B5EF4-FFF2-40B4-BE49-F238E27FC236}">
                <a16:creationId xmlns:a16="http://schemas.microsoft.com/office/drawing/2014/main" id="{B1375044-A766-5B46-8453-AEEC50241F2A}"/>
              </a:ext>
            </a:extLst>
          </p:cNvPr>
          <p:cNvSpPr/>
          <p:nvPr/>
        </p:nvSpPr>
        <p:spPr>
          <a:xfrm>
            <a:off x="5731819" y="3339563"/>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5/9, 4/9)</a:t>
            </a:r>
            <a:endParaRPr lang="ru-RU" sz="2000" dirty="0">
              <a:solidFill>
                <a:srgbClr val="4D4D4D"/>
              </a:solidFill>
            </a:endParaRPr>
          </a:p>
          <a:p>
            <a:pPr algn="ctr">
              <a:lnSpc>
                <a:spcPct val="90000"/>
              </a:lnSpc>
            </a:pPr>
            <a:r>
              <a:rPr lang="en-US" sz="2000" dirty="0">
                <a:solidFill>
                  <a:srgbClr val="4D4D4D"/>
                </a:solidFill>
              </a:rPr>
              <a:t>H(p) = 0.99</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74B4C33-6C0E-F243-AC31-EB3D80B411AB}"/>
                  </a:ext>
                </a:extLst>
              </p:cNvPr>
              <p:cNvSpPr txBox="1"/>
              <p:nvPr/>
            </p:nvSpPr>
            <p:spPr>
              <a:xfrm>
                <a:off x="2870692" y="4836574"/>
                <a:ext cx="3723135"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4</m:t>
                          </m:r>
                        </m:num>
                        <m:den>
                          <m:r>
                            <a:rPr lang="en-US" sz="2400" b="0" i="1" smtClean="0">
                              <a:solidFill>
                                <a:srgbClr val="4D4D4D"/>
                              </a:solidFill>
                              <a:latin typeface="Cambria Math" charset="0"/>
                            </a:rPr>
                            <m:t>13</m:t>
                          </m:r>
                        </m:den>
                      </m:f>
                      <m:r>
                        <a:rPr lang="en-US" sz="2400" b="0" i="1" smtClean="0">
                          <a:solidFill>
                            <a:srgbClr val="4D4D4D"/>
                          </a:solidFill>
                          <a:latin typeface="Cambria Math"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𝑝</m:t>
                              </m:r>
                            </m:e>
                            <m:sub>
                              <m:r>
                                <a:rPr lang="en-US" sz="2400" b="0" i="1" smtClean="0">
                                  <a:solidFill>
                                    <a:srgbClr val="4D4D4D"/>
                                  </a:solidFill>
                                  <a:latin typeface="Cambria Math" charset="0"/>
                                </a:rPr>
                                <m:t>𝑙</m:t>
                              </m:r>
                            </m:sub>
                          </m:sSub>
                        </m:e>
                      </m:d>
                      <m:r>
                        <a:rPr lang="en-US" sz="2400" b="0" i="1" smtClean="0">
                          <a:solidFill>
                            <a:srgbClr val="4D4D4D"/>
                          </a:solidFill>
                          <a:latin typeface="Cambria Math" charset="0"/>
                        </a:rPr>
                        <m:t>+</m:t>
                      </m:r>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panose="02040503050406030204" pitchFamily="18" charset="0"/>
                            </a:rPr>
                            <m:t>9</m:t>
                          </m:r>
                        </m:num>
                        <m:den>
                          <m:r>
                            <a:rPr lang="en-US" sz="2400" b="0" i="1" smtClean="0">
                              <a:solidFill>
                                <a:srgbClr val="4D4D4D"/>
                              </a:solidFill>
                              <a:latin typeface="Cambria Math" charset="0"/>
                            </a:rPr>
                            <m:t>13</m:t>
                          </m:r>
                        </m:den>
                      </m:f>
                      <m:r>
                        <a:rPr lang="en-US" sz="2400" b="0" i="1" smtClean="0">
                          <a:solidFill>
                            <a:srgbClr val="4D4D4D"/>
                          </a:solidFill>
                          <a:latin typeface="Cambria Math"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𝑝</m:t>
                              </m:r>
                            </m:e>
                            <m:sub>
                              <m:r>
                                <a:rPr lang="en-US" sz="2400" b="0" i="1" smtClean="0">
                                  <a:solidFill>
                                    <a:srgbClr val="4D4D4D"/>
                                  </a:solidFill>
                                  <a:latin typeface="Cambria Math" charset="0"/>
                                </a:rPr>
                                <m:t>𝑟</m:t>
                              </m:r>
                            </m:sub>
                          </m:sSub>
                        </m:e>
                      </m:d>
                      <m:r>
                        <a:rPr lang="en-US" sz="2400" b="0" i="1" smtClean="0">
                          <a:solidFill>
                            <a:srgbClr val="4D4D4D"/>
                          </a:solidFill>
                          <a:latin typeface="Cambria Math" charset="0"/>
                        </a:rPr>
                        <m:t>=0.</m:t>
                      </m:r>
                      <m:r>
                        <a:rPr lang="en-US" sz="2400" b="0" i="1" smtClean="0">
                          <a:solidFill>
                            <a:srgbClr val="4D4D4D"/>
                          </a:solidFill>
                          <a:latin typeface="Cambria Math" panose="02040503050406030204" pitchFamily="18" charset="0"/>
                        </a:rPr>
                        <m:t>93</m:t>
                      </m:r>
                    </m:oMath>
                  </m:oMathPara>
                </a14:m>
                <a:endParaRPr lang="en-US" sz="2400" dirty="0">
                  <a:solidFill>
                    <a:srgbClr val="4D4D4D"/>
                  </a:solidFill>
                </a:endParaRPr>
              </a:p>
            </p:txBody>
          </p:sp>
        </mc:Choice>
        <mc:Fallback xmlns="">
          <p:sp>
            <p:nvSpPr>
              <p:cNvPr id="30" name="TextBox 29">
                <a:extLst>
                  <a:ext uri="{FF2B5EF4-FFF2-40B4-BE49-F238E27FC236}">
                    <a16:creationId xmlns:a16="http://schemas.microsoft.com/office/drawing/2014/main" xmlns:a14="http://schemas.microsoft.com/office/drawing/2010/main" xmlns="" id="{774B4C33-6C0E-F243-AC31-EB3D80B411AB}"/>
                  </a:ext>
                </a:extLst>
              </p:cNvPr>
              <p:cNvSpPr txBox="1">
                <a:spLocks noRot="1" noChangeAspect="1" noMove="1" noResize="1" noEditPoints="1" noAdjustHandles="1" noChangeArrowheads="1" noChangeShapeType="1" noTextEdit="1"/>
              </p:cNvSpPr>
              <p:nvPr/>
            </p:nvSpPr>
            <p:spPr>
              <a:xfrm>
                <a:off x="2870692" y="4836574"/>
                <a:ext cx="3723135" cy="693844"/>
              </a:xfrm>
              <a:prstGeom prst="rect">
                <a:avLst/>
              </a:prstGeom>
              <a:blipFill rotWithShape="1">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618973516"/>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Splitting on the Second Feature</a:t>
            </a:r>
            <a:endParaRPr lang="ru-RU" sz="3200" b="1" dirty="0">
              <a:solidFill>
                <a:srgbClr val="A26D6A"/>
              </a:solidFill>
              <a:cs typeface="Times New Roman" pitchFamily="18" charset="0"/>
            </a:endParaRPr>
          </a:p>
        </p:txBody>
      </p:sp>
      <p:sp>
        <p:nvSpPr>
          <p:cNvPr id="26" name="Oval 27">
            <a:extLst>
              <a:ext uri="{FF2B5EF4-FFF2-40B4-BE49-F238E27FC236}">
                <a16:creationId xmlns:a16="http://schemas.microsoft.com/office/drawing/2014/main" id="{50B7A872-59B3-A348-8018-8F0AECF58958}"/>
              </a:ext>
            </a:extLst>
          </p:cNvPr>
          <p:cNvSpPr/>
          <p:nvPr/>
        </p:nvSpPr>
        <p:spPr>
          <a:xfrm>
            <a:off x="2130080"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8">
            <a:extLst>
              <a:ext uri="{FF2B5EF4-FFF2-40B4-BE49-F238E27FC236}">
                <a16:creationId xmlns:a16="http://schemas.microsoft.com/office/drawing/2014/main" id="{09515D7B-3C36-D647-8C32-3C743B9720FB}"/>
              </a:ext>
            </a:extLst>
          </p:cNvPr>
          <p:cNvSpPr/>
          <p:nvPr/>
        </p:nvSpPr>
        <p:spPr>
          <a:xfrm>
            <a:off x="2157071"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29">
            <a:extLst>
              <a:ext uri="{FF2B5EF4-FFF2-40B4-BE49-F238E27FC236}">
                <a16:creationId xmlns:a16="http://schemas.microsoft.com/office/drawing/2014/main" id="{CEED60F6-1159-1D44-AAFA-620B8DBF34E5}"/>
              </a:ext>
            </a:extLst>
          </p:cNvPr>
          <p:cNvSpPr/>
          <p:nvPr/>
        </p:nvSpPr>
        <p:spPr>
          <a:xfrm>
            <a:off x="2199929"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0">
            <a:extLst>
              <a:ext uri="{FF2B5EF4-FFF2-40B4-BE49-F238E27FC236}">
                <a16:creationId xmlns:a16="http://schemas.microsoft.com/office/drawing/2014/main" id="{B3441686-5745-D74F-A05B-950750C077E8}"/>
              </a:ext>
            </a:extLst>
          </p:cNvPr>
          <p:cNvSpPr/>
          <p:nvPr/>
        </p:nvSpPr>
        <p:spPr>
          <a:xfrm>
            <a:off x="2268191"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31">
            <a:extLst>
              <a:ext uri="{FF2B5EF4-FFF2-40B4-BE49-F238E27FC236}">
                <a16:creationId xmlns:a16="http://schemas.microsoft.com/office/drawing/2014/main" id="{B1AA87F4-EB7B-E64C-BDBA-A27584DD8763}"/>
              </a:ext>
            </a:extLst>
          </p:cNvPr>
          <p:cNvSpPr/>
          <p:nvPr/>
        </p:nvSpPr>
        <p:spPr>
          <a:xfrm>
            <a:off x="2236447"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32">
            <a:extLst>
              <a:ext uri="{FF2B5EF4-FFF2-40B4-BE49-F238E27FC236}">
                <a16:creationId xmlns:a16="http://schemas.microsoft.com/office/drawing/2014/main" id="{8D0F1B69-9600-6048-B6B2-62E370607C4C}"/>
              </a:ext>
            </a:extLst>
          </p:cNvPr>
          <p:cNvSpPr/>
          <p:nvPr/>
        </p:nvSpPr>
        <p:spPr>
          <a:xfrm>
            <a:off x="2336453"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33">
            <a:extLst>
              <a:ext uri="{FF2B5EF4-FFF2-40B4-BE49-F238E27FC236}">
                <a16:creationId xmlns:a16="http://schemas.microsoft.com/office/drawing/2014/main" id="{A1EAE8B0-3B85-1448-B308-7380CD7FDEB5}"/>
              </a:ext>
            </a:extLst>
          </p:cNvPr>
          <p:cNvSpPr/>
          <p:nvPr/>
        </p:nvSpPr>
        <p:spPr>
          <a:xfrm>
            <a:off x="2251521" y="342248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34">
            <a:extLst>
              <a:ext uri="{FF2B5EF4-FFF2-40B4-BE49-F238E27FC236}">
                <a16:creationId xmlns:a16="http://schemas.microsoft.com/office/drawing/2014/main" id="{0A4400CA-9427-7E4F-8BA6-42E241FB910B}"/>
              </a:ext>
            </a:extLst>
          </p:cNvPr>
          <p:cNvSpPr/>
          <p:nvPr/>
        </p:nvSpPr>
        <p:spPr>
          <a:xfrm>
            <a:off x="2231680" y="185303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35">
            <a:extLst>
              <a:ext uri="{FF2B5EF4-FFF2-40B4-BE49-F238E27FC236}">
                <a16:creationId xmlns:a16="http://schemas.microsoft.com/office/drawing/2014/main" id="{3E3D7D77-9231-D84B-A2F5-E0838395470E}"/>
              </a:ext>
            </a:extLst>
          </p:cNvPr>
          <p:cNvSpPr/>
          <p:nvPr/>
        </p:nvSpPr>
        <p:spPr>
          <a:xfrm>
            <a:off x="2315823"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36">
            <a:extLst>
              <a:ext uri="{FF2B5EF4-FFF2-40B4-BE49-F238E27FC236}">
                <a16:creationId xmlns:a16="http://schemas.microsoft.com/office/drawing/2014/main" id="{F4224062-EAE9-4F4B-8AB8-6F5EB8B6BA1C}"/>
              </a:ext>
            </a:extLst>
          </p:cNvPr>
          <p:cNvSpPr/>
          <p:nvPr/>
        </p:nvSpPr>
        <p:spPr>
          <a:xfrm>
            <a:off x="2126904" y="2780928"/>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37">
            <a:extLst>
              <a:ext uri="{FF2B5EF4-FFF2-40B4-BE49-F238E27FC236}">
                <a16:creationId xmlns:a16="http://schemas.microsoft.com/office/drawing/2014/main" id="{7EEBCD88-8CEB-D143-AAF1-5F5F8386F5A1}"/>
              </a:ext>
            </a:extLst>
          </p:cNvPr>
          <p:cNvSpPr/>
          <p:nvPr/>
        </p:nvSpPr>
        <p:spPr>
          <a:xfrm>
            <a:off x="2126904" y="235151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38">
            <a:extLst>
              <a:ext uri="{FF2B5EF4-FFF2-40B4-BE49-F238E27FC236}">
                <a16:creationId xmlns:a16="http://schemas.microsoft.com/office/drawing/2014/main" id="{E8E8CD88-1DB7-AC45-BEEA-FD95CBDF1653}"/>
              </a:ext>
            </a:extLst>
          </p:cNvPr>
          <p:cNvSpPr/>
          <p:nvPr/>
        </p:nvSpPr>
        <p:spPr>
          <a:xfrm>
            <a:off x="2126904" y="342248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39">
            <a:extLst>
              <a:ext uri="{FF2B5EF4-FFF2-40B4-BE49-F238E27FC236}">
                <a16:creationId xmlns:a16="http://schemas.microsoft.com/office/drawing/2014/main" id="{BD418640-D008-0748-A8FC-F7AC5A3AC2F6}"/>
              </a:ext>
            </a:extLst>
          </p:cNvPr>
          <p:cNvSpPr/>
          <p:nvPr/>
        </p:nvSpPr>
        <p:spPr>
          <a:xfrm>
            <a:off x="2126904" y="185303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40">
            <a:extLst>
              <a:ext uri="{FF2B5EF4-FFF2-40B4-BE49-F238E27FC236}">
                <a16:creationId xmlns:a16="http://schemas.microsoft.com/office/drawing/2014/main" id="{F92290F0-A042-4645-81E4-7C76F44CFA87}"/>
              </a:ext>
            </a:extLst>
          </p:cNvPr>
          <p:cNvCxnSpPr/>
          <p:nvPr/>
        </p:nvCxnSpPr>
        <p:spPr>
          <a:xfrm flipV="1">
            <a:off x="1941162" y="1469652"/>
            <a:ext cx="0" cy="349250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45">
            <a:extLst>
              <a:ext uri="{FF2B5EF4-FFF2-40B4-BE49-F238E27FC236}">
                <a16:creationId xmlns:a16="http://schemas.microsoft.com/office/drawing/2014/main" id="{59B1E0A7-54F6-724A-8838-9314FCF77823}"/>
              </a:ext>
            </a:extLst>
          </p:cNvPr>
          <p:cNvCxnSpPr/>
          <p:nvPr/>
        </p:nvCxnSpPr>
        <p:spPr>
          <a:xfrm flipH="1">
            <a:off x="1616538" y="4460308"/>
            <a:ext cx="1376357" cy="0"/>
          </a:xfrm>
          <a:prstGeom prst="line">
            <a:avLst/>
          </a:prstGeom>
          <a:ln w="38100"/>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64E937D7-752A-2B46-AC15-5CB56C0311DC}"/>
              </a:ext>
            </a:extLst>
          </p:cNvPr>
          <p:cNvSpPr txBox="1"/>
          <p:nvPr/>
        </p:nvSpPr>
        <p:spPr>
          <a:xfrm>
            <a:off x="936296" y="4275642"/>
            <a:ext cx="425449" cy="400110"/>
          </a:xfrm>
          <a:prstGeom prst="rect">
            <a:avLst/>
          </a:prstGeom>
          <a:noFill/>
        </p:spPr>
        <p:txBody>
          <a:bodyPr wrap="square" rtlCol="0">
            <a:spAutoFit/>
          </a:bodyPr>
          <a:lstStyle/>
          <a:p>
            <a:r>
              <a:rPr lang="ru-RU" sz="2000" dirty="0">
                <a:solidFill>
                  <a:srgbClr val="4D4D4D"/>
                </a:solidFill>
              </a:rPr>
              <a:t>1</a:t>
            </a:r>
            <a:endParaRPr lang="en-US" sz="2000" dirty="0">
              <a:solidFill>
                <a:srgbClr val="4D4D4D"/>
              </a:solidFill>
            </a:endParaRPr>
          </a:p>
        </p:txBody>
      </p:sp>
      <p:cxnSp>
        <p:nvCxnSpPr>
          <p:cNvPr id="66" name="Straight Connector 45">
            <a:extLst>
              <a:ext uri="{FF2B5EF4-FFF2-40B4-BE49-F238E27FC236}">
                <a16:creationId xmlns:a16="http://schemas.microsoft.com/office/drawing/2014/main" id="{59B1E0A7-54F6-724A-8838-9314FCF77823}"/>
              </a:ext>
            </a:extLst>
          </p:cNvPr>
          <p:cNvCxnSpPr/>
          <p:nvPr/>
        </p:nvCxnSpPr>
        <p:spPr>
          <a:xfrm flipH="1">
            <a:off x="1616538" y="3899385"/>
            <a:ext cx="1376357" cy="0"/>
          </a:xfrm>
          <a:prstGeom prst="line">
            <a:avLst/>
          </a:prstGeom>
          <a:ln w="38100"/>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64E937D7-752A-2B46-AC15-5CB56C0311DC}"/>
              </a:ext>
            </a:extLst>
          </p:cNvPr>
          <p:cNvSpPr txBox="1"/>
          <p:nvPr/>
        </p:nvSpPr>
        <p:spPr>
          <a:xfrm>
            <a:off x="936296" y="3714719"/>
            <a:ext cx="425449" cy="400110"/>
          </a:xfrm>
          <a:prstGeom prst="rect">
            <a:avLst/>
          </a:prstGeom>
          <a:noFill/>
        </p:spPr>
        <p:txBody>
          <a:bodyPr wrap="square" rtlCol="0">
            <a:spAutoFit/>
          </a:bodyPr>
          <a:lstStyle/>
          <a:p>
            <a:r>
              <a:rPr lang="ru-RU" sz="2000" dirty="0">
                <a:solidFill>
                  <a:srgbClr val="4D4D4D"/>
                </a:solidFill>
              </a:rPr>
              <a:t>2</a:t>
            </a:r>
            <a:endParaRPr lang="en-US" sz="2000" dirty="0">
              <a:solidFill>
                <a:srgbClr val="4D4D4D"/>
              </a:solidFill>
            </a:endParaRPr>
          </a:p>
        </p:txBody>
      </p:sp>
      <p:cxnSp>
        <p:nvCxnSpPr>
          <p:cNvPr id="68" name="Straight Connector 45">
            <a:extLst>
              <a:ext uri="{FF2B5EF4-FFF2-40B4-BE49-F238E27FC236}">
                <a16:creationId xmlns:a16="http://schemas.microsoft.com/office/drawing/2014/main" id="{59B1E0A7-54F6-724A-8838-9314FCF77823}"/>
              </a:ext>
            </a:extLst>
          </p:cNvPr>
          <p:cNvCxnSpPr/>
          <p:nvPr/>
        </p:nvCxnSpPr>
        <p:spPr>
          <a:xfrm flipH="1">
            <a:off x="1616538" y="3278496"/>
            <a:ext cx="1376357" cy="0"/>
          </a:xfrm>
          <a:prstGeom prst="line">
            <a:avLst/>
          </a:prstGeom>
          <a:ln w="38100"/>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64E937D7-752A-2B46-AC15-5CB56C0311DC}"/>
              </a:ext>
            </a:extLst>
          </p:cNvPr>
          <p:cNvSpPr txBox="1"/>
          <p:nvPr/>
        </p:nvSpPr>
        <p:spPr>
          <a:xfrm>
            <a:off x="936296" y="3093830"/>
            <a:ext cx="425449" cy="400110"/>
          </a:xfrm>
          <a:prstGeom prst="rect">
            <a:avLst/>
          </a:prstGeom>
          <a:noFill/>
        </p:spPr>
        <p:txBody>
          <a:bodyPr wrap="square" rtlCol="0">
            <a:spAutoFit/>
          </a:bodyPr>
          <a:lstStyle/>
          <a:p>
            <a:r>
              <a:rPr lang="ru-RU" sz="2000" dirty="0">
                <a:solidFill>
                  <a:srgbClr val="4D4D4D"/>
                </a:solidFill>
              </a:rPr>
              <a:t>3</a:t>
            </a:r>
            <a:endParaRPr lang="en-US" sz="2000" dirty="0">
              <a:solidFill>
                <a:srgbClr val="4D4D4D"/>
              </a:solidFill>
            </a:endParaRPr>
          </a:p>
        </p:txBody>
      </p:sp>
      <p:cxnSp>
        <p:nvCxnSpPr>
          <p:cNvPr id="70" name="Straight Connector 45">
            <a:extLst>
              <a:ext uri="{FF2B5EF4-FFF2-40B4-BE49-F238E27FC236}">
                <a16:creationId xmlns:a16="http://schemas.microsoft.com/office/drawing/2014/main" id="{59B1E0A7-54F6-724A-8838-9314FCF77823}"/>
              </a:ext>
            </a:extLst>
          </p:cNvPr>
          <p:cNvCxnSpPr/>
          <p:nvPr/>
        </p:nvCxnSpPr>
        <p:spPr>
          <a:xfrm flipH="1">
            <a:off x="1616538" y="2251207"/>
            <a:ext cx="1376357" cy="0"/>
          </a:xfrm>
          <a:prstGeom prst="line">
            <a:avLst/>
          </a:prstGeom>
          <a:ln w="38100"/>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64E937D7-752A-2B46-AC15-5CB56C0311DC}"/>
              </a:ext>
            </a:extLst>
          </p:cNvPr>
          <p:cNvSpPr txBox="1"/>
          <p:nvPr/>
        </p:nvSpPr>
        <p:spPr>
          <a:xfrm>
            <a:off x="936296" y="2066541"/>
            <a:ext cx="425449" cy="400110"/>
          </a:xfrm>
          <a:prstGeom prst="rect">
            <a:avLst/>
          </a:prstGeom>
          <a:noFill/>
        </p:spPr>
        <p:txBody>
          <a:bodyPr wrap="square" rtlCol="0">
            <a:spAutoFit/>
          </a:bodyPr>
          <a:lstStyle/>
          <a:p>
            <a:r>
              <a:rPr lang="ru-RU" sz="2000" dirty="0">
                <a:solidFill>
                  <a:srgbClr val="4D4D4D"/>
                </a:solidFill>
              </a:rPr>
              <a:t>5</a:t>
            </a:r>
            <a:endParaRPr lang="en-US" sz="2000" dirty="0">
              <a:solidFill>
                <a:srgbClr val="4D4D4D"/>
              </a:solidFill>
            </a:endParaRPr>
          </a:p>
        </p:txBody>
      </p:sp>
    </p:spTree>
    <p:extLst>
      <p:ext uri="{BB962C8B-B14F-4D97-AF65-F5344CB8AC3E}">
        <p14:creationId xmlns:p14="http://schemas.microsoft.com/office/powerpoint/2010/main" val="371791177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Splitting on the Second Feature</a:t>
            </a:r>
            <a:endParaRPr lang="ru-RU" sz="3200" b="1" dirty="0">
              <a:solidFill>
                <a:srgbClr val="A26D6A"/>
              </a:solidFill>
              <a:cs typeface="Times New Roman" pitchFamily="18" charset="0"/>
            </a:endParaRPr>
          </a:p>
        </p:txBody>
      </p:sp>
      <p:sp>
        <p:nvSpPr>
          <p:cNvPr id="23" name="Oval 27">
            <a:extLst>
              <a:ext uri="{FF2B5EF4-FFF2-40B4-BE49-F238E27FC236}">
                <a16:creationId xmlns:a16="http://schemas.microsoft.com/office/drawing/2014/main" id="{50B7A872-59B3-A348-8018-8F0AECF58958}"/>
              </a:ext>
            </a:extLst>
          </p:cNvPr>
          <p:cNvSpPr/>
          <p:nvPr/>
        </p:nvSpPr>
        <p:spPr>
          <a:xfrm>
            <a:off x="2130080"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8">
            <a:extLst>
              <a:ext uri="{FF2B5EF4-FFF2-40B4-BE49-F238E27FC236}">
                <a16:creationId xmlns:a16="http://schemas.microsoft.com/office/drawing/2014/main" id="{09515D7B-3C36-D647-8C32-3C743B9720FB}"/>
              </a:ext>
            </a:extLst>
          </p:cNvPr>
          <p:cNvSpPr/>
          <p:nvPr/>
        </p:nvSpPr>
        <p:spPr>
          <a:xfrm>
            <a:off x="2157071"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9">
            <a:extLst>
              <a:ext uri="{FF2B5EF4-FFF2-40B4-BE49-F238E27FC236}">
                <a16:creationId xmlns:a16="http://schemas.microsoft.com/office/drawing/2014/main" id="{CEED60F6-1159-1D44-AAFA-620B8DBF34E5}"/>
              </a:ext>
            </a:extLst>
          </p:cNvPr>
          <p:cNvSpPr/>
          <p:nvPr/>
        </p:nvSpPr>
        <p:spPr>
          <a:xfrm>
            <a:off x="2199929"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30">
            <a:extLst>
              <a:ext uri="{FF2B5EF4-FFF2-40B4-BE49-F238E27FC236}">
                <a16:creationId xmlns:a16="http://schemas.microsoft.com/office/drawing/2014/main" id="{B3441686-5745-D74F-A05B-950750C077E8}"/>
              </a:ext>
            </a:extLst>
          </p:cNvPr>
          <p:cNvSpPr/>
          <p:nvPr/>
        </p:nvSpPr>
        <p:spPr>
          <a:xfrm>
            <a:off x="2268191"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1">
            <a:extLst>
              <a:ext uri="{FF2B5EF4-FFF2-40B4-BE49-F238E27FC236}">
                <a16:creationId xmlns:a16="http://schemas.microsoft.com/office/drawing/2014/main" id="{B1AA87F4-EB7B-E64C-BDBA-A27584DD8763}"/>
              </a:ext>
            </a:extLst>
          </p:cNvPr>
          <p:cNvSpPr/>
          <p:nvPr/>
        </p:nvSpPr>
        <p:spPr>
          <a:xfrm>
            <a:off x="2236447"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32">
            <a:extLst>
              <a:ext uri="{FF2B5EF4-FFF2-40B4-BE49-F238E27FC236}">
                <a16:creationId xmlns:a16="http://schemas.microsoft.com/office/drawing/2014/main" id="{8D0F1B69-9600-6048-B6B2-62E370607C4C}"/>
              </a:ext>
            </a:extLst>
          </p:cNvPr>
          <p:cNvSpPr/>
          <p:nvPr/>
        </p:nvSpPr>
        <p:spPr>
          <a:xfrm>
            <a:off x="2336453"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33">
            <a:extLst>
              <a:ext uri="{FF2B5EF4-FFF2-40B4-BE49-F238E27FC236}">
                <a16:creationId xmlns:a16="http://schemas.microsoft.com/office/drawing/2014/main" id="{A1EAE8B0-3B85-1448-B308-7380CD7FDEB5}"/>
              </a:ext>
            </a:extLst>
          </p:cNvPr>
          <p:cNvSpPr/>
          <p:nvPr/>
        </p:nvSpPr>
        <p:spPr>
          <a:xfrm>
            <a:off x="2251521" y="342248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34">
            <a:extLst>
              <a:ext uri="{FF2B5EF4-FFF2-40B4-BE49-F238E27FC236}">
                <a16:creationId xmlns:a16="http://schemas.microsoft.com/office/drawing/2014/main" id="{0A4400CA-9427-7E4F-8BA6-42E241FB910B}"/>
              </a:ext>
            </a:extLst>
          </p:cNvPr>
          <p:cNvSpPr/>
          <p:nvPr/>
        </p:nvSpPr>
        <p:spPr>
          <a:xfrm>
            <a:off x="2231680" y="185303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35">
            <a:extLst>
              <a:ext uri="{FF2B5EF4-FFF2-40B4-BE49-F238E27FC236}">
                <a16:creationId xmlns:a16="http://schemas.microsoft.com/office/drawing/2014/main" id="{3E3D7D77-9231-D84B-A2F5-E0838395470E}"/>
              </a:ext>
            </a:extLst>
          </p:cNvPr>
          <p:cNvSpPr/>
          <p:nvPr/>
        </p:nvSpPr>
        <p:spPr>
          <a:xfrm>
            <a:off x="2315823"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36">
            <a:extLst>
              <a:ext uri="{FF2B5EF4-FFF2-40B4-BE49-F238E27FC236}">
                <a16:creationId xmlns:a16="http://schemas.microsoft.com/office/drawing/2014/main" id="{F4224062-EAE9-4F4B-8AB8-6F5EB8B6BA1C}"/>
              </a:ext>
            </a:extLst>
          </p:cNvPr>
          <p:cNvSpPr/>
          <p:nvPr/>
        </p:nvSpPr>
        <p:spPr>
          <a:xfrm>
            <a:off x="2126904" y="2780928"/>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37">
            <a:extLst>
              <a:ext uri="{FF2B5EF4-FFF2-40B4-BE49-F238E27FC236}">
                <a16:creationId xmlns:a16="http://schemas.microsoft.com/office/drawing/2014/main" id="{7EEBCD88-8CEB-D143-AAF1-5F5F8386F5A1}"/>
              </a:ext>
            </a:extLst>
          </p:cNvPr>
          <p:cNvSpPr/>
          <p:nvPr/>
        </p:nvSpPr>
        <p:spPr>
          <a:xfrm>
            <a:off x="2126904" y="235151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8">
            <a:extLst>
              <a:ext uri="{FF2B5EF4-FFF2-40B4-BE49-F238E27FC236}">
                <a16:creationId xmlns:a16="http://schemas.microsoft.com/office/drawing/2014/main" id="{E8E8CD88-1DB7-AC45-BEEA-FD95CBDF1653}"/>
              </a:ext>
            </a:extLst>
          </p:cNvPr>
          <p:cNvSpPr/>
          <p:nvPr/>
        </p:nvSpPr>
        <p:spPr>
          <a:xfrm>
            <a:off x="2126904" y="342248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39">
            <a:extLst>
              <a:ext uri="{FF2B5EF4-FFF2-40B4-BE49-F238E27FC236}">
                <a16:creationId xmlns:a16="http://schemas.microsoft.com/office/drawing/2014/main" id="{BD418640-D008-0748-A8FC-F7AC5A3AC2F6}"/>
              </a:ext>
            </a:extLst>
          </p:cNvPr>
          <p:cNvSpPr/>
          <p:nvPr/>
        </p:nvSpPr>
        <p:spPr>
          <a:xfrm>
            <a:off x="2126904" y="185303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40">
            <a:extLst>
              <a:ext uri="{FF2B5EF4-FFF2-40B4-BE49-F238E27FC236}">
                <a16:creationId xmlns:a16="http://schemas.microsoft.com/office/drawing/2014/main" id="{F92290F0-A042-4645-81E4-7C76F44CFA87}"/>
              </a:ext>
            </a:extLst>
          </p:cNvPr>
          <p:cNvCxnSpPr/>
          <p:nvPr/>
        </p:nvCxnSpPr>
        <p:spPr>
          <a:xfrm flipV="1">
            <a:off x="1941162" y="1469652"/>
            <a:ext cx="0" cy="349250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45">
            <a:extLst>
              <a:ext uri="{FF2B5EF4-FFF2-40B4-BE49-F238E27FC236}">
                <a16:creationId xmlns:a16="http://schemas.microsoft.com/office/drawing/2014/main" id="{59B1E0A7-54F6-724A-8838-9314FCF77823}"/>
              </a:ext>
            </a:extLst>
          </p:cNvPr>
          <p:cNvCxnSpPr/>
          <p:nvPr/>
        </p:nvCxnSpPr>
        <p:spPr>
          <a:xfrm flipH="1">
            <a:off x="1616538" y="4460308"/>
            <a:ext cx="1376357" cy="0"/>
          </a:xfrm>
          <a:prstGeom prst="line">
            <a:avLst/>
          </a:prstGeom>
          <a:ln w="38100"/>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64E937D7-752A-2B46-AC15-5CB56C0311DC}"/>
              </a:ext>
            </a:extLst>
          </p:cNvPr>
          <p:cNvSpPr txBox="1"/>
          <p:nvPr/>
        </p:nvSpPr>
        <p:spPr>
          <a:xfrm>
            <a:off x="936296" y="4275642"/>
            <a:ext cx="425449" cy="400110"/>
          </a:xfrm>
          <a:prstGeom prst="rect">
            <a:avLst/>
          </a:prstGeom>
          <a:noFill/>
        </p:spPr>
        <p:txBody>
          <a:bodyPr wrap="square" rtlCol="0">
            <a:spAutoFit/>
          </a:bodyPr>
          <a:lstStyle/>
          <a:p>
            <a:r>
              <a:rPr lang="ru-RU" sz="2000" dirty="0">
                <a:solidFill>
                  <a:srgbClr val="4D4D4D"/>
                </a:solidFill>
              </a:rPr>
              <a:t>1</a:t>
            </a:r>
            <a:endParaRPr lang="en-US" sz="2000" dirty="0">
              <a:solidFill>
                <a:srgbClr val="4D4D4D"/>
              </a:solidFill>
            </a:endParaRPr>
          </a:p>
        </p:txBody>
      </p:sp>
      <p:sp>
        <p:nvSpPr>
          <p:cNvPr id="58" name="Rectangle 51">
            <a:extLst>
              <a:ext uri="{FF2B5EF4-FFF2-40B4-BE49-F238E27FC236}">
                <a16:creationId xmlns:a16="http://schemas.microsoft.com/office/drawing/2014/main" id="{E4463480-FAC7-3749-8137-42B0DDE6567F}"/>
              </a:ext>
            </a:extLst>
          </p:cNvPr>
          <p:cNvSpPr/>
          <p:nvPr/>
        </p:nvSpPr>
        <p:spPr>
          <a:xfrm>
            <a:off x="3572312" y="4614494"/>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1, 0)</a:t>
            </a:r>
            <a:endParaRPr lang="ru-RU" sz="2000" dirty="0">
              <a:solidFill>
                <a:srgbClr val="4D4D4D"/>
              </a:solidFill>
            </a:endParaRPr>
          </a:p>
          <a:p>
            <a:pPr algn="ctr">
              <a:lnSpc>
                <a:spcPct val="90000"/>
              </a:lnSpc>
            </a:pPr>
            <a:r>
              <a:rPr lang="en-US" sz="2000" dirty="0">
                <a:solidFill>
                  <a:srgbClr val="4D4D4D"/>
                </a:solidFill>
              </a:rPr>
              <a:t>H(p) = 0</a:t>
            </a:r>
          </a:p>
        </p:txBody>
      </p:sp>
      <p:sp>
        <p:nvSpPr>
          <p:cNvPr id="59" name="Rectangle 52">
            <a:extLst>
              <a:ext uri="{FF2B5EF4-FFF2-40B4-BE49-F238E27FC236}">
                <a16:creationId xmlns:a16="http://schemas.microsoft.com/office/drawing/2014/main" id="{CDFA4930-C20E-C342-896A-B0F257AB628D}"/>
              </a:ext>
            </a:extLst>
          </p:cNvPr>
          <p:cNvSpPr/>
          <p:nvPr/>
        </p:nvSpPr>
        <p:spPr>
          <a:xfrm>
            <a:off x="3572312" y="1853034"/>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4/9, 5/9)</a:t>
            </a:r>
            <a:endParaRPr lang="ru-RU" sz="2000" dirty="0">
              <a:solidFill>
                <a:srgbClr val="4D4D4D"/>
              </a:solidFill>
            </a:endParaRPr>
          </a:p>
          <a:p>
            <a:pPr algn="ctr">
              <a:lnSpc>
                <a:spcPct val="90000"/>
              </a:lnSpc>
            </a:pPr>
            <a:r>
              <a:rPr lang="en-US" sz="2000" dirty="0">
                <a:solidFill>
                  <a:srgbClr val="4D4D4D"/>
                </a:solidFill>
              </a:rPr>
              <a:t>H(p) = 0.99</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AF4E5EF-504F-E244-8A2B-74B5C509C3EB}"/>
                  </a:ext>
                </a:extLst>
              </p:cNvPr>
              <p:cNvSpPr txBox="1"/>
              <p:nvPr/>
            </p:nvSpPr>
            <p:spPr>
              <a:xfrm>
                <a:off x="5157101" y="3015578"/>
                <a:ext cx="3723135"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charset="0"/>
                            </a:rPr>
                            <m:t>4</m:t>
                          </m:r>
                        </m:num>
                        <m:den>
                          <m:r>
                            <a:rPr lang="en-US" sz="2400" b="0" i="1" smtClean="0">
                              <a:solidFill>
                                <a:srgbClr val="4D4D4D"/>
                              </a:solidFill>
                              <a:latin typeface="Cambria Math" charset="0"/>
                            </a:rPr>
                            <m:t>13</m:t>
                          </m:r>
                        </m:den>
                      </m:f>
                      <m:r>
                        <a:rPr lang="en-US" sz="2400" b="0" i="1" smtClean="0">
                          <a:solidFill>
                            <a:srgbClr val="4D4D4D"/>
                          </a:solidFill>
                          <a:latin typeface="Cambria Math"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𝑝</m:t>
                              </m:r>
                            </m:e>
                            <m:sub>
                              <m:r>
                                <a:rPr lang="en-US" sz="2400" b="0" i="1" smtClean="0">
                                  <a:solidFill>
                                    <a:srgbClr val="4D4D4D"/>
                                  </a:solidFill>
                                  <a:latin typeface="Cambria Math" charset="0"/>
                                </a:rPr>
                                <m:t>𝑙</m:t>
                              </m:r>
                            </m:sub>
                          </m:sSub>
                        </m:e>
                      </m:d>
                      <m:r>
                        <a:rPr lang="en-US" sz="2400" b="0" i="1" smtClean="0">
                          <a:solidFill>
                            <a:srgbClr val="4D4D4D"/>
                          </a:solidFill>
                          <a:latin typeface="Cambria Math" charset="0"/>
                        </a:rPr>
                        <m:t>+</m:t>
                      </m:r>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charset="0"/>
                            </a:rPr>
                            <m:t>9</m:t>
                          </m:r>
                        </m:num>
                        <m:den>
                          <m:r>
                            <a:rPr lang="en-US" sz="2400" b="0" i="1" smtClean="0">
                              <a:solidFill>
                                <a:srgbClr val="4D4D4D"/>
                              </a:solidFill>
                              <a:latin typeface="Cambria Math" charset="0"/>
                            </a:rPr>
                            <m:t>13</m:t>
                          </m:r>
                        </m:den>
                      </m:f>
                      <m:r>
                        <a:rPr lang="en-US" sz="2400" b="0" i="1" smtClean="0">
                          <a:solidFill>
                            <a:srgbClr val="4D4D4D"/>
                          </a:solidFill>
                          <a:latin typeface="Cambria Math"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𝑝</m:t>
                              </m:r>
                            </m:e>
                            <m:sub>
                              <m:r>
                                <a:rPr lang="en-US" sz="2400" b="0" i="1" smtClean="0">
                                  <a:solidFill>
                                    <a:srgbClr val="4D4D4D"/>
                                  </a:solidFill>
                                  <a:latin typeface="Cambria Math" charset="0"/>
                                </a:rPr>
                                <m:t>𝑟</m:t>
                              </m:r>
                            </m:sub>
                          </m:sSub>
                        </m:e>
                      </m:d>
                      <m:r>
                        <a:rPr lang="en-US" sz="2400" b="0" i="1" smtClean="0">
                          <a:solidFill>
                            <a:srgbClr val="4D4D4D"/>
                          </a:solidFill>
                          <a:latin typeface="Cambria Math" charset="0"/>
                        </a:rPr>
                        <m:t>=0.</m:t>
                      </m:r>
                      <m:r>
                        <a:rPr lang="en-US" sz="2400" b="0" i="1" smtClean="0">
                          <a:solidFill>
                            <a:srgbClr val="4D4D4D"/>
                          </a:solidFill>
                          <a:latin typeface="Cambria Math" panose="02040503050406030204" pitchFamily="18" charset="0"/>
                        </a:rPr>
                        <m:t>68</m:t>
                      </m:r>
                    </m:oMath>
                  </m:oMathPara>
                </a14:m>
                <a:endParaRPr lang="en-US" sz="2400" dirty="0">
                  <a:solidFill>
                    <a:srgbClr val="4D4D4D"/>
                  </a:solidFill>
                </a:endParaRPr>
              </a:p>
            </p:txBody>
          </p:sp>
        </mc:Choice>
        <mc:Fallback xmlns="">
          <p:sp>
            <p:nvSpPr>
              <p:cNvPr id="60" name="TextBox 59">
                <a:extLst>
                  <a:ext uri="{FF2B5EF4-FFF2-40B4-BE49-F238E27FC236}">
                    <a16:creationId xmlns:a16="http://schemas.microsoft.com/office/drawing/2014/main" xmlns:a14="http://schemas.microsoft.com/office/drawing/2010/main" xmlns="" id="{4AF4E5EF-504F-E244-8A2B-74B5C509C3EB}"/>
                  </a:ext>
                </a:extLst>
              </p:cNvPr>
              <p:cNvSpPr txBox="1">
                <a:spLocks noRot="1" noChangeAspect="1" noMove="1" noResize="1" noEditPoints="1" noAdjustHandles="1" noChangeArrowheads="1" noChangeShapeType="1" noTextEdit="1"/>
              </p:cNvSpPr>
              <p:nvPr/>
            </p:nvSpPr>
            <p:spPr>
              <a:xfrm>
                <a:off x="5157101" y="3015578"/>
                <a:ext cx="3723135" cy="693844"/>
              </a:xfrm>
              <a:prstGeom prst="rect">
                <a:avLst/>
              </a:prstGeom>
              <a:blipFill rotWithShape="1">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325516667"/>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Splitting on the Second Feature</a:t>
            </a:r>
            <a:endParaRPr lang="ru-RU" sz="3200" b="1" dirty="0">
              <a:solidFill>
                <a:srgbClr val="A26D6A"/>
              </a:solidFill>
              <a:cs typeface="Times New Roman" pitchFamily="18" charset="0"/>
            </a:endParaRPr>
          </a:p>
        </p:txBody>
      </p:sp>
      <p:sp>
        <p:nvSpPr>
          <p:cNvPr id="23" name="Заголовок 1"/>
          <p:cNvSpPr txBox="1">
            <a:spLocks/>
          </p:cNvSpPr>
          <p:nvPr/>
        </p:nvSpPr>
        <p:spPr>
          <a:xfrm>
            <a:off x="0" y="0"/>
            <a:ext cx="9144000" cy="620688"/>
          </a:xfrm>
          <a:prstGeom prst="rect">
            <a:avLst/>
          </a:prstGeom>
        </p:spPr>
        <p:txBody>
          <a:bodyPr vert="horz" lIns="91440" tIns="45720" rIns="0" bIns="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a:solidFill>
                  <a:srgbClr val="A26D6A"/>
                </a:solidFill>
                <a:cs typeface="Times New Roman" pitchFamily="18" charset="0"/>
              </a:rPr>
              <a:t>Splitting on the Second Feature</a:t>
            </a:r>
            <a:endParaRPr lang="ru-RU" sz="3200" b="1" dirty="0">
              <a:solidFill>
                <a:srgbClr val="A26D6A"/>
              </a:solidFill>
              <a:cs typeface="Times New Roman" pitchFamily="18" charset="0"/>
            </a:endParaRPr>
          </a:p>
        </p:txBody>
      </p:sp>
      <p:sp>
        <p:nvSpPr>
          <p:cNvPr id="24" name="Oval 27">
            <a:extLst>
              <a:ext uri="{FF2B5EF4-FFF2-40B4-BE49-F238E27FC236}">
                <a16:creationId xmlns:a16="http://schemas.microsoft.com/office/drawing/2014/main" id="{50B7A872-59B3-A348-8018-8F0AECF58958}"/>
              </a:ext>
            </a:extLst>
          </p:cNvPr>
          <p:cNvSpPr/>
          <p:nvPr/>
        </p:nvSpPr>
        <p:spPr>
          <a:xfrm>
            <a:off x="2130080"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8">
            <a:extLst>
              <a:ext uri="{FF2B5EF4-FFF2-40B4-BE49-F238E27FC236}">
                <a16:creationId xmlns:a16="http://schemas.microsoft.com/office/drawing/2014/main" id="{09515D7B-3C36-D647-8C32-3C743B9720FB}"/>
              </a:ext>
            </a:extLst>
          </p:cNvPr>
          <p:cNvSpPr/>
          <p:nvPr/>
        </p:nvSpPr>
        <p:spPr>
          <a:xfrm>
            <a:off x="2157071"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9">
            <a:extLst>
              <a:ext uri="{FF2B5EF4-FFF2-40B4-BE49-F238E27FC236}">
                <a16:creationId xmlns:a16="http://schemas.microsoft.com/office/drawing/2014/main" id="{CEED60F6-1159-1D44-AAFA-620B8DBF34E5}"/>
              </a:ext>
            </a:extLst>
          </p:cNvPr>
          <p:cNvSpPr/>
          <p:nvPr/>
        </p:nvSpPr>
        <p:spPr>
          <a:xfrm>
            <a:off x="2199929"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0">
            <a:extLst>
              <a:ext uri="{FF2B5EF4-FFF2-40B4-BE49-F238E27FC236}">
                <a16:creationId xmlns:a16="http://schemas.microsoft.com/office/drawing/2014/main" id="{B3441686-5745-D74F-A05B-950750C077E8}"/>
              </a:ext>
            </a:extLst>
          </p:cNvPr>
          <p:cNvSpPr/>
          <p:nvPr/>
        </p:nvSpPr>
        <p:spPr>
          <a:xfrm>
            <a:off x="2268191"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31">
            <a:extLst>
              <a:ext uri="{FF2B5EF4-FFF2-40B4-BE49-F238E27FC236}">
                <a16:creationId xmlns:a16="http://schemas.microsoft.com/office/drawing/2014/main" id="{B1AA87F4-EB7B-E64C-BDBA-A27584DD8763}"/>
              </a:ext>
            </a:extLst>
          </p:cNvPr>
          <p:cNvSpPr/>
          <p:nvPr/>
        </p:nvSpPr>
        <p:spPr>
          <a:xfrm>
            <a:off x="2236447"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32">
            <a:extLst>
              <a:ext uri="{FF2B5EF4-FFF2-40B4-BE49-F238E27FC236}">
                <a16:creationId xmlns:a16="http://schemas.microsoft.com/office/drawing/2014/main" id="{8D0F1B69-9600-6048-B6B2-62E370607C4C}"/>
              </a:ext>
            </a:extLst>
          </p:cNvPr>
          <p:cNvSpPr/>
          <p:nvPr/>
        </p:nvSpPr>
        <p:spPr>
          <a:xfrm>
            <a:off x="2336453"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33">
            <a:extLst>
              <a:ext uri="{FF2B5EF4-FFF2-40B4-BE49-F238E27FC236}">
                <a16:creationId xmlns:a16="http://schemas.microsoft.com/office/drawing/2014/main" id="{A1EAE8B0-3B85-1448-B308-7380CD7FDEB5}"/>
              </a:ext>
            </a:extLst>
          </p:cNvPr>
          <p:cNvSpPr/>
          <p:nvPr/>
        </p:nvSpPr>
        <p:spPr>
          <a:xfrm>
            <a:off x="2251521" y="342248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34">
            <a:extLst>
              <a:ext uri="{FF2B5EF4-FFF2-40B4-BE49-F238E27FC236}">
                <a16:creationId xmlns:a16="http://schemas.microsoft.com/office/drawing/2014/main" id="{0A4400CA-9427-7E4F-8BA6-42E241FB910B}"/>
              </a:ext>
            </a:extLst>
          </p:cNvPr>
          <p:cNvSpPr/>
          <p:nvPr/>
        </p:nvSpPr>
        <p:spPr>
          <a:xfrm>
            <a:off x="2231680" y="185303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35">
            <a:extLst>
              <a:ext uri="{FF2B5EF4-FFF2-40B4-BE49-F238E27FC236}">
                <a16:creationId xmlns:a16="http://schemas.microsoft.com/office/drawing/2014/main" id="{3E3D7D77-9231-D84B-A2F5-E0838395470E}"/>
              </a:ext>
            </a:extLst>
          </p:cNvPr>
          <p:cNvSpPr/>
          <p:nvPr/>
        </p:nvSpPr>
        <p:spPr>
          <a:xfrm>
            <a:off x="2315823"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36">
            <a:extLst>
              <a:ext uri="{FF2B5EF4-FFF2-40B4-BE49-F238E27FC236}">
                <a16:creationId xmlns:a16="http://schemas.microsoft.com/office/drawing/2014/main" id="{F4224062-EAE9-4F4B-8AB8-6F5EB8B6BA1C}"/>
              </a:ext>
            </a:extLst>
          </p:cNvPr>
          <p:cNvSpPr/>
          <p:nvPr/>
        </p:nvSpPr>
        <p:spPr>
          <a:xfrm>
            <a:off x="2126904" y="2780928"/>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7">
            <a:extLst>
              <a:ext uri="{FF2B5EF4-FFF2-40B4-BE49-F238E27FC236}">
                <a16:creationId xmlns:a16="http://schemas.microsoft.com/office/drawing/2014/main" id="{7EEBCD88-8CEB-D143-AAF1-5F5F8386F5A1}"/>
              </a:ext>
            </a:extLst>
          </p:cNvPr>
          <p:cNvSpPr/>
          <p:nvPr/>
        </p:nvSpPr>
        <p:spPr>
          <a:xfrm>
            <a:off x="2126904" y="235151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38">
            <a:extLst>
              <a:ext uri="{FF2B5EF4-FFF2-40B4-BE49-F238E27FC236}">
                <a16:creationId xmlns:a16="http://schemas.microsoft.com/office/drawing/2014/main" id="{E8E8CD88-1DB7-AC45-BEEA-FD95CBDF1653}"/>
              </a:ext>
            </a:extLst>
          </p:cNvPr>
          <p:cNvSpPr/>
          <p:nvPr/>
        </p:nvSpPr>
        <p:spPr>
          <a:xfrm>
            <a:off x="2126904" y="342248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39">
            <a:extLst>
              <a:ext uri="{FF2B5EF4-FFF2-40B4-BE49-F238E27FC236}">
                <a16:creationId xmlns:a16="http://schemas.microsoft.com/office/drawing/2014/main" id="{BD418640-D008-0748-A8FC-F7AC5A3AC2F6}"/>
              </a:ext>
            </a:extLst>
          </p:cNvPr>
          <p:cNvSpPr/>
          <p:nvPr/>
        </p:nvSpPr>
        <p:spPr>
          <a:xfrm>
            <a:off x="2126904" y="185303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40">
            <a:extLst>
              <a:ext uri="{FF2B5EF4-FFF2-40B4-BE49-F238E27FC236}">
                <a16:creationId xmlns:a16="http://schemas.microsoft.com/office/drawing/2014/main" id="{F92290F0-A042-4645-81E4-7C76F44CFA87}"/>
              </a:ext>
            </a:extLst>
          </p:cNvPr>
          <p:cNvCxnSpPr/>
          <p:nvPr/>
        </p:nvCxnSpPr>
        <p:spPr>
          <a:xfrm flipV="1">
            <a:off x="1941162" y="1469652"/>
            <a:ext cx="0" cy="349250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45">
            <a:extLst>
              <a:ext uri="{FF2B5EF4-FFF2-40B4-BE49-F238E27FC236}">
                <a16:creationId xmlns:a16="http://schemas.microsoft.com/office/drawing/2014/main" id="{59B1E0A7-54F6-724A-8838-9314FCF77823}"/>
              </a:ext>
            </a:extLst>
          </p:cNvPr>
          <p:cNvCxnSpPr/>
          <p:nvPr/>
        </p:nvCxnSpPr>
        <p:spPr>
          <a:xfrm flipH="1">
            <a:off x="1616538" y="3899385"/>
            <a:ext cx="1376357" cy="0"/>
          </a:xfrm>
          <a:prstGeom prst="line">
            <a:avLst/>
          </a:prstGeom>
          <a:ln w="3810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64E937D7-752A-2B46-AC15-5CB56C0311DC}"/>
              </a:ext>
            </a:extLst>
          </p:cNvPr>
          <p:cNvSpPr txBox="1"/>
          <p:nvPr/>
        </p:nvSpPr>
        <p:spPr>
          <a:xfrm>
            <a:off x="936296" y="3714719"/>
            <a:ext cx="425449" cy="400110"/>
          </a:xfrm>
          <a:prstGeom prst="rect">
            <a:avLst/>
          </a:prstGeom>
          <a:noFill/>
        </p:spPr>
        <p:txBody>
          <a:bodyPr wrap="square" rtlCol="0">
            <a:spAutoFit/>
          </a:bodyPr>
          <a:lstStyle/>
          <a:p>
            <a:r>
              <a:rPr lang="ru-RU" sz="2000" dirty="0">
                <a:solidFill>
                  <a:srgbClr val="4D4D4D"/>
                </a:solidFill>
              </a:rPr>
              <a:t>2</a:t>
            </a:r>
            <a:endParaRPr lang="en-US" sz="2000" dirty="0">
              <a:solidFill>
                <a:srgbClr val="4D4D4D"/>
              </a:solidFill>
            </a:endParaRPr>
          </a:p>
        </p:txBody>
      </p:sp>
      <p:sp>
        <p:nvSpPr>
          <p:cNvPr id="59" name="Rectangle 51">
            <a:extLst>
              <a:ext uri="{FF2B5EF4-FFF2-40B4-BE49-F238E27FC236}">
                <a16:creationId xmlns:a16="http://schemas.microsoft.com/office/drawing/2014/main" id="{E4463480-FAC7-3749-8137-42B0DDE6567F}"/>
              </a:ext>
            </a:extLst>
          </p:cNvPr>
          <p:cNvSpPr/>
          <p:nvPr/>
        </p:nvSpPr>
        <p:spPr>
          <a:xfrm>
            <a:off x="3572312" y="4614494"/>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4/7, 3/7)</a:t>
            </a:r>
            <a:endParaRPr lang="ru-RU" sz="2000" dirty="0">
              <a:solidFill>
                <a:srgbClr val="4D4D4D"/>
              </a:solidFill>
            </a:endParaRPr>
          </a:p>
          <a:p>
            <a:pPr algn="ctr">
              <a:lnSpc>
                <a:spcPct val="90000"/>
              </a:lnSpc>
            </a:pPr>
            <a:r>
              <a:rPr lang="en-US" sz="2000" dirty="0">
                <a:solidFill>
                  <a:srgbClr val="4D4D4D"/>
                </a:solidFill>
              </a:rPr>
              <a:t>H(p) = 0.98</a:t>
            </a:r>
          </a:p>
        </p:txBody>
      </p:sp>
      <p:sp>
        <p:nvSpPr>
          <p:cNvPr id="60" name="Rectangle 52">
            <a:extLst>
              <a:ext uri="{FF2B5EF4-FFF2-40B4-BE49-F238E27FC236}">
                <a16:creationId xmlns:a16="http://schemas.microsoft.com/office/drawing/2014/main" id="{CDFA4930-C20E-C342-896A-B0F257AB628D}"/>
              </a:ext>
            </a:extLst>
          </p:cNvPr>
          <p:cNvSpPr/>
          <p:nvPr/>
        </p:nvSpPr>
        <p:spPr>
          <a:xfrm>
            <a:off x="3572312" y="1853034"/>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4/6, 2/6)</a:t>
            </a:r>
            <a:endParaRPr lang="ru-RU" sz="2000" dirty="0">
              <a:solidFill>
                <a:srgbClr val="4D4D4D"/>
              </a:solidFill>
            </a:endParaRPr>
          </a:p>
          <a:p>
            <a:pPr algn="ctr">
              <a:lnSpc>
                <a:spcPct val="90000"/>
              </a:lnSpc>
            </a:pPr>
            <a:r>
              <a:rPr lang="en-US" sz="2000" dirty="0">
                <a:solidFill>
                  <a:srgbClr val="4D4D4D"/>
                </a:solidFill>
              </a:rPr>
              <a:t>H(p) = 0.91</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AF4E5EF-504F-E244-8A2B-74B5C509C3EB}"/>
                  </a:ext>
                </a:extLst>
              </p:cNvPr>
              <p:cNvSpPr txBox="1"/>
              <p:nvPr/>
            </p:nvSpPr>
            <p:spPr>
              <a:xfrm>
                <a:off x="5157101" y="3015578"/>
                <a:ext cx="3723135"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a:solidFill>
                                <a:srgbClr val="4D4D4D"/>
                              </a:solidFill>
                              <a:latin typeface="Cambria Math" panose="02040503050406030204" pitchFamily="18" charset="0"/>
                            </a:rPr>
                          </m:ctrlPr>
                        </m:fPr>
                        <m:num>
                          <m:r>
                            <a:rPr lang="en-US" sz="2400">
                              <a:solidFill>
                                <a:srgbClr val="4D4D4D"/>
                              </a:solidFill>
                              <a:latin typeface="Cambria Math"/>
                            </a:rPr>
                            <m:t>7</m:t>
                          </m:r>
                        </m:num>
                        <m:den>
                          <m:r>
                            <a:rPr lang="en-US" sz="2400">
                              <a:solidFill>
                                <a:srgbClr val="4D4D4D"/>
                              </a:solidFill>
                              <a:latin typeface="Cambria Math"/>
                            </a:rPr>
                            <m:t>13</m:t>
                          </m:r>
                        </m:den>
                      </m:f>
                      <m:r>
                        <a:rPr lang="en-US" sz="2400">
                          <a:solidFill>
                            <a:srgbClr val="4D4D4D"/>
                          </a:solidFill>
                          <a:latin typeface="Cambria Math"/>
                        </a:rPr>
                        <m:t>𝐻</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a:solidFill>
                                    <a:srgbClr val="4D4D4D"/>
                                  </a:solidFill>
                                  <a:latin typeface="Cambria Math"/>
                                </a:rPr>
                                <m:t>𝑝</m:t>
                              </m:r>
                            </m:e>
                            <m:sub>
                              <m:r>
                                <a:rPr lang="en-US" sz="2400">
                                  <a:solidFill>
                                    <a:srgbClr val="4D4D4D"/>
                                  </a:solidFill>
                                  <a:latin typeface="Cambria Math"/>
                                </a:rPr>
                                <m:t>𝑙</m:t>
                              </m:r>
                            </m:sub>
                          </m:sSub>
                        </m:e>
                      </m:d>
                      <m:r>
                        <a:rPr lang="en-US" sz="2400">
                          <a:solidFill>
                            <a:srgbClr val="4D4D4D"/>
                          </a:solidFill>
                          <a:latin typeface="Cambria Math"/>
                        </a:rPr>
                        <m:t>+</m:t>
                      </m:r>
                      <m:f>
                        <m:fPr>
                          <m:ctrlPr>
                            <a:rPr lang="en-US" sz="2400" i="1">
                              <a:solidFill>
                                <a:srgbClr val="4D4D4D"/>
                              </a:solidFill>
                              <a:latin typeface="Cambria Math" panose="02040503050406030204" pitchFamily="18" charset="0"/>
                            </a:rPr>
                          </m:ctrlPr>
                        </m:fPr>
                        <m:num>
                          <m:r>
                            <a:rPr lang="en-US" sz="2400">
                              <a:solidFill>
                                <a:srgbClr val="4D4D4D"/>
                              </a:solidFill>
                              <a:latin typeface="Cambria Math"/>
                            </a:rPr>
                            <m:t>6</m:t>
                          </m:r>
                        </m:num>
                        <m:den>
                          <m:r>
                            <a:rPr lang="en-US" sz="2400">
                              <a:solidFill>
                                <a:srgbClr val="4D4D4D"/>
                              </a:solidFill>
                              <a:latin typeface="Cambria Math"/>
                            </a:rPr>
                            <m:t>13</m:t>
                          </m:r>
                        </m:den>
                      </m:f>
                      <m:r>
                        <a:rPr lang="en-US" sz="2400">
                          <a:solidFill>
                            <a:srgbClr val="4D4D4D"/>
                          </a:solidFill>
                          <a:latin typeface="Cambria Math"/>
                        </a:rPr>
                        <m:t>𝐻</m:t>
                      </m:r>
                      <m:d>
                        <m:dPr>
                          <m:ctrlPr>
                            <a:rPr lang="en-US" sz="2400" i="1">
                              <a:solidFill>
                                <a:srgbClr val="4D4D4D"/>
                              </a:solidFill>
                              <a:latin typeface="Cambria Math" panose="02040503050406030204" pitchFamily="18" charset="0"/>
                            </a:rPr>
                          </m:ctrlPr>
                        </m:dPr>
                        <m:e>
                          <m:sSub>
                            <m:sSubPr>
                              <m:ctrlPr>
                                <a:rPr lang="en-US" sz="2400" i="1">
                                  <a:solidFill>
                                    <a:srgbClr val="4D4D4D"/>
                                  </a:solidFill>
                                  <a:latin typeface="Cambria Math" panose="02040503050406030204" pitchFamily="18" charset="0"/>
                                </a:rPr>
                              </m:ctrlPr>
                            </m:sSubPr>
                            <m:e>
                              <m:r>
                                <a:rPr lang="en-US" sz="2400">
                                  <a:solidFill>
                                    <a:srgbClr val="4D4D4D"/>
                                  </a:solidFill>
                                  <a:latin typeface="Cambria Math"/>
                                </a:rPr>
                                <m:t>𝑝</m:t>
                              </m:r>
                            </m:e>
                            <m:sub>
                              <m:r>
                                <a:rPr lang="en-US" sz="2400">
                                  <a:solidFill>
                                    <a:srgbClr val="4D4D4D"/>
                                  </a:solidFill>
                                  <a:latin typeface="Cambria Math"/>
                                </a:rPr>
                                <m:t>𝑟</m:t>
                              </m:r>
                            </m:sub>
                          </m:sSub>
                        </m:e>
                      </m:d>
                      <m:r>
                        <a:rPr lang="en-US" sz="2400">
                          <a:solidFill>
                            <a:srgbClr val="4D4D4D"/>
                          </a:solidFill>
                          <a:latin typeface="Cambria Math"/>
                        </a:rPr>
                        <m:t>=0.94</m:t>
                      </m:r>
                    </m:oMath>
                  </m:oMathPara>
                </a14:m>
                <a:endParaRPr lang="en-US" sz="2400" dirty="0">
                  <a:solidFill>
                    <a:srgbClr val="4D4D4D"/>
                  </a:solidFill>
                </a:endParaRPr>
              </a:p>
            </p:txBody>
          </p:sp>
        </mc:Choice>
        <mc:Fallback xmlns="">
          <p:sp>
            <p:nvSpPr>
              <p:cNvPr id="61" name="TextBox 60">
                <a:extLst>
                  <a:ext uri="{FF2B5EF4-FFF2-40B4-BE49-F238E27FC236}">
                    <a16:creationId xmlns:a16="http://schemas.microsoft.com/office/drawing/2014/main" xmlns:a14="http://schemas.microsoft.com/office/drawing/2010/main" xmlns="" id="{4AF4E5EF-504F-E244-8A2B-74B5C509C3EB}"/>
                  </a:ext>
                </a:extLst>
              </p:cNvPr>
              <p:cNvSpPr txBox="1">
                <a:spLocks noRot="1" noChangeAspect="1" noMove="1" noResize="1" noEditPoints="1" noAdjustHandles="1" noChangeArrowheads="1" noChangeShapeType="1" noTextEdit="1"/>
              </p:cNvSpPr>
              <p:nvPr/>
            </p:nvSpPr>
            <p:spPr>
              <a:xfrm>
                <a:off x="5157101" y="3015578"/>
                <a:ext cx="3723135" cy="693844"/>
              </a:xfrm>
              <a:prstGeom prst="rect">
                <a:avLst/>
              </a:prstGeom>
              <a:blipFill rotWithShape="1">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960242404"/>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Splitting on the Second Feature</a:t>
            </a:r>
            <a:endParaRPr lang="ru-RU" sz="3200" b="1" dirty="0">
              <a:solidFill>
                <a:srgbClr val="A26D6A"/>
              </a:solidFill>
              <a:cs typeface="Times New Roman" pitchFamily="18" charset="0"/>
            </a:endParaRPr>
          </a:p>
        </p:txBody>
      </p:sp>
      <p:sp>
        <p:nvSpPr>
          <p:cNvPr id="28" name="Oval 27">
            <a:extLst>
              <a:ext uri="{FF2B5EF4-FFF2-40B4-BE49-F238E27FC236}">
                <a16:creationId xmlns:a16="http://schemas.microsoft.com/office/drawing/2014/main" id="{50B7A872-59B3-A348-8018-8F0AECF58958}"/>
              </a:ext>
            </a:extLst>
          </p:cNvPr>
          <p:cNvSpPr/>
          <p:nvPr/>
        </p:nvSpPr>
        <p:spPr>
          <a:xfrm>
            <a:off x="2130080"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9515D7B-3C36-D647-8C32-3C743B9720FB}"/>
              </a:ext>
            </a:extLst>
          </p:cNvPr>
          <p:cNvSpPr/>
          <p:nvPr/>
        </p:nvSpPr>
        <p:spPr>
          <a:xfrm>
            <a:off x="2157071"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EED60F6-1159-1D44-AAFA-620B8DBF34E5}"/>
              </a:ext>
            </a:extLst>
          </p:cNvPr>
          <p:cNvSpPr/>
          <p:nvPr/>
        </p:nvSpPr>
        <p:spPr>
          <a:xfrm>
            <a:off x="2199929"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3441686-5745-D74F-A05B-950750C077E8}"/>
              </a:ext>
            </a:extLst>
          </p:cNvPr>
          <p:cNvSpPr/>
          <p:nvPr/>
        </p:nvSpPr>
        <p:spPr>
          <a:xfrm>
            <a:off x="2268191"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AA87F4-EB7B-E64C-BDBA-A27584DD8763}"/>
              </a:ext>
            </a:extLst>
          </p:cNvPr>
          <p:cNvSpPr/>
          <p:nvPr/>
        </p:nvSpPr>
        <p:spPr>
          <a:xfrm>
            <a:off x="2236447"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D0F1B69-9600-6048-B6B2-62E370607C4C}"/>
              </a:ext>
            </a:extLst>
          </p:cNvPr>
          <p:cNvSpPr/>
          <p:nvPr/>
        </p:nvSpPr>
        <p:spPr>
          <a:xfrm>
            <a:off x="2336453" y="4677995"/>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1EAE8B0-3B85-1448-B308-7380CD7FDEB5}"/>
              </a:ext>
            </a:extLst>
          </p:cNvPr>
          <p:cNvSpPr/>
          <p:nvPr/>
        </p:nvSpPr>
        <p:spPr>
          <a:xfrm>
            <a:off x="2251521" y="342248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A4400CA-9427-7E4F-8BA6-42E241FB910B}"/>
              </a:ext>
            </a:extLst>
          </p:cNvPr>
          <p:cNvSpPr/>
          <p:nvPr/>
        </p:nvSpPr>
        <p:spPr>
          <a:xfrm>
            <a:off x="2231680" y="185303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E3D7D77-9231-D84B-A2F5-E0838395470E}"/>
              </a:ext>
            </a:extLst>
          </p:cNvPr>
          <p:cNvSpPr/>
          <p:nvPr/>
        </p:nvSpPr>
        <p:spPr>
          <a:xfrm>
            <a:off x="2315823" y="403337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4224062-EAE9-4F4B-8AB8-6F5EB8B6BA1C}"/>
              </a:ext>
            </a:extLst>
          </p:cNvPr>
          <p:cNvSpPr/>
          <p:nvPr/>
        </p:nvSpPr>
        <p:spPr>
          <a:xfrm>
            <a:off x="2126904" y="2780928"/>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EEBCD88-8CEB-D143-AAF1-5F5F8386F5A1}"/>
              </a:ext>
            </a:extLst>
          </p:cNvPr>
          <p:cNvSpPr/>
          <p:nvPr/>
        </p:nvSpPr>
        <p:spPr>
          <a:xfrm>
            <a:off x="2126904" y="2351510"/>
            <a:ext cx="292100" cy="292100"/>
          </a:xfrm>
          <a:prstGeom prst="ellips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8E8CD88-1DB7-AC45-BEEA-FD95CBDF1653}"/>
              </a:ext>
            </a:extLst>
          </p:cNvPr>
          <p:cNvSpPr/>
          <p:nvPr/>
        </p:nvSpPr>
        <p:spPr>
          <a:xfrm>
            <a:off x="2126904" y="3422482"/>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D418640-D008-0748-A8FC-F7AC5A3AC2F6}"/>
              </a:ext>
            </a:extLst>
          </p:cNvPr>
          <p:cNvSpPr/>
          <p:nvPr/>
        </p:nvSpPr>
        <p:spPr>
          <a:xfrm>
            <a:off x="2126904" y="185303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F92290F0-A042-4645-81E4-7C76F44CFA87}"/>
              </a:ext>
            </a:extLst>
          </p:cNvPr>
          <p:cNvCxnSpPr/>
          <p:nvPr/>
        </p:nvCxnSpPr>
        <p:spPr>
          <a:xfrm flipV="1">
            <a:off x="1941162" y="1469652"/>
            <a:ext cx="0" cy="349250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B1E0A7-54F6-724A-8838-9314FCF77823}"/>
              </a:ext>
            </a:extLst>
          </p:cNvPr>
          <p:cNvCxnSpPr/>
          <p:nvPr/>
        </p:nvCxnSpPr>
        <p:spPr>
          <a:xfrm flipH="1">
            <a:off x="1616538" y="4460308"/>
            <a:ext cx="1376357" cy="0"/>
          </a:xfrm>
          <a:prstGeom prst="line">
            <a:avLst/>
          </a:prstGeom>
          <a:ln w="38100"/>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64E937D7-752A-2B46-AC15-5CB56C0311DC}"/>
              </a:ext>
            </a:extLst>
          </p:cNvPr>
          <p:cNvSpPr txBox="1"/>
          <p:nvPr/>
        </p:nvSpPr>
        <p:spPr>
          <a:xfrm>
            <a:off x="936296" y="4275642"/>
            <a:ext cx="425449" cy="400110"/>
          </a:xfrm>
          <a:prstGeom prst="rect">
            <a:avLst/>
          </a:prstGeom>
          <a:noFill/>
        </p:spPr>
        <p:txBody>
          <a:bodyPr wrap="square" rtlCol="0">
            <a:spAutoFit/>
          </a:bodyPr>
          <a:lstStyle/>
          <a:p>
            <a:r>
              <a:rPr lang="ru-RU" sz="2000" dirty="0">
                <a:solidFill>
                  <a:srgbClr val="4D4D4D"/>
                </a:solidFill>
              </a:rPr>
              <a:t>1</a:t>
            </a:r>
            <a:endParaRPr lang="en-US" sz="2000" dirty="0">
              <a:solidFill>
                <a:srgbClr val="4D4D4D"/>
              </a:solidFill>
            </a:endParaRPr>
          </a:p>
        </p:txBody>
      </p:sp>
      <p:sp>
        <p:nvSpPr>
          <p:cNvPr id="52" name="Rectangle 51">
            <a:extLst>
              <a:ext uri="{FF2B5EF4-FFF2-40B4-BE49-F238E27FC236}">
                <a16:creationId xmlns:a16="http://schemas.microsoft.com/office/drawing/2014/main" id="{E4463480-FAC7-3749-8137-42B0DDE6567F}"/>
              </a:ext>
            </a:extLst>
          </p:cNvPr>
          <p:cNvSpPr/>
          <p:nvPr/>
        </p:nvSpPr>
        <p:spPr>
          <a:xfrm>
            <a:off x="3572312" y="4614494"/>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1, 0)</a:t>
            </a:r>
            <a:endParaRPr lang="ru-RU" sz="2000" dirty="0">
              <a:solidFill>
                <a:srgbClr val="4D4D4D"/>
              </a:solidFill>
            </a:endParaRPr>
          </a:p>
          <a:p>
            <a:pPr algn="ctr">
              <a:lnSpc>
                <a:spcPct val="90000"/>
              </a:lnSpc>
            </a:pPr>
            <a:r>
              <a:rPr lang="en-US" sz="2000" dirty="0">
                <a:solidFill>
                  <a:srgbClr val="4D4D4D"/>
                </a:solidFill>
              </a:rPr>
              <a:t>H(p) = 0</a:t>
            </a:r>
          </a:p>
        </p:txBody>
      </p:sp>
      <p:sp>
        <p:nvSpPr>
          <p:cNvPr id="53" name="Rectangle 52">
            <a:extLst>
              <a:ext uri="{FF2B5EF4-FFF2-40B4-BE49-F238E27FC236}">
                <a16:creationId xmlns:a16="http://schemas.microsoft.com/office/drawing/2014/main" id="{CDFA4930-C20E-C342-896A-B0F257AB628D}"/>
              </a:ext>
            </a:extLst>
          </p:cNvPr>
          <p:cNvSpPr/>
          <p:nvPr/>
        </p:nvSpPr>
        <p:spPr>
          <a:xfrm>
            <a:off x="3572312" y="1853034"/>
            <a:ext cx="1612902" cy="635000"/>
          </a:xfrm>
          <a:prstGeom prst="rect">
            <a:avLst/>
          </a:prstGeom>
          <a:ln>
            <a:solidFill>
              <a:srgbClr val="F58352"/>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90000"/>
              </a:lnSpc>
            </a:pPr>
            <a:r>
              <a:rPr lang="ru-RU" sz="2000" dirty="0">
                <a:solidFill>
                  <a:srgbClr val="4D4D4D"/>
                </a:solidFill>
              </a:rPr>
              <a:t>(</a:t>
            </a:r>
            <a:r>
              <a:rPr lang="en-US" sz="2000" dirty="0">
                <a:solidFill>
                  <a:srgbClr val="4D4D4D"/>
                </a:solidFill>
              </a:rPr>
              <a:t>4/9, 5/9)</a:t>
            </a:r>
            <a:endParaRPr lang="ru-RU" sz="2000" dirty="0">
              <a:solidFill>
                <a:srgbClr val="4D4D4D"/>
              </a:solidFill>
            </a:endParaRPr>
          </a:p>
          <a:p>
            <a:pPr algn="ctr">
              <a:lnSpc>
                <a:spcPct val="90000"/>
              </a:lnSpc>
            </a:pPr>
            <a:r>
              <a:rPr lang="en-US" sz="2000" dirty="0">
                <a:solidFill>
                  <a:srgbClr val="4D4D4D"/>
                </a:solidFill>
              </a:rPr>
              <a:t>H(p) = 0.99</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AF4E5EF-504F-E244-8A2B-74B5C509C3EB}"/>
                  </a:ext>
                </a:extLst>
              </p:cNvPr>
              <p:cNvSpPr txBox="1"/>
              <p:nvPr/>
            </p:nvSpPr>
            <p:spPr>
              <a:xfrm>
                <a:off x="5157101" y="3015578"/>
                <a:ext cx="3723135"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charset="0"/>
                            </a:rPr>
                            <m:t>4</m:t>
                          </m:r>
                        </m:num>
                        <m:den>
                          <m:r>
                            <a:rPr lang="en-US" sz="2400" b="0" i="1" smtClean="0">
                              <a:solidFill>
                                <a:srgbClr val="4D4D4D"/>
                              </a:solidFill>
                              <a:latin typeface="Cambria Math" charset="0"/>
                            </a:rPr>
                            <m:t>13</m:t>
                          </m:r>
                        </m:den>
                      </m:f>
                      <m:r>
                        <a:rPr lang="en-US" sz="2400" b="0" i="1" smtClean="0">
                          <a:solidFill>
                            <a:srgbClr val="4D4D4D"/>
                          </a:solidFill>
                          <a:latin typeface="Cambria Math"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𝑝</m:t>
                              </m:r>
                            </m:e>
                            <m:sub>
                              <m:r>
                                <a:rPr lang="en-US" sz="2400" b="0" i="1" smtClean="0">
                                  <a:solidFill>
                                    <a:srgbClr val="4D4D4D"/>
                                  </a:solidFill>
                                  <a:latin typeface="Cambria Math" charset="0"/>
                                </a:rPr>
                                <m:t>𝑙</m:t>
                              </m:r>
                            </m:sub>
                          </m:sSub>
                        </m:e>
                      </m:d>
                      <m:r>
                        <a:rPr lang="en-US" sz="2400" b="0" i="1" smtClean="0">
                          <a:solidFill>
                            <a:srgbClr val="4D4D4D"/>
                          </a:solidFill>
                          <a:latin typeface="Cambria Math" charset="0"/>
                        </a:rPr>
                        <m:t>+</m:t>
                      </m:r>
                      <m:f>
                        <m:fPr>
                          <m:ctrlPr>
                            <a:rPr lang="en-US" sz="2400" b="0" i="1" smtClean="0">
                              <a:solidFill>
                                <a:srgbClr val="4D4D4D"/>
                              </a:solidFill>
                              <a:latin typeface="Cambria Math" panose="02040503050406030204" pitchFamily="18" charset="0"/>
                            </a:rPr>
                          </m:ctrlPr>
                        </m:fPr>
                        <m:num>
                          <m:r>
                            <a:rPr lang="en-US" sz="2400" b="0" i="1" smtClean="0">
                              <a:solidFill>
                                <a:srgbClr val="4D4D4D"/>
                              </a:solidFill>
                              <a:latin typeface="Cambria Math" charset="0"/>
                            </a:rPr>
                            <m:t>9</m:t>
                          </m:r>
                        </m:num>
                        <m:den>
                          <m:r>
                            <a:rPr lang="en-US" sz="2400" b="0" i="1" smtClean="0">
                              <a:solidFill>
                                <a:srgbClr val="4D4D4D"/>
                              </a:solidFill>
                              <a:latin typeface="Cambria Math" charset="0"/>
                            </a:rPr>
                            <m:t>13</m:t>
                          </m:r>
                        </m:den>
                      </m:f>
                      <m:r>
                        <a:rPr lang="en-US" sz="2400" b="0" i="1" smtClean="0">
                          <a:solidFill>
                            <a:srgbClr val="4D4D4D"/>
                          </a:solidFill>
                          <a:latin typeface="Cambria Math" charset="0"/>
                        </a:rPr>
                        <m:t>𝐻</m:t>
                      </m:r>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𝑝</m:t>
                              </m:r>
                            </m:e>
                            <m:sub>
                              <m:r>
                                <a:rPr lang="en-US" sz="2400" b="0" i="1" smtClean="0">
                                  <a:solidFill>
                                    <a:srgbClr val="4D4D4D"/>
                                  </a:solidFill>
                                  <a:latin typeface="Cambria Math" charset="0"/>
                                </a:rPr>
                                <m:t>𝑟</m:t>
                              </m:r>
                            </m:sub>
                          </m:sSub>
                        </m:e>
                      </m:d>
                      <m:r>
                        <a:rPr lang="en-US" sz="2400" b="0" i="1" smtClean="0">
                          <a:solidFill>
                            <a:srgbClr val="4D4D4D"/>
                          </a:solidFill>
                          <a:latin typeface="Cambria Math" charset="0"/>
                        </a:rPr>
                        <m:t>=0.</m:t>
                      </m:r>
                      <m:r>
                        <a:rPr lang="en-US" sz="2400" b="0" i="1" smtClean="0">
                          <a:solidFill>
                            <a:srgbClr val="4D4D4D"/>
                          </a:solidFill>
                          <a:latin typeface="Cambria Math" panose="02040503050406030204" pitchFamily="18" charset="0"/>
                        </a:rPr>
                        <m:t>68</m:t>
                      </m:r>
                    </m:oMath>
                  </m:oMathPara>
                </a14:m>
                <a:endParaRPr lang="en-US" sz="2400" dirty="0">
                  <a:solidFill>
                    <a:srgbClr val="4D4D4D"/>
                  </a:solidFill>
                </a:endParaRPr>
              </a:p>
            </p:txBody>
          </p:sp>
        </mc:Choice>
        <mc:Fallback xmlns="">
          <p:sp>
            <p:nvSpPr>
              <p:cNvPr id="54" name="TextBox 53">
                <a:extLst>
                  <a:ext uri="{FF2B5EF4-FFF2-40B4-BE49-F238E27FC236}">
                    <a16:creationId xmlns:a16="http://schemas.microsoft.com/office/drawing/2014/main" xmlns:a14="http://schemas.microsoft.com/office/drawing/2010/main" xmlns="" id="{4AF4E5EF-504F-E244-8A2B-74B5C509C3EB}"/>
                  </a:ext>
                </a:extLst>
              </p:cNvPr>
              <p:cNvSpPr txBox="1">
                <a:spLocks noRot="1" noChangeAspect="1" noMove="1" noResize="1" noEditPoints="1" noAdjustHandles="1" noChangeArrowheads="1" noChangeShapeType="1" noTextEdit="1"/>
              </p:cNvSpPr>
              <p:nvPr/>
            </p:nvSpPr>
            <p:spPr>
              <a:xfrm>
                <a:off x="5157101" y="3015578"/>
                <a:ext cx="3723135" cy="693844"/>
              </a:xfrm>
              <a:prstGeom prst="rect">
                <a:avLst/>
              </a:prstGeom>
              <a:blipFill rotWithShape="1">
                <a:blip r:embed="rId4"/>
                <a:stretch>
                  <a:fillRect/>
                </a:stretch>
              </a:blipFill>
            </p:spPr>
            <p:txBody>
              <a:bodyPr/>
              <a:lstStyle/>
              <a:p>
                <a:r>
                  <a:rPr lang="ru-RU">
                    <a:noFill/>
                  </a:rPr>
                  <a:t> </a:t>
                </a:r>
              </a:p>
            </p:txBody>
          </p:sp>
        </mc:Fallback>
      </mc:AlternateContent>
      <p:sp>
        <p:nvSpPr>
          <p:cNvPr id="23" name="Rectangle 22">
            <a:extLst>
              <a:ext uri="{FF2B5EF4-FFF2-40B4-BE49-F238E27FC236}">
                <a16:creationId xmlns:a16="http://schemas.microsoft.com/office/drawing/2014/main" id="{9F43A6CC-423B-BB42-8995-1A0506E64F7A}"/>
              </a:ext>
            </a:extLst>
          </p:cNvPr>
          <p:cNvSpPr/>
          <p:nvPr/>
        </p:nvSpPr>
        <p:spPr>
          <a:xfrm>
            <a:off x="5812188" y="4446535"/>
            <a:ext cx="2781300" cy="952500"/>
          </a:xfrm>
          <a:prstGeom prst="rect">
            <a:avLst/>
          </a:prstGeom>
          <a:solidFill>
            <a:srgbClr val="F5835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The Best Split</a:t>
            </a:r>
          </a:p>
        </p:txBody>
      </p:sp>
    </p:spTree>
    <p:extLst>
      <p:ext uri="{BB962C8B-B14F-4D97-AF65-F5344CB8AC3E}">
        <p14:creationId xmlns:p14="http://schemas.microsoft.com/office/powerpoint/2010/main" val="142101592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Algorithm</a:t>
            </a:r>
            <a:endParaRPr lang="ru-RU" sz="3200" b="1" dirty="0">
              <a:solidFill>
                <a:srgbClr val="A26D6A"/>
              </a:solidFill>
              <a:cs typeface="Times New Roman" pitchFamily="18" charset="0"/>
            </a:endParaRPr>
          </a:p>
        </p:txBody>
      </p:sp>
      <p:sp>
        <p:nvSpPr>
          <p:cNvPr id="117" name="Rectangle 49">
            <a:extLst>
              <a:ext uri="{FF2B5EF4-FFF2-40B4-BE49-F238E27FC236}">
                <a16:creationId xmlns:a16="http://schemas.microsoft.com/office/drawing/2014/main" id="{3C827E72-99DC-AA47-BA87-13B73175336A}"/>
              </a:ext>
            </a:extLst>
          </p:cNvPr>
          <p:cNvSpPr/>
          <p:nvPr/>
        </p:nvSpPr>
        <p:spPr>
          <a:xfrm>
            <a:off x="7275116" y="1597554"/>
            <a:ext cx="1612902" cy="999177"/>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grpSp>
        <p:nvGrpSpPr>
          <p:cNvPr id="118" name="Group 4">
            <a:extLst>
              <a:ext uri="{FF2B5EF4-FFF2-40B4-BE49-F238E27FC236}">
                <a16:creationId xmlns:a16="http://schemas.microsoft.com/office/drawing/2014/main" id="{C3157CEC-E6BF-CA44-8566-E3ABBB5F5ADB}"/>
              </a:ext>
            </a:extLst>
          </p:cNvPr>
          <p:cNvGrpSpPr/>
          <p:nvPr/>
        </p:nvGrpSpPr>
        <p:grpSpPr>
          <a:xfrm>
            <a:off x="477152" y="3861048"/>
            <a:ext cx="5040362" cy="2417967"/>
            <a:chOff x="539750" y="2159000"/>
            <a:chExt cx="7280275" cy="3492500"/>
          </a:xfrm>
        </p:grpSpPr>
        <p:cxnSp>
          <p:nvCxnSpPr>
            <p:cNvPr id="119" name="Straight Arrow Connector 51">
              <a:extLst>
                <a:ext uri="{FF2B5EF4-FFF2-40B4-BE49-F238E27FC236}">
                  <a16:creationId xmlns:a16="http://schemas.microsoft.com/office/drawing/2014/main" id="{571355D6-CE24-A743-B4CD-5EF73EC2B39C}"/>
                </a:ext>
              </a:extLst>
            </p:cNvPr>
            <p:cNvCxnSpPr/>
            <p:nvPr/>
          </p:nvCxnSpPr>
          <p:spPr>
            <a:xfrm flipV="1">
              <a:off x="644525" y="2159000"/>
              <a:ext cx="0" cy="3492500"/>
            </a:xfrm>
            <a:prstGeom prst="straightConnector1">
              <a:avLst/>
            </a:prstGeom>
            <a:ln w="19050">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52">
              <a:extLst>
                <a:ext uri="{FF2B5EF4-FFF2-40B4-BE49-F238E27FC236}">
                  <a16:creationId xmlns:a16="http://schemas.microsoft.com/office/drawing/2014/main" id="{D5960A12-631A-8048-8BE5-0D8F2935A291}"/>
                </a:ext>
              </a:extLst>
            </p:cNvPr>
            <p:cNvCxnSpPr>
              <a:cxnSpLocks/>
            </p:cNvCxnSpPr>
            <p:nvPr/>
          </p:nvCxnSpPr>
          <p:spPr>
            <a:xfrm>
              <a:off x="644525" y="5651500"/>
              <a:ext cx="7175500" cy="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sp>
          <p:nvSpPr>
            <p:cNvPr id="121" name="Oval 53">
              <a:extLst>
                <a:ext uri="{FF2B5EF4-FFF2-40B4-BE49-F238E27FC236}">
                  <a16:creationId xmlns:a16="http://schemas.microsoft.com/office/drawing/2014/main" id="{C2AD52C3-A872-6348-9F12-0CA7DC596966}"/>
                </a:ext>
              </a:extLst>
            </p:cNvPr>
            <p:cNvSpPr/>
            <p:nvPr/>
          </p:nvSpPr>
          <p:spPr>
            <a:xfrm>
              <a:off x="1517651"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54">
              <a:extLst>
                <a:ext uri="{FF2B5EF4-FFF2-40B4-BE49-F238E27FC236}">
                  <a16:creationId xmlns:a16="http://schemas.microsoft.com/office/drawing/2014/main" id="{ED7ADA5F-3941-B948-8180-5CB2BDBEF5A0}"/>
                </a:ext>
              </a:extLst>
            </p:cNvPr>
            <p:cNvSpPr/>
            <p:nvPr/>
          </p:nvSpPr>
          <p:spPr>
            <a:xfrm>
              <a:off x="2241550" y="405467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55">
              <a:extLst>
                <a:ext uri="{FF2B5EF4-FFF2-40B4-BE49-F238E27FC236}">
                  <a16:creationId xmlns:a16="http://schemas.microsoft.com/office/drawing/2014/main" id="{C8E04D9D-57DF-DF48-8425-DBD1A95317DE}"/>
                </a:ext>
              </a:extLst>
            </p:cNvPr>
            <p:cNvSpPr/>
            <p:nvPr/>
          </p:nvSpPr>
          <p:spPr>
            <a:xfrm>
              <a:off x="281940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56">
              <a:extLst>
                <a:ext uri="{FF2B5EF4-FFF2-40B4-BE49-F238E27FC236}">
                  <a16:creationId xmlns:a16="http://schemas.microsoft.com/office/drawing/2014/main" id="{666F44E2-8777-B54B-B1BA-45C05B2BE950}"/>
                </a:ext>
              </a:extLst>
            </p:cNvPr>
            <p:cNvSpPr/>
            <p:nvPr/>
          </p:nvSpPr>
          <p:spPr>
            <a:xfrm>
              <a:off x="499110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57">
              <a:extLst>
                <a:ext uri="{FF2B5EF4-FFF2-40B4-BE49-F238E27FC236}">
                  <a16:creationId xmlns:a16="http://schemas.microsoft.com/office/drawing/2014/main" id="{1CADB495-AAF5-D242-9972-7DB9254070AE}"/>
                </a:ext>
              </a:extLst>
            </p:cNvPr>
            <p:cNvSpPr/>
            <p:nvPr/>
          </p:nvSpPr>
          <p:spPr>
            <a:xfrm>
              <a:off x="3940175" y="405467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58">
              <a:extLst>
                <a:ext uri="{FF2B5EF4-FFF2-40B4-BE49-F238E27FC236}">
                  <a16:creationId xmlns:a16="http://schemas.microsoft.com/office/drawing/2014/main" id="{A45D67F5-95CD-E64A-9C3D-F002A8413390}"/>
                </a:ext>
              </a:extLst>
            </p:cNvPr>
            <p:cNvSpPr/>
            <p:nvPr/>
          </p:nvSpPr>
          <p:spPr>
            <a:xfrm>
              <a:off x="629285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59">
              <a:extLst>
                <a:ext uri="{FF2B5EF4-FFF2-40B4-BE49-F238E27FC236}">
                  <a16:creationId xmlns:a16="http://schemas.microsoft.com/office/drawing/2014/main" id="{E0841A48-81ED-B74C-BFA1-3C86DD7EF47B}"/>
                </a:ext>
              </a:extLst>
            </p:cNvPr>
            <p:cNvSpPr/>
            <p:nvPr/>
          </p:nvSpPr>
          <p:spPr>
            <a:xfrm>
              <a:off x="6292850" y="351869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60">
              <a:extLst>
                <a:ext uri="{FF2B5EF4-FFF2-40B4-BE49-F238E27FC236}">
                  <a16:creationId xmlns:a16="http://schemas.microsoft.com/office/drawing/2014/main" id="{679E2125-E067-B14E-A3BB-F8881B8ED281}"/>
                </a:ext>
              </a:extLst>
            </p:cNvPr>
            <p:cNvSpPr/>
            <p:nvPr/>
          </p:nvSpPr>
          <p:spPr>
            <a:xfrm>
              <a:off x="6292850" y="229870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61">
              <a:extLst>
                <a:ext uri="{FF2B5EF4-FFF2-40B4-BE49-F238E27FC236}">
                  <a16:creationId xmlns:a16="http://schemas.microsoft.com/office/drawing/2014/main" id="{10E98988-7EF8-C445-B161-8EFC03C2EA27}"/>
                </a:ext>
              </a:extLst>
            </p:cNvPr>
            <p:cNvSpPr/>
            <p:nvPr/>
          </p:nvSpPr>
          <p:spPr>
            <a:xfrm>
              <a:off x="5638800" y="4044950"/>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62">
              <a:extLst>
                <a:ext uri="{FF2B5EF4-FFF2-40B4-BE49-F238E27FC236}">
                  <a16:creationId xmlns:a16="http://schemas.microsoft.com/office/drawing/2014/main" id="{71F674CB-18FC-1E47-8D62-F058242DD593}"/>
                </a:ext>
              </a:extLst>
            </p:cNvPr>
            <p:cNvSpPr/>
            <p:nvPr/>
          </p:nvSpPr>
          <p:spPr>
            <a:xfrm>
              <a:off x="4527550" y="322659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63">
              <a:extLst>
                <a:ext uri="{FF2B5EF4-FFF2-40B4-BE49-F238E27FC236}">
                  <a16:creationId xmlns:a16="http://schemas.microsoft.com/office/drawing/2014/main" id="{A83927EE-165D-224B-9E6D-9289CA9EBC07}"/>
                </a:ext>
              </a:extLst>
            </p:cNvPr>
            <p:cNvSpPr/>
            <p:nvPr/>
          </p:nvSpPr>
          <p:spPr>
            <a:xfrm>
              <a:off x="3470275" y="279717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64">
              <a:extLst>
                <a:ext uri="{FF2B5EF4-FFF2-40B4-BE49-F238E27FC236}">
                  <a16:creationId xmlns:a16="http://schemas.microsoft.com/office/drawing/2014/main" id="{34005EB6-DBE0-1649-B657-45306FBCD7E9}"/>
                </a:ext>
              </a:extLst>
            </p:cNvPr>
            <p:cNvSpPr/>
            <p:nvPr/>
          </p:nvSpPr>
          <p:spPr>
            <a:xfrm>
              <a:off x="1517651" y="3584377"/>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65">
              <a:extLst>
                <a:ext uri="{FF2B5EF4-FFF2-40B4-BE49-F238E27FC236}">
                  <a16:creationId xmlns:a16="http://schemas.microsoft.com/office/drawing/2014/main" id="{0987CE5D-ED74-3045-A41F-2AAC8549E833}"/>
                </a:ext>
              </a:extLst>
            </p:cNvPr>
            <p:cNvSpPr/>
            <p:nvPr/>
          </p:nvSpPr>
          <p:spPr>
            <a:xfrm>
              <a:off x="1524002" y="229870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66">
              <a:extLst>
                <a:ext uri="{FF2B5EF4-FFF2-40B4-BE49-F238E27FC236}">
                  <a16:creationId xmlns:a16="http://schemas.microsoft.com/office/drawing/2014/main" id="{A3506875-3F4F-1E49-9162-A0F1D3E4FDCE}"/>
                </a:ext>
              </a:extLst>
            </p:cNvPr>
            <p:cNvCxnSpPr>
              <a:cxnSpLocks/>
            </p:cNvCxnSpPr>
            <p:nvPr/>
          </p:nvCxnSpPr>
          <p:spPr>
            <a:xfrm flipH="1">
              <a:off x="539750" y="4648200"/>
              <a:ext cx="7016749" cy="0"/>
            </a:xfrm>
            <a:prstGeom prst="line">
              <a:avLst/>
            </a:prstGeom>
            <a:ln w="38100">
              <a:solidFill>
                <a:srgbClr val="4D4D4D"/>
              </a:solidFill>
            </a:ln>
          </p:spPr>
          <p:style>
            <a:lnRef idx="1">
              <a:schemeClr val="dk1"/>
            </a:lnRef>
            <a:fillRef idx="0">
              <a:schemeClr val="dk1"/>
            </a:fillRef>
            <a:effectRef idx="0">
              <a:schemeClr val="dk1"/>
            </a:effectRef>
            <a:fontRef idx="minor">
              <a:schemeClr val="tx1"/>
            </a:fontRef>
          </p:style>
        </p:cxnSp>
      </p:grpSp>
      <p:sp>
        <p:nvSpPr>
          <p:cNvPr id="135" name="Rectangle 68">
            <a:extLst>
              <a:ext uri="{FF2B5EF4-FFF2-40B4-BE49-F238E27FC236}">
                <a16:creationId xmlns:a16="http://schemas.microsoft.com/office/drawing/2014/main" id="{DDD0411B-30EF-284A-9C5D-B1B920C70E33}"/>
              </a:ext>
            </a:extLst>
          </p:cNvPr>
          <p:cNvSpPr/>
          <p:nvPr/>
        </p:nvSpPr>
        <p:spPr>
          <a:xfrm>
            <a:off x="4767952" y="1597554"/>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cxnSp>
        <p:nvCxnSpPr>
          <p:cNvPr id="136" name="Straight Arrow Connector 69">
            <a:extLst>
              <a:ext uri="{FF2B5EF4-FFF2-40B4-BE49-F238E27FC236}">
                <a16:creationId xmlns:a16="http://schemas.microsoft.com/office/drawing/2014/main" id="{6AB3C6E1-2261-E14A-A1C0-26BC27B080A1}"/>
              </a:ext>
            </a:extLst>
          </p:cNvPr>
          <p:cNvCxnSpPr/>
          <p:nvPr/>
        </p:nvCxnSpPr>
        <p:spPr>
          <a:xfrm flipH="1">
            <a:off x="5574403" y="1197504"/>
            <a:ext cx="1301752" cy="40005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70">
            <a:extLst>
              <a:ext uri="{FF2B5EF4-FFF2-40B4-BE49-F238E27FC236}">
                <a16:creationId xmlns:a16="http://schemas.microsoft.com/office/drawing/2014/main" id="{1615C6F6-B314-4D4D-9DA7-40F2C4323E57}"/>
              </a:ext>
            </a:extLst>
          </p:cNvPr>
          <p:cNvCxnSpPr/>
          <p:nvPr/>
        </p:nvCxnSpPr>
        <p:spPr>
          <a:xfrm>
            <a:off x="6876155" y="1197504"/>
            <a:ext cx="977900" cy="400049"/>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8" name="Rectangle 67">
                <a:extLst>
                  <a:ext uri="{FF2B5EF4-FFF2-40B4-BE49-F238E27FC236}">
                    <a16:creationId xmlns:a16="http://schemas.microsoft.com/office/drawing/2014/main" id="{61018FFD-C744-8643-8063-3686C567FFE0}"/>
                  </a:ext>
                </a:extLst>
              </p:cNvPr>
              <p:cNvSpPr/>
              <p:nvPr/>
            </p:nvSpPr>
            <p:spPr>
              <a:xfrm>
                <a:off x="6069704" y="562504"/>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𝑥</m:t>
                          </m:r>
                        </m:e>
                        <m:sub>
                          <m:r>
                            <a:rPr lang="ru-RU" sz="2400" b="0" i="1" smtClean="0">
                              <a:solidFill>
                                <a:srgbClr val="4D4D4D"/>
                              </a:solidFill>
                              <a:latin typeface="Cambria Math" charset="0"/>
                            </a:rPr>
                            <m:t>2</m:t>
                          </m:r>
                        </m:sub>
                      </m:sSub>
                      <m:r>
                        <a:rPr lang="en-US" sz="2400" b="0" i="1" smtClean="0">
                          <a:solidFill>
                            <a:srgbClr val="4D4D4D"/>
                          </a:solidFill>
                          <a:latin typeface="Cambria Math" charset="0"/>
                        </a:rPr>
                        <m:t>&lt;</m:t>
                      </m:r>
                      <m:r>
                        <a:rPr lang="ru-RU" sz="2400" b="0" i="1" smtClean="0">
                          <a:solidFill>
                            <a:srgbClr val="4D4D4D"/>
                          </a:solidFill>
                          <a:latin typeface="Cambria Math" charset="0"/>
                        </a:rPr>
                        <m:t>1</m:t>
                      </m:r>
                    </m:oMath>
                  </m:oMathPara>
                </a14:m>
                <a:endParaRPr lang="en-US" sz="2400" dirty="0">
                  <a:solidFill>
                    <a:srgbClr val="4D4D4D"/>
                  </a:solidFill>
                </a:endParaRPr>
              </a:p>
            </p:txBody>
          </p:sp>
        </mc:Choice>
        <mc:Fallback xmlns="">
          <p:sp>
            <p:nvSpPr>
              <p:cNvPr id="138" name="Rectangle 67">
                <a:extLst>
                  <a:ext uri="{FF2B5EF4-FFF2-40B4-BE49-F238E27FC236}">
                    <a16:creationId xmlns:a16="http://schemas.microsoft.com/office/drawing/2014/main" xmlns:a14="http://schemas.microsoft.com/office/drawing/2010/main" xmlns="" id="{61018FFD-C744-8643-8063-3686C567FFE0}"/>
                  </a:ext>
                </a:extLst>
              </p:cNvPr>
              <p:cNvSpPr>
                <a:spLocks noRot="1" noChangeAspect="1" noMove="1" noResize="1" noEditPoints="1" noAdjustHandles="1" noChangeArrowheads="1" noChangeShapeType="1" noTextEdit="1"/>
              </p:cNvSpPr>
              <p:nvPr/>
            </p:nvSpPr>
            <p:spPr>
              <a:xfrm>
                <a:off x="6069704" y="562504"/>
                <a:ext cx="1612902" cy="635000"/>
              </a:xfrm>
              <a:prstGeom prst="rect">
                <a:avLst/>
              </a:prstGeom>
              <a:blipFill rotWithShape="1">
                <a:blip r:embed="rId4"/>
                <a:stretch>
                  <a:fillRect/>
                </a:stretch>
              </a:blipFill>
              <a:ln>
                <a:solidFill>
                  <a:srgbClr val="F58352"/>
                </a:solidFill>
                <a:miter lim="800000"/>
              </a:ln>
            </p:spPr>
            <p:txBody>
              <a:bodyPr/>
              <a:lstStyle/>
              <a:p>
                <a:r>
                  <a:rPr lang="ru-RU">
                    <a:noFill/>
                  </a:rPr>
                  <a:t> </a:t>
                </a:r>
              </a:p>
            </p:txBody>
          </p:sp>
        </mc:Fallback>
      </mc:AlternateContent>
      <p:sp>
        <p:nvSpPr>
          <p:cNvPr id="139" name="Oval 71">
            <a:extLst>
              <a:ext uri="{FF2B5EF4-FFF2-40B4-BE49-F238E27FC236}">
                <a16:creationId xmlns:a16="http://schemas.microsoft.com/office/drawing/2014/main" id="{C0968083-E056-7F4C-B98A-4E8CBCC8C67B}"/>
              </a:ext>
            </a:extLst>
          </p:cNvPr>
          <p:cNvSpPr/>
          <p:nvPr/>
        </p:nvSpPr>
        <p:spPr>
          <a:xfrm>
            <a:off x="5466452"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72">
            <a:extLst>
              <a:ext uri="{FF2B5EF4-FFF2-40B4-BE49-F238E27FC236}">
                <a16:creationId xmlns:a16="http://schemas.microsoft.com/office/drawing/2014/main" id="{3C862DC3-BA3B-5B4B-8F5C-0E355A970500}"/>
              </a:ext>
            </a:extLst>
          </p:cNvPr>
          <p:cNvSpPr/>
          <p:nvPr/>
        </p:nvSpPr>
        <p:spPr>
          <a:xfrm>
            <a:off x="5390251"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73">
            <a:extLst>
              <a:ext uri="{FF2B5EF4-FFF2-40B4-BE49-F238E27FC236}">
                <a16:creationId xmlns:a16="http://schemas.microsoft.com/office/drawing/2014/main" id="{79B21BDD-5886-8A4B-885D-DC8F40D1FD84}"/>
              </a:ext>
            </a:extLst>
          </p:cNvPr>
          <p:cNvSpPr/>
          <p:nvPr/>
        </p:nvSpPr>
        <p:spPr>
          <a:xfrm>
            <a:off x="5282303"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74">
            <a:extLst>
              <a:ext uri="{FF2B5EF4-FFF2-40B4-BE49-F238E27FC236}">
                <a16:creationId xmlns:a16="http://schemas.microsoft.com/office/drawing/2014/main" id="{44C5A088-348B-2A47-A125-DB008A7E48E4}"/>
              </a:ext>
            </a:extLst>
          </p:cNvPr>
          <p:cNvSpPr/>
          <p:nvPr/>
        </p:nvSpPr>
        <p:spPr>
          <a:xfrm>
            <a:off x="5187053"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90">
            <a:extLst>
              <a:ext uri="{FF2B5EF4-FFF2-40B4-BE49-F238E27FC236}">
                <a16:creationId xmlns:a16="http://schemas.microsoft.com/office/drawing/2014/main" id="{9C96A1AD-F679-154F-819D-17517126DF84}"/>
              </a:ext>
            </a:extLst>
          </p:cNvPr>
          <p:cNvSpPr/>
          <p:nvPr/>
        </p:nvSpPr>
        <p:spPr>
          <a:xfrm>
            <a:off x="7711669" y="173536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91">
            <a:extLst>
              <a:ext uri="{FF2B5EF4-FFF2-40B4-BE49-F238E27FC236}">
                <a16:creationId xmlns:a16="http://schemas.microsoft.com/office/drawing/2014/main" id="{08360005-8A65-804C-B8CB-52616E8C9446}"/>
              </a:ext>
            </a:extLst>
          </p:cNvPr>
          <p:cNvSpPr/>
          <p:nvPr/>
        </p:nvSpPr>
        <p:spPr>
          <a:xfrm>
            <a:off x="7814801" y="173536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92">
            <a:extLst>
              <a:ext uri="{FF2B5EF4-FFF2-40B4-BE49-F238E27FC236}">
                <a16:creationId xmlns:a16="http://schemas.microsoft.com/office/drawing/2014/main" id="{AC0A1637-861A-FD4E-BF40-937C215BBAED}"/>
              </a:ext>
            </a:extLst>
          </p:cNvPr>
          <p:cNvSpPr/>
          <p:nvPr/>
        </p:nvSpPr>
        <p:spPr>
          <a:xfrm>
            <a:off x="7651362"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93">
            <a:extLst>
              <a:ext uri="{FF2B5EF4-FFF2-40B4-BE49-F238E27FC236}">
                <a16:creationId xmlns:a16="http://schemas.microsoft.com/office/drawing/2014/main" id="{D04648A6-BC03-004C-BA0E-3DCCFE29ACCF}"/>
              </a:ext>
            </a:extLst>
          </p:cNvPr>
          <p:cNvSpPr/>
          <p:nvPr/>
        </p:nvSpPr>
        <p:spPr>
          <a:xfrm>
            <a:off x="7779950"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94">
            <a:extLst>
              <a:ext uri="{FF2B5EF4-FFF2-40B4-BE49-F238E27FC236}">
                <a16:creationId xmlns:a16="http://schemas.microsoft.com/office/drawing/2014/main" id="{8A0AE410-195E-BE41-BB65-D1358B062F72}"/>
              </a:ext>
            </a:extLst>
          </p:cNvPr>
          <p:cNvSpPr/>
          <p:nvPr/>
        </p:nvSpPr>
        <p:spPr>
          <a:xfrm>
            <a:off x="7908538"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95">
            <a:extLst>
              <a:ext uri="{FF2B5EF4-FFF2-40B4-BE49-F238E27FC236}">
                <a16:creationId xmlns:a16="http://schemas.microsoft.com/office/drawing/2014/main" id="{1D6D66B9-6E31-FB44-B9AD-D6673206A5B8}"/>
              </a:ext>
            </a:extLst>
          </p:cNvPr>
          <p:cNvSpPr/>
          <p:nvPr/>
        </p:nvSpPr>
        <p:spPr>
          <a:xfrm>
            <a:off x="8037126"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96">
            <a:extLst>
              <a:ext uri="{FF2B5EF4-FFF2-40B4-BE49-F238E27FC236}">
                <a16:creationId xmlns:a16="http://schemas.microsoft.com/office/drawing/2014/main" id="{A195C3B0-8A1E-9843-AB15-168D9F286558}"/>
              </a:ext>
            </a:extLst>
          </p:cNvPr>
          <p:cNvSpPr/>
          <p:nvPr/>
        </p:nvSpPr>
        <p:spPr>
          <a:xfrm>
            <a:off x="8165715"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91">
            <a:extLst>
              <a:ext uri="{FF2B5EF4-FFF2-40B4-BE49-F238E27FC236}">
                <a16:creationId xmlns:a16="http://schemas.microsoft.com/office/drawing/2014/main" id="{08360005-8A65-804C-B8CB-52616E8C9446}"/>
              </a:ext>
            </a:extLst>
          </p:cNvPr>
          <p:cNvSpPr/>
          <p:nvPr/>
        </p:nvSpPr>
        <p:spPr>
          <a:xfrm>
            <a:off x="7917933" y="173536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91">
            <a:extLst>
              <a:ext uri="{FF2B5EF4-FFF2-40B4-BE49-F238E27FC236}">
                <a16:creationId xmlns:a16="http://schemas.microsoft.com/office/drawing/2014/main" id="{08360005-8A65-804C-B8CB-52616E8C9446}"/>
              </a:ext>
            </a:extLst>
          </p:cNvPr>
          <p:cNvSpPr/>
          <p:nvPr/>
        </p:nvSpPr>
        <p:spPr>
          <a:xfrm>
            <a:off x="8021066" y="173536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550788"/>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Example: Predicting the Apartment Price</a:t>
            </a:r>
            <a:endParaRPr lang="ru-RU" sz="3200" b="1" dirty="0">
              <a:solidFill>
                <a:srgbClr val="A26D6A"/>
              </a:solidFill>
              <a:cs typeface="Times New Roman" pitchFamily="18" charset="0"/>
            </a:endParaRPr>
          </a:p>
        </p:txBody>
      </p:sp>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a:spcAft>
                <a:spcPts val="1800"/>
              </a:spcAft>
            </a:pPr>
            <a:r>
              <a:rPr lang="en-US" sz="2400" dirty="0">
                <a:solidFill>
                  <a:srgbClr val="4D4D4D"/>
                </a:solidFill>
              </a:rPr>
              <a:t>Linear model with  polynomial features</a:t>
            </a:r>
            <a:r>
              <a:rPr lang="ru-RU" sz="2400" dirty="0">
                <a:solidFill>
                  <a:srgbClr val="4D4D4D"/>
                </a:solidFill>
              </a:rPr>
              <a:t>:</a:t>
            </a:r>
            <a:endParaRPr lang="en-US" sz="2400" dirty="0">
              <a:solidFill>
                <a:srgbClr val="4D4D4D"/>
              </a:solidFill>
            </a:endParaRPr>
          </a:p>
          <a:p>
            <a:pPr>
              <a:spcAft>
                <a:spcPts val="1800"/>
              </a:spcAft>
            </a:pPr>
            <a:endParaRPr lang="en-US" sz="2400" dirty="0">
              <a:solidFill>
                <a:srgbClr val="4D4D4D"/>
              </a:solidFill>
            </a:endParaRPr>
          </a:p>
        </p:txBody>
      </p:sp>
      <p:pic>
        <p:nvPicPr>
          <p:cNvPr id="5" name="Picture 4" descr="A close up of a logo&#10;&#10;Description automatically generated">
            <a:extLst>
              <a:ext uri="{FF2B5EF4-FFF2-40B4-BE49-F238E27FC236}">
                <a16:creationId xmlns:a16="http://schemas.microsoft.com/office/drawing/2014/main" id="{1985887F-B709-814F-B33A-51908D6FC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44" y="1434683"/>
            <a:ext cx="8244408" cy="4946645"/>
          </a:xfrm>
          <a:prstGeom prst="rect">
            <a:avLst/>
          </a:prstGeom>
        </p:spPr>
      </p:pic>
    </p:spTree>
    <p:extLst>
      <p:ext uri="{BB962C8B-B14F-4D97-AF65-F5344CB8AC3E}">
        <p14:creationId xmlns:p14="http://schemas.microsoft.com/office/powerpoint/2010/main" val="31513677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Algorithm</a:t>
            </a:r>
            <a:endParaRPr lang="ru-RU" sz="3200" b="1" dirty="0">
              <a:solidFill>
                <a:srgbClr val="A26D6A"/>
              </a:solidFill>
              <a:cs typeface="Times New Roman" pitchFamily="18" charset="0"/>
            </a:endParaRPr>
          </a:p>
        </p:txBody>
      </p:sp>
      <p:sp>
        <p:nvSpPr>
          <p:cNvPr id="86" name="Rectangle 85">
            <a:extLst>
              <a:ext uri="{FF2B5EF4-FFF2-40B4-BE49-F238E27FC236}">
                <a16:creationId xmlns:a16="http://schemas.microsoft.com/office/drawing/2014/main" id="{1B7C43A9-3335-FF41-B9BE-BA14DED22911}"/>
              </a:ext>
            </a:extLst>
          </p:cNvPr>
          <p:cNvSpPr/>
          <p:nvPr/>
        </p:nvSpPr>
        <p:spPr>
          <a:xfrm>
            <a:off x="4789357" y="4271498"/>
            <a:ext cx="1582843" cy="632024"/>
          </a:xfrm>
          <a:prstGeom prst="rect">
            <a:avLst/>
          </a:prstGeom>
          <a:ln>
            <a:solidFill>
              <a:srgbClr val="9CA5A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The leaf</a:t>
            </a:r>
          </a:p>
        </p:txBody>
      </p:sp>
      <p:sp>
        <p:nvSpPr>
          <p:cNvPr id="87" name="Up Arrow 86">
            <a:extLst>
              <a:ext uri="{FF2B5EF4-FFF2-40B4-BE49-F238E27FC236}">
                <a16:creationId xmlns:a16="http://schemas.microsoft.com/office/drawing/2014/main" id="{AE10133C-6124-134B-BAD9-325E0C4E24CC}"/>
              </a:ext>
            </a:extLst>
          </p:cNvPr>
          <p:cNvSpPr/>
          <p:nvPr/>
        </p:nvSpPr>
        <p:spPr>
          <a:xfrm>
            <a:off x="5484543" y="2350425"/>
            <a:ext cx="192470" cy="1921073"/>
          </a:xfrm>
          <a:prstGeom prst="upArrow">
            <a:avLst/>
          </a:prstGeom>
          <a:solidFill>
            <a:srgbClr val="9CA5A2"/>
          </a:solidFill>
          <a:ln>
            <a:solidFill>
              <a:srgbClr val="9CA5A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9">
            <a:extLst>
              <a:ext uri="{FF2B5EF4-FFF2-40B4-BE49-F238E27FC236}">
                <a16:creationId xmlns:a16="http://schemas.microsoft.com/office/drawing/2014/main" id="{3C827E72-99DC-AA47-BA87-13B73175336A}"/>
              </a:ext>
            </a:extLst>
          </p:cNvPr>
          <p:cNvSpPr/>
          <p:nvPr/>
        </p:nvSpPr>
        <p:spPr>
          <a:xfrm>
            <a:off x="7275116" y="1597554"/>
            <a:ext cx="1612902" cy="999177"/>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sp>
        <p:nvSpPr>
          <p:cNvPr id="42" name="Заголовок 1"/>
          <p:cNvSpPr txBox="1">
            <a:spLocks/>
          </p:cNvSpPr>
          <p:nvPr/>
        </p:nvSpPr>
        <p:spPr>
          <a:xfrm>
            <a:off x="0" y="0"/>
            <a:ext cx="9144000" cy="620688"/>
          </a:xfrm>
          <a:prstGeom prst="rect">
            <a:avLst/>
          </a:prstGeom>
        </p:spPr>
        <p:txBody>
          <a:bodyPr vert="horz" lIns="91440" tIns="45720" rIns="0" bIns="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a:solidFill>
                  <a:srgbClr val="A26D6A"/>
                </a:solidFill>
                <a:cs typeface="Times New Roman" pitchFamily="18" charset="0"/>
              </a:rPr>
              <a:t>Greedy Algorithm</a:t>
            </a:r>
            <a:endParaRPr lang="ru-RU" sz="3200" b="1" dirty="0">
              <a:solidFill>
                <a:srgbClr val="A26D6A"/>
              </a:solidFill>
              <a:cs typeface="Times New Roman" pitchFamily="18" charset="0"/>
            </a:endParaRPr>
          </a:p>
        </p:txBody>
      </p:sp>
      <p:grpSp>
        <p:nvGrpSpPr>
          <p:cNvPr id="44" name="Group 4">
            <a:extLst>
              <a:ext uri="{FF2B5EF4-FFF2-40B4-BE49-F238E27FC236}">
                <a16:creationId xmlns:a16="http://schemas.microsoft.com/office/drawing/2014/main" id="{C3157CEC-E6BF-CA44-8566-E3ABBB5F5ADB}"/>
              </a:ext>
            </a:extLst>
          </p:cNvPr>
          <p:cNvGrpSpPr/>
          <p:nvPr/>
        </p:nvGrpSpPr>
        <p:grpSpPr>
          <a:xfrm>
            <a:off x="477152" y="3861048"/>
            <a:ext cx="5040362" cy="2417967"/>
            <a:chOff x="539750" y="2159000"/>
            <a:chExt cx="7280275" cy="3492500"/>
          </a:xfrm>
        </p:grpSpPr>
        <p:cxnSp>
          <p:nvCxnSpPr>
            <p:cNvPr id="45" name="Straight Arrow Connector 51">
              <a:extLst>
                <a:ext uri="{FF2B5EF4-FFF2-40B4-BE49-F238E27FC236}">
                  <a16:creationId xmlns:a16="http://schemas.microsoft.com/office/drawing/2014/main" id="{571355D6-CE24-A743-B4CD-5EF73EC2B39C}"/>
                </a:ext>
              </a:extLst>
            </p:cNvPr>
            <p:cNvCxnSpPr/>
            <p:nvPr/>
          </p:nvCxnSpPr>
          <p:spPr>
            <a:xfrm flipV="1">
              <a:off x="644525" y="2159000"/>
              <a:ext cx="0" cy="3492500"/>
            </a:xfrm>
            <a:prstGeom prst="straightConnector1">
              <a:avLst/>
            </a:prstGeom>
            <a:ln w="19050">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52">
              <a:extLst>
                <a:ext uri="{FF2B5EF4-FFF2-40B4-BE49-F238E27FC236}">
                  <a16:creationId xmlns:a16="http://schemas.microsoft.com/office/drawing/2014/main" id="{D5960A12-631A-8048-8BE5-0D8F2935A291}"/>
                </a:ext>
              </a:extLst>
            </p:cNvPr>
            <p:cNvCxnSpPr>
              <a:cxnSpLocks/>
            </p:cNvCxnSpPr>
            <p:nvPr/>
          </p:nvCxnSpPr>
          <p:spPr>
            <a:xfrm>
              <a:off x="644525" y="5651500"/>
              <a:ext cx="7175500" cy="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sp>
          <p:nvSpPr>
            <p:cNvPr id="47" name="Oval 53">
              <a:extLst>
                <a:ext uri="{FF2B5EF4-FFF2-40B4-BE49-F238E27FC236}">
                  <a16:creationId xmlns:a16="http://schemas.microsoft.com/office/drawing/2014/main" id="{C2AD52C3-A872-6348-9F12-0CA7DC596966}"/>
                </a:ext>
              </a:extLst>
            </p:cNvPr>
            <p:cNvSpPr/>
            <p:nvPr/>
          </p:nvSpPr>
          <p:spPr>
            <a:xfrm>
              <a:off x="1517651"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54">
              <a:extLst>
                <a:ext uri="{FF2B5EF4-FFF2-40B4-BE49-F238E27FC236}">
                  <a16:creationId xmlns:a16="http://schemas.microsoft.com/office/drawing/2014/main" id="{ED7ADA5F-3941-B948-8180-5CB2BDBEF5A0}"/>
                </a:ext>
              </a:extLst>
            </p:cNvPr>
            <p:cNvSpPr/>
            <p:nvPr/>
          </p:nvSpPr>
          <p:spPr>
            <a:xfrm>
              <a:off x="2241550" y="405467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55">
              <a:extLst>
                <a:ext uri="{FF2B5EF4-FFF2-40B4-BE49-F238E27FC236}">
                  <a16:creationId xmlns:a16="http://schemas.microsoft.com/office/drawing/2014/main" id="{C8E04D9D-57DF-DF48-8425-DBD1A95317DE}"/>
                </a:ext>
              </a:extLst>
            </p:cNvPr>
            <p:cNvSpPr/>
            <p:nvPr/>
          </p:nvSpPr>
          <p:spPr>
            <a:xfrm>
              <a:off x="281940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56">
              <a:extLst>
                <a:ext uri="{FF2B5EF4-FFF2-40B4-BE49-F238E27FC236}">
                  <a16:creationId xmlns:a16="http://schemas.microsoft.com/office/drawing/2014/main" id="{666F44E2-8777-B54B-B1BA-45C05B2BE950}"/>
                </a:ext>
              </a:extLst>
            </p:cNvPr>
            <p:cNvSpPr/>
            <p:nvPr/>
          </p:nvSpPr>
          <p:spPr>
            <a:xfrm>
              <a:off x="499110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7">
              <a:extLst>
                <a:ext uri="{FF2B5EF4-FFF2-40B4-BE49-F238E27FC236}">
                  <a16:creationId xmlns:a16="http://schemas.microsoft.com/office/drawing/2014/main" id="{1CADB495-AAF5-D242-9972-7DB9254070AE}"/>
                </a:ext>
              </a:extLst>
            </p:cNvPr>
            <p:cNvSpPr/>
            <p:nvPr/>
          </p:nvSpPr>
          <p:spPr>
            <a:xfrm>
              <a:off x="3940175" y="405467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58">
              <a:extLst>
                <a:ext uri="{FF2B5EF4-FFF2-40B4-BE49-F238E27FC236}">
                  <a16:creationId xmlns:a16="http://schemas.microsoft.com/office/drawing/2014/main" id="{A45D67F5-95CD-E64A-9C3D-F002A8413390}"/>
                </a:ext>
              </a:extLst>
            </p:cNvPr>
            <p:cNvSpPr/>
            <p:nvPr/>
          </p:nvSpPr>
          <p:spPr>
            <a:xfrm>
              <a:off x="629285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59">
              <a:extLst>
                <a:ext uri="{FF2B5EF4-FFF2-40B4-BE49-F238E27FC236}">
                  <a16:creationId xmlns:a16="http://schemas.microsoft.com/office/drawing/2014/main" id="{E0841A48-81ED-B74C-BFA1-3C86DD7EF47B}"/>
                </a:ext>
              </a:extLst>
            </p:cNvPr>
            <p:cNvSpPr/>
            <p:nvPr/>
          </p:nvSpPr>
          <p:spPr>
            <a:xfrm>
              <a:off x="6292850" y="351869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60">
              <a:extLst>
                <a:ext uri="{FF2B5EF4-FFF2-40B4-BE49-F238E27FC236}">
                  <a16:creationId xmlns:a16="http://schemas.microsoft.com/office/drawing/2014/main" id="{679E2125-E067-B14E-A3BB-F8881B8ED281}"/>
                </a:ext>
              </a:extLst>
            </p:cNvPr>
            <p:cNvSpPr/>
            <p:nvPr/>
          </p:nvSpPr>
          <p:spPr>
            <a:xfrm>
              <a:off x="6292850" y="229870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61">
              <a:extLst>
                <a:ext uri="{FF2B5EF4-FFF2-40B4-BE49-F238E27FC236}">
                  <a16:creationId xmlns:a16="http://schemas.microsoft.com/office/drawing/2014/main" id="{10E98988-7EF8-C445-B161-8EFC03C2EA27}"/>
                </a:ext>
              </a:extLst>
            </p:cNvPr>
            <p:cNvSpPr/>
            <p:nvPr/>
          </p:nvSpPr>
          <p:spPr>
            <a:xfrm>
              <a:off x="5638800" y="4044950"/>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62">
              <a:extLst>
                <a:ext uri="{FF2B5EF4-FFF2-40B4-BE49-F238E27FC236}">
                  <a16:creationId xmlns:a16="http://schemas.microsoft.com/office/drawing/2014/main" id="{71F674CB-18FC-1E47-8D62-F058242DD593}"/>
                </a:ext>
              </a:extLst>
            </p:cNvPr>
            <p:cNvSpPr/>
            <p:nvPr/>
          </p:nvSpPr>
          <p:spPr>
            <a:xfrm>
              <a:off x="4527550" y="322659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63">
              <a:extLst>
                <a:ext uri="{FF2B5EF4-FFF2-40B4-BE49-F238E27FC236}">
                  <a16:creationId xmlns:a16="http://schemas.microsoft.com/office/drawing/2014/main" id="{A83927EE-165D-224B-9E6D-9289CA9EBC07}"/>
                </a:ext>
              </a:extLst>
            </p:cNvPr>
            <p:cNvSpPr/>
            <p:nvPr/>
          </p:nvSpPr>
          <p:spPr>
            <a:xfrm>
              <a:off x="3470275" y="279717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64">
              <a:extLst>
                <a:ext uri="{FF2B5EF4-FFF2-40B4-BE49-F238E27FC236}">
                  <a16:creationId xmlns:a16="http://schemas.microsoft.com/office/drawing/2014/main" id="{34005EB6-DBE0-1649-B657-45306FBCD7E9}"/>
                </a:ext>
              </a:extLst>
            </p:cNvPr>
            <p:cNvSpPr/>
            <p:nvPr/>
          </p:nvSpPr>
          <p:spPr>
            <a:xfrm>
              <a:off x="1517651" y="3584377"/>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65">
              <a:extLst>
                <a:ext uri="{FF2B5EF4-FFF2-40B4-BE49-F238E27FC236}">
                  <a16:creationId xmlns:a16="http://schemas.microsoft.com/office/drawing/2014/main" id="{0987CE5D-ED74-3045-A41F-2AAC8549E833}"/>
                </a:ext>
              </a:extLst>
            </p:cNvPr>
            <p:cNvSpPr/>
            <p:nvPr/>
          </p:nvSpPr>
          <p:spPr>
            <a:xfrm>
              <a:off x="1524002" y="229870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66">
              <a:extLst>
                <a:ext uri="{FF2B5EF4-FFF2-40B4-BE49-F238E27FC236}">
                  <a16:creationId xmlns:a16="http://schemas.microsoft.com/office/drawing/2014/main" id="{A3506875-3F4F-1E49-9162-A0F1D3E4FDCE}"/>
                </a:ext>
              </a:extLst>
            </p:cNvPr>
            <p:cNvCxnSpPr>
              <a:cxnSpLocks/>
            </p:cNvCxnSpPr>
            <p:nvPr/>
          </p:nvCxnSpPr>
          <p:spPr>
            <a:xfrm flipH="1">
              <a:off x="539750" y="4648200"/>
              <a:ext cx="7016749" cy="0"/>
            </a:xfrm>
            <a:prstGeom prst="line">
              <a:avLst/>
            </a:prstGeom>
            <a:ln w="38100">
              <a:solidFill>
                <a:srgbClr val="4D4D4D"/>
              </a:solidFill>
            </a:ln>
          </p:spPr>
          <p:style>
            <a:lnRef idx="1">
              <a:schemeClr val="dk1"/>
            </a:lnRef>
            <a:fillRef idx="0">
              <a:schemeClr val="dk1"/>
            </a:fillRef>
            <a:effectRef idx="0">
              <a:schemeClr val="dk1"/>
            </a:effectRef>
            <a:fontRef idx="minor">
              <a:schemeClr val="tx1"/>
            </a:fontRef>
          </p:style>
        </p:cxnSp>
      </p:grpSp>
      <p:sp>
        <p:nvSpPr>
          <p:cNvPr id="99" name="Rectangle 68">
            <a:extLst>
              <a:ext uri="{FF2B5EF4-FFF2-40B4-BE49-F238E27FC236}">
                <a16:creationId xmlns:a16="http://schemas.microsoft.com/office/drawing/2014/main" id="{DDD0411B-30EF-284A-9C5D-B1B920C70E33}"/>
              </a:ext>
            </a:extLst>
          </p:cNvPr>
          <p:cNvSpPr/>
          <p:nvPr/>
        </p:nvSpPr>
        <p:spPr>
          <a:xfrm>
            <a:off x="4767952" y="1597554"/>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cxnSp>
        <p:nvCxnSpPr>
          <p:cNvPr id="100" name="Straight Arrow Connector 69">
            <a:extLst>
              <a:ext uri="{FF2B5EF4-FFF2-40B4-BE49-F238E27FC236}">
                <a16:creationId xmlns:a16="http://schemas.microsoft.com/office/drawing/2014/main" id="{6AB3C6E1-2261-E14A-A1C0-26BC27B080A1}"/>
              </a:ext>
            </a:extLst>
          </p:cNvPr>
          <p:cNvCxnSpPr/>
          <p:nvPr/>
        </p:nvCxnSpPr>
        <p:spPr>
          <a:xfrm flipH="1">
            <a:off x="5574403" y="1197504"/>
            <a:ext cx="1301752" cy="40005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70">
            <a:extLst>
              <a:ext uri="{FF2B5EF4-FFF2-40B4-BE49-F238E27FC236}">
                <a16:creationId xmlns:a16="http://schemas.microsoft.com/office/drawing/2014/main" id="{1615C6F6-B314-4D4D-9DA7-40F2C4323E57}"/>
              </a:ext>
            </a:extLst>
          </p:cNvPr>
          <p:cNvCxnSpPr/>
          <p:nvPr/>
        </p:nvCxnSpPr>
        <p:spPr>
          <a:xfrm>
            <a:off x="6876155" y="1197504"/>
            <a:ext cx="977900" cy="400049"/>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7" name="Rectangle 67">
                <a:extLst>
                  <a:ext uri="{FF2B5EF4-FFF2-40B4-BE49-F238E27FC236}">
                    <a16:creationId xmlns:a16="http://schemas.microsoft.com/office/drawing/2014/main" id="{61018FFD-C744-8643-8063-3686C567FFE0}"/>
                  </a:ext>
                </a:extLst>
              </p:cNvPr>
              <p:cNvSpPr/>
              <p:nvPr/>
            </p:nvSpPr>
            <p:spPr>
              <a:xfrm>
                <a:off x="6069704" y="562504"/>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𝑥</m:t>
                          </m:r>
                        </m:e>
                        <m:sub>
                          <m:r>
                            <a:rPr lang="ru-RU" sz="2400" b="0" i="1" smtClean="0">
                              <a:solidFill>
                                <a:srgbClr val="4D4D4D"/>
                              </a:solidFill>
                              <a:latin typeface="Cambria Math" charset="0"/>
                            </a:rPr>
                            <m:t>2</m:t>
                          </m:r>
                        </m:sub>
                      </m:sSub>
                      <m:r>
                        <a:rPr lang="en-US" sz="2400" b="0" i="1" smtClean="0">
                          <a:solidFill>
                            <a:srgbClr val="4D4D4D"/>
                          </a:solidFill>
                          <a:latin typeface="Cambria Math" charset="0"/>
                        </a:rPr>
                        <m:t>&lt;</m:t>
                      </m:r>
                      <m:r>
                        <a:rPr lang="ru-RU" sz="2400" b="0" i="1" smtClean="0">
                          <a:solidFill>
                            <a:srgbClr val="4D4D4D"/>
                          </a:solidFill>
                          <a:latin typeface="Cambria Math" charset="0"/>
                        </a:rPr>
                        <m:t>1</m:t>
                      </m:r>
                    </m:oMath>
                  </m:oMathPara>
                </a14:m>
                <a:endParaRPr lang="en-US" sz="2400" dirty="0">
                  <a:solidFill>
                    <a:srgbClr val="4D4D4D"/>
                  </a:solidFill>
                </a:endParaRPr>
              </a:p>
            </p:txBody>
          </p:sp>
        </mc:Choice>
        <mc:Fallback xmlns="">
          <p:sp>
            <p:nvSpPr>
              <p:cNvPr id="107" name="Rectangle 67">
                <a:extLst>
                  <a:ext uri="{FF2B5EF4-FFF2-40B4-BE49-F238E27FC236}">
                    <a16:creationId xmlns:a16="http://schemas.microsoft.com/office/drawing/2014/main" xmlns:a14="http://schemas.microsoft.com/office/drawing/2010/main" xmlns="" id="{61018FFD-C744-8643-8063-3686C567FFE0}"/>
                  </a:ext>
                </a:extLst>
              </p:cNvPr>
              <p:cNvSpPr>
                <a:spLocks noRot="1" noChangeAspect="1" noMove="1" noResize="1" noEditPoints="1" noAdjustHandles="1" noChangeArrowheads="1" noChangeShapeType="1" noTextEdit="1"/>
              </p:cNvSpPr>
              <p:nvPr/>
            </p:nvSpPr>
            <p:spPr>
              <a:xfrm>
                <a:off x="6069704" y="562504"/>
                <a:ext cx="1612902" cy="635000"/>
              </a:xfrm>
              <a:prstGeom prst="rect">
                <a:avLst/>
              </a:prstGeom>
              <a:blipFill rotWithShape="1">
                <a:blip r:embed="rId4"/>
                <a:stretch>
                  <a:fillRect/>
                </a:stretch>
              </a:blipFill>
              <a:ln>
                <a:solidFill>
                  <a:srgbClr val="F58352"/>
                </a:solidFill>
                <a:miter lim="800000"/>
              </a:ln>
            </p:spPr>
            <p:txBody>
              <a:bodyPr/>
              <a:lstStyle/>
              <a:p>
                <a:r>
                  <a:rPr lang="ru-RU">
                    <a:noFill/>
                  </a:rPr>
                  <a:t> </a:t>
                </a:r>
              </a:p>
            </p:txBody>
          </p:sp>
        </mc:Fallback>
      </mc:AlternateContent>
      <p:sp>
        <p:nvSpPr>
          <p:cNvPr id="108" name="Oval 71">
            <a:extLst>
              <a:ext uri="{FF2B5EF4-FFF2-40B4-BE49-F238E27FC236}">
                <a16:creationId xmlns:a16="http://schemas.microsoft.com/office/drawing/2014/main" id="{C0968083-E056-7F4C-B98A-4E8CBCC8C67B}"/>
              </a:ext>
            </a:extLst>
          </p:cNvPr>
          <p:cNvSpPr/>
          <p:nvPr/>
        </p:nvSpPr>
        <p:spPr>
          <a:xfrm>
            <a:off x="5466452"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72">
            <a:extLst>
              <a:ext uri="{FF2B5EF4-FFF2-40B4-BE49-F238E27FC236}">
                <a16:creationId xmlns:a16="http://schemas.microsoft.com/office/drawing/2014/main" id="{3C862DC3-BA3B-5B4B-8F5C-0E355A970500}"/>
              </a:ext>
            </a:extLst>
          </p:cNvPr>
          <p:cNvSpPr/>
          <p:nvPr/>
        </p:nvSpPr>
        <p:spPr>
          <a:xfrm>
            <a:off x="5390251"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73">
            <a:extLst>
              <a:ext uri="{FF2B5EF4-FFF2-40B4-BE49-F238E27FC236}">
                <a16:creationId xmlns:a16="http://schemas.microsoft.com/office/drawing/2014/main" id="{79B21BDD-5886-8A4B-885D-DC8F40D1FD84}"/>
              </a:ext>
            </a:extLst>
          </p:cNvPr>
          <p:cNvSpPr/>
          <p:nvPr/>
        </p:nvSpPr>
        <p:spPr>
          <a:xfrm>
            <a:off x="5282303"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74">
            <a:extLst>
              <a:ext uri="{FF2B5EF4-FFF2-40B4-BE49-F238E27FC236}">
                <a16:creationId xmlns:a16="http://schemas.microsoft.com/office/drawing/2014/main" id="{44C5A088-348B-2A47-A125-DB008A7E48E4}"/>
              </a:ext>
            </a:extLst>
          </p:cNvPr>
          <p:cNvSpPr/>
          <p:nvPr/>
        </p:nvSpPr>
        <p:spPr>
          <a:xfrm>
            <a:off x="5187053"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90">
            <a:extLst>
              <a:ext uri="{FF2B5EF4-FFF2-40B4-BE49-F238E27FC236}">
                <a16:creationId xmlns:a16="http://schemas.microsoft.com/office/drawing/2014/main" id="{9C96A1AD-F679-154F-819D-17517126DF84}"/>
              </a:ext>
            </a:extLst>
          </p:cNvPr>
          <p:cNvSpPr/>
          <p:nvPr/>
        </p:nvSpPr>
        <p:spPr>
          <a:xfrm>
            <a:off x="7711669" y="173536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91">
            <a:extLst>
              <a:ext uri="{FF2B5EF4-FFF2-40B4-BE49-F238E27FC236}">
                <a16:creationId xmlns:a16="http://schemas.microsoft.com/office/drawing/2014/main" id="{08360005-8A65-804C-B8CB-52616E8C9446}"/>
              </a:ext>
            </a:extLst>
          </p:cNvPr>
          <p:cNvSpPr/>
          <p:nvPr/>
        </p:nvSpPr>
        <p:spPr>
          <a:xfrm>
            <a:off x="7814801" y="173536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92">
            <a:extLst>
              <a:ext uri="{FF2B5EF4-FFF2-40B4-BE49-F238E27FC236}">
                <a16:creationId xmlns:a16="http://schemas.microsoft.com/office/drawing/2014/main" id="{AC0A1637-861A-FD4E-BF40-937C215BBAED}"/>
              </a:ext>
            </a:extLst>
          </p:cNvPr>
          <p:cNvSpPr/>
          <p:nvPr/>
        </p:nvSpPr>
        <p:spPr>
          <a:xfrm>
            <a:off x="7651362"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93">
            <a:extLst>
              <a:ext uri="{FF2B5EF4-FFF2-40B4-BE49-F238E27FC236}">
                <a16:creationId xmlns:a16="http://schemas.microsoft.com/office/drawing/2014/main" id="{D04648A6-BC03-004C-BA0E-3DCCFE29ACCF}"/>
              </a:ext>
            </a:extLst>
          </p:cNvPr>
          <p:cNvSpPr/>
          <p:nvPr/>
        </p:nvSpPr>
        <p:spPr>
          <a:xfrm>
            <a:off x="7779950"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94">
            <a:extLst>
              <a:ext uri="{FF2B5EF4-FFF2-40B4-BE49-F238E27FC236}">
                <a16:creationId xmlns:a16="http://schemas.microsoft.com/office/drawing/2014/main" id="{8A0AE410-195E-BE41-BB65-D1358B062F72}"/>
              </a:ext>
            </a:extLst>
          </p:cNvPr>
          <p:cNvSpPr/>
          <p:nvPr/>
        </p:nvSpPr>
        <p:spPr>
          <a:xfrm>
            <a:off x="7908538"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95">
            <a:extLst>
              <a:ext uri="{FF2B5EF4-FFF2-40B4-BE49-F238E27FC236}">
                <a16:creationId xmlns:a16="http://schemas.microsoft.com/office/drawing/2014/main" id="{1D6D66B9-6E31-FB44-B9AD-D6673206A5B8}"/>
              </a:ext>
            </a:extLst>
          </p:cNvPr>
          <p:cNvSpPr/>
          <p:nvPr/>
        </p:nvSpPr>
        <p:spPr>
          <a:xfrm>
            <a:off x="8037126"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96">
            <a:extLst>
              <a:ext uri="{FF2B5EF4-FFF2-40B4-BE49-F238E27FC236}">
                <a16:creationId xmlns:a16="http://schemas.microsoft.com/office/drawing/2014/main" id="{A195C3B0-8A1E-9843-AB15-168D9F286558}"/>
              </a:ext>
            </a:extLst>
          </p:cNvPr>
          <p:cNvSpPr/>
          <p:nvPr/>
        </p:nvSpPr>
        <p:spPr>
          <a:xfrm>
            <a:off x="8165715" y="218204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91">
            <a:extLst>
              <a:ext uri="{FF2B5EF4-FFF2-40B4-BE49-F238E27FC236}">
                <a16:creationId xmlns:a16="http://schemas.microsoft.com/office/drawing/2014/main" id="{08360005-8A65-804C-B8CB-52616E8C9446}"/>
              </a:ext>
            </a:extLst>
          </p:cNvPr>
          <p:cNvSpPr/>
          <p:nvPr/>
        </p:nvSpPr>
        <p:spPr>
          <a:xfrm>
            <a:off x="7917933" y="173536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91">
            <a:extLst>
              <a:ext uri="{FF2B5EF4-FFF2-40B4-BE49-F238E27FC236}">
                <a16:creationId xmlns:a16="http://schemas.microsoft.com/office/drawing/2014/main" id="{08360005-8A65-804C-B8CB-52616E8C9446}"/>
              </a:ext>
            </a:extLst>
          </p:cNvPr>
          <p:cNvSpPr/>
          <p:nvPr/>
        </p:nvSpPr>
        <p:spPr>
          <a:xfrm>
            <a:off x="8021066" y="173536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9117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5" name="applause.wav"/>
          </p:stSnd>
        </p:sndAc>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49">
            <a:extLst>
              <a:ext uri="{FF2B5EF4-FFF2-40B4-BE49-F238E27FC236}">
                <a16:creationId xmlns:a16="http://schemas.microsoft.com/office/drawing/2014/main" id="{3C827E72-99DC-AA47-BA87-13B73175336A}"/>
              </a:ext>
            </a:extLst>
          </p:cNvPr>
          <p:cNvSpPr/>
          <p:nvPr/>
        </p:nvSpPr>
        <p:spPr>
          <a:xfrm>
            <a:off x="7275116" y="3404815"/>
            <a:ext cx="1612902" cy="999177"/>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Algorithm</a:t>
            </a:r>
            <a:endParaRPr lang="ru-RU" sz="3200" b="1" dirty="0">
              <a:solidFill>
                <a:srgbClr val="A26D6A"/>
              </a:solidFill>
              <a:cs typeface="Times New Roman" pitchFamily="18" charset="0"/>
            </a:endParaRPr>
          </a:p>
        </p:txBody>
      </p:sp>
      <p:grpSp>
        <p:nvGrpSpPr>
          <p:cNvPr id="85" name="Group 4">
            <a:extLst>
              <a:ext uri="{FF2B5EF4-FFF2-40B4-BE49-F238E27FC236}">
                <a16:creationId xmlns:a16="http://schemas.microsoft.com/office/drawing/2014/main" id="{C3157CEC-E6BF-CA44-8566-E3ABBB5F5ADB}"/>
              </a:ext>
            </a:extLst>
          </p:cNvPr>
          <p:cNvGrpSpPr/>
          <p:nvPr/>
        </p:nvGrpSpPr>
        <p:grpSpPr>
          <a:xfrm>
            <a:off x="477152" y="3861048"/>
            <a:ext cx="5040362" cy="2417967"/>
            <a:chOff x="539750" y="2159000"/>
            <a:chExt cx="7280275" cy="3492500"/>
          </a:xfrm>
        </p:grpSpPr>
        <p:cxnSp>
          <p:nvCxnSpPr>
            <p:cNvPr id="86" name="Straight Arrow Connector 51">
              <a:extLst>
                <a:ext uri="{FF2B5EF4-FFF2-40B4-BE49-F238E27FC236}">
                  <a16:creationId xmlns:a16="http://schemas.microsoft.com/office/drawing/2014/main" id="{571355D6-CE24-A743-B4CD-5EF73EC2B39C}"/>
                </a:ext>
              </a:extLst>
            </p:cNvPr>
            <p:cNvCxnSpPr/>
            <p:nvPr/>
          </p:nvCxnSpPr>
          <p:spPr>
            <a:xfrm flipV="1">
              <a:off x="644525" y="2159000"/>
              <a:ext cx="0" cy="3492500"/>
            </a:xfrm>
            <a:prstGeom prst="straightConnector1">
              <a:avLst/>
            </a:prstGeom>
            <a:ln w="19050">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52">
              <a:extLst>
                <a:ext uri="{FF2B5EF4-FFF2-40B4-BE49-F238E27FC236}">
                  <a16:creationId xmlns:a16="http://schemas.microsoft.com/office/drawing/2014/main" id="{D5960A12-631A-8048-8BE5-0D8F2935A291}"/>
                </a:ext>
              </a:extLst>
            </p:cNvPr>
            <p:cNvCxnSpPr>
              <a:cxnSpLocks/>
            </p:cNvCxnSpPr>
            <p:nvPr/>
          </p:nvCxnSpPr>
          <p:spPr>
            <a:xfrm>
              <a:off x="644525" y="5651500"/>
              <a:ext cx="7175500" cy="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sp>
          <p:nvSpPr>
            <p:cNvPr id="100" name="Oval 53">
              <a:extLst>
                <a:ext uri="{FF2B5EF4-FFF2-40B4-BE49-F238E27FC236}">
                  <a16:creationId xmlns:a16="http://schemas.microsoft.com/office/drawing/2014/main" id="{C2AD52C3-A872-6348-9F12-0CA7DC596966}"/>
                </a:ext>
              </a:extLst>
            </p:cNvPr>
            <p:cNvSpPr/>
            <p:nvPr/>
          </p:nvSpPr>
          <p:spPr>
            <a:xfrm>
              <a:off x="1517651"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54">
              <a:extLst>
                <a:ext uri="{FF2B5EF4-FFF2-40B4-BE49-F238E27FC236}">
                  <a16:creationId xmlns:a16="http://schemas.microsoft.com/office/drawing/2014/main" id="{ED7ADA5F-3941-B948-8180-5CB2BDBEF5A0}"/>
                </a:ext>
              </a:extLst>
            </p:cNvPr>
            <p:cNvSpPr/>
            <p:nvPr/>
          </p:nvSpPr>
          <p:spPr>
            <a:xfrm>
              <a:off x="2241550" y="405467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55">
              <a:extLst>
                <a:ext uri="{FF2B5EF4-FFF2-40B4-BE49-F238E27FC236}">
                  <a16:creationId xmlns:a16="http://schemas.microsoft.com/office/drawing/2014/main" id="{C8E04D9D-57DF-DF48-8425-DBD1A95317DE}"/>
                </a:ext>
              </a:extLst>
            </p:cNvPr>
            <p:cNvSpPr/>
            <p:nvPr/>
          </p:nvSpPr>
          <p:spPr>
            <a:xfrm>
              <a:off x="281940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56">
              <a:extLst>
                <a:ext uri="{FF2B5EF4-FFF2-40B4-BE49-F238E27FC236}">
                  <a16:creationId xmlns:a16="http://schemas.microsoft.com/office/drawing/2014/main" id="{666F44E2-8777-B54B-B1BA-45C05B2BE950}"/>
                </a:ext>
              </a:extLst>
            </p:cNvPr>
            <p:cNvSpPr/>
            <p:nvPr/>
          </p:nvSpPr>
          <p:spPr>
            <a:xfrm>
              <a:off x="499110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57">
              <a:extLst>
                <a:ext uri="{FF2B5EF4-FFF2-40B4-BE49-F238E27FC236}">
                  <a16:creationId xmlns:a16="http://schemas.microsoft.com/office/drawing/2014/main" id="{1CADB495-AAF5-D242-9972-7DB9254070AE}"/>
                </a:ext>
              </a:extLst>
            </p:cNvPr>
            <p:cNvSpPr/>
            <p:nvPr/>
          </p:nvSpPr>
          <p:spPr>
            <a:xfrm>
              <a:off x="3940175" y="405467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58">
              <a:extLst>
                <a:ext uri="{FF2B5EF4-FFF2-40B4-BE49-F238E27FC236}">
                  <a16:creationId xmlns:a16="http://schemas.microsoft.com/office/drawing/2014/main" id="{A45D67F5-95CD-E64A-9C3D-F002A8413390}"/>
                </a:ext>
              </a:extLst>
            </p:cNvPr>
            <p:cNvSpPr/>
            <p:nvPr/>
          </p:nvSpPr>
          <p:spPr>
            <a:xfrm>
              <a:off x="629285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59">
              <a:extLst>
                <a:ext uri="{FF2B5EF4-FFF2-40B4-BE49-F238E27FC236}">
                  <a16:creationId xmlns:a16="http://schemas.microsoft.com/office/drawing/2014/main" id="{E0841A48-81ED-B74C-BFA1-3C86DD7EF47B}"/>
                </a:ext>
              </a:extLst>
            </p:cNvPr>
            <p:cNvSpPr/>
            <p:nvPr/>
          </p:nvSpPr>
          <p:spPr>
            <a:xfrm>
              <a:off x="6292850" y="351869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60">
              <a:extLst>
                <a:ext uri="{FF2B5EF4-FFF2-40B4-BE49-F238E27FC236}">
                  <a16:creationId xmlns:a16="http://schemas.microsoft.com/office/drawing/2014/main" id="{679E2125-E067-B14E-A3BB-F8881B8ED281}"/>
                </a:ext>
              </a:extLst>
            </p:cNvPr>
            <p:cNvSpPr/>
            <p:nvPr/>
          </p:nvSpPr>
          <p:spPr>
            <a:xfrm>
              <a:off x="6292850" y="229870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61">
              <a:extLst>
                <a:ext uri="{FF2B5EF4-FFF2-40B4-BE49-F238E27FC236}">
                  <a16:creationId xmlns:a16="http://schemas.microsoft.com/office/drawing/2014/main" id="{10E98988-7EF8-C445-B161-8EFC03C2EA27}"/>
                </a:ext>
              </a:extLst>
            </p:cNvPr>
            <p:cNvSpPr/>
            <p:nvPr/>
          </p:nvSpPr>
          <p:spPr>
            <a:xfrm>
              <a:off x="5638800" y="4044950"/>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62">
              <a:extLst>
                <a:ext uri="{FF2B5EF4-FFF2-40B4-BE49-F238E27FC236}">
                  <a16:creationId xmlns:a16="http://schemas.microsoft.com/office/drawing/2014/main" id="{71F674CB-18FC-1E47-8D62-F058242DD593}"/>
                </a:ext>
              </a:extLst>
            </p:cNvPr>
            <p:cNvSpPr/>
            <p:nvPr/>
          </p:nvSpPr>
          <p:spPr>
            <a:xfrm>
              <a:off x="4527550" y="322659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63">
              <a:extLst>
                <a:ext uri="{FF2B5EF4-FFF2-40B4-BE49-F238E27FC236}">
                  <a16:creationId xmlns:a16="http://schemas.microsoft.com/office/drawing/2014/main" id="{A83927EE-165D-224B-9E6D-9289CA9EBC07}"/>
                </a:ext>
              </a:extLst>
            </p:cNvPr>
            <p:cNvSpPr/>
            <p:nvPr/>
          </p:nvSpPr>
          <p:spPr>
            <a:xfrm>
              <a:off x="3470275" y="279717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64">
              <a:extLst>
                <a:ext uri="{FF2B5EF4-FFF2-40B4-BE49-F238E27FC236}">
                  <a16:creationId xmlns:a16="http://schemas.microsoft.com/office/drawing/2014/main" id="{34005EB6-DBE0-1649-B657-45306FBCD7E9}"/>
                </a:ext>
              </a:extLst>
            </p:cNvPr>
            <p:cNvSpPr/>
            <p:nvPr/>
          </p:nvSpPr>
          <p:spPr>
            <a:xfrm>
              <a:off x="1517651" y="3584377"/>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65">
              <a:extLst>
                <a:ext uri="{FF2B5EF4-FFF2-40B4-BE49-F238E27FC236}">
                  <a16:creationId xmlns:a16="http://schemas.microsoft.com/office/drawing/2014/main" id="{0987CE5D-ED74-3045-A41F-2AAC8549E833}"/>
                </a:ext>
              </a:extLst>
            </p:cNvPr>
            <p:cNvSpPr/>
            <p:nvPr/>
          </p:nvSpPr>
          <p:spPr>
            <a:xfrm>
              <a:off x="1524002" y="229870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66">
              <a:extLst>
                <a:ext uri="{FF2B5EF4-FFF2-40B4-BE49-F238E27FC236}">
                  <a16:creationId xmlns:a16="http://schemas.microsoft.com/office/drawing/2014/main" id="{A3506875-3F4F-1E49-9162-A0F1D3E4FDCE}"/>
                </a:ext>
              </a:extLst>
            </p:cNvPr>
            <p:cNvCxnSpPr>
              <a:cxnSpLocks/>
            </p:cNvCxnSpPr>
            <p:nvPr/>
          </p:nvCxnSpPr>
          <p:spPr>
            <a:xfrm flipH="1">
              <a:off x="539750" y="4648200"/>
              <a:ext cx="7016749" cy="0"/>
            </a:xfrm>
            <a:prstGeom prst="line">
              <a:avLst/>
            </a:prstGeom>
            <a:ln w="38100">
              <a:solidFill>
                <a:srgbClr val="4D4D4D"/>
              </a:solidFill>
            </a:ln>
          </p:spPr>
          <p:style>
            <a:lnRef idx="1">
              <a:schemeClr val="dk1"/>
            </a:lnRef>
            <a:fillRef idx="0">
              <a:schemeClr val="dk1"/>
            </a:fillRef>
            <a:effectRef idx="0">
              <a:schemeClr val="dk1"/>
            </a:effectRef>
            <a:fontRef idx="minor">
              <a:schemeClr val="tx1"/>
            </a:fontRef>
          </p:style>
        </p:cxnSp>
      </p:grpSp>
      <p:cxnSp>
        <p:nvCxnSpPr>
          <p:cNvPr id="114" name="Straight Connector 98">
            <a:extLst>
              <a:ext uri="{FF2B5EF4-FFF2-40B4-BE49-F238E27FC236}">
                <a16:creationId xmlns:a16="http://schemas.microsoft.com/office/drawing/2014/main" id="{BE55E76B-022D-D243-9E74-511427591608}"/>
              </a:ext>
            </a:extLst>
          </p:cNvPr>
          <p:cNvCxnSpPr>
            <a:cxnSpLocks/>
          </p:cNvCxnSpPr>
          <p:nvPr/>
        </p:nvCxnSpPr>
        <p:spPr>
          <a:xfrm>
            <a:off x="1547664" y="3671740"/>
            <a:ext cx="0" cy="1912659"/>
          </a:xfrm>
          <a:prstGeom prst="line">
            <a:avLst/>
          </a:prstGeom>
          <a:ln w="38100">
            <a:solidFill>
              <a:srgbClr val="4D4D4D"/>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6" name="Rectangle 80">
                <a:extLst>
                  <a:ext uri="{FF2B5EF4-FFF2-40B4-BE49-F238E27FC236}">
                    <a16:creationId xmlns:a16="http://schemas.microsoft.com/office/drawing/2014/main" id="{8CE4076A-C3B7-BF4C-ACC6-20897CFA9F2E}"/>
                  </a:ext>
                </a:extLst>
              </p:cNvPr>
              <p:cNvSpPr/>
              <p:nvPr/>
            </p:nvSpPr>
            <p:spPr>
              <a:xfrm>
                <a:off x="6993624" y="1604698"/>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𝑥</m:t>
                          </m:r>
                        </m:e>
                        <m:sub>
                          <m:r>
                            <a:rPr lang="ru-RU" sz="2400" b="0" i="1" smtClean="0">
                              <a:solidFill>
                                <a:srgbClr val="4D4D4D"/>
                              </a:solidFill>
                              <a:latin typeface="Cambria Math" charset="0"/>
                            </a:rPr>
                            <m:t>1</m:t>
                          </m:r>
                        </m:sub>
                      </m:sSub>
                      <m:r>
                        <a:rPr lang="en-US" sz="2400" b="0" i="1" smtClean="0">
                          <a:solidFill>
                            <a:srgbClr val="4D4D4D"/>
                          </a:solidFill>
                          <a:latin typeface="Cambria Math" charset="0"/>
                        </a:rPr>
                        <m:t>&lt;</m:t>
                      </m:r>
                      <m:r>
                        <a:rPr lang="ru-RU" sz="2400" b="0" i="1" smtClean="0">
                          <a:solidFill>
                            <a:srgbClr val="4D4D4D"/>
                          </a:solidFill>
                          <a:latin typeface="Cambria Math" charset="0"/>
                        </a:rPr>
                        <m:t>1</m:t>
                      </m:r>
                    </m:oMath>
                  </m:oMathPara>
                </a14:m>
                <a:endParaRPr lang="en-US" sz="2400" dirty="0">
                  <a:solidFill>
                    <a:srgbClr val="4D4D4D"/>
                  </a:solidFill>
                </a:endParaRPr>
              </a:p>
            </p:txBody>
          </p:sp>
        </mc:Choice>
        <mc:Fallback xmlns="">
          <p:sp>
            <p:nvSpPr>
              <p:cNvPr id="116" name="Rectangle 80">
                <a:extLst>
                  <a:ext uri="{FF2B5EF4-FFF2-40B4-BE49-F238E27FC236}">
                    <a16:creationId xmlns:a16="http://schemas.microsoft.com/office/drawing/2014/main" xmlns:a14="http://schemas.microsoft.com/office/drawing/2010/main" xmlns="" id="{8CE4076A-C3B7-BF4C-ACC6-20897CFA9F2E}"/>
                  </a:ext>
                </a:extLst>
              </p:cNvPr>
              <p:cNvSpPr>
                <a:spLocks noRot="1" noChangeAspect="1" noMove="1" noResize="1" noEditPoints="1" noAdjustHandles="1" noChangeArrowheads="1" noChangeShapeType="1" noTextEdit="1"/>
              </p:cNvSpPr>
              <p:nvPr/>
            </p:nvSpPr>
            <p:spPr>
              <a:xfrm>
                <a:off x="6993624" y="1604698"/>
                <a:ext cx="1612902" cy="635000"/>
              </a:xfrm>
              <a:prstGeom prst="rect">
                <a:avLst/>
              </a:prstGeom>
              <a:blipFill rotWithShape="1">
                <a:blip r:embed="rId4"/>
                <a:stretch>
                  <a:fillRect/>
                </a:stretch>
              </a:blipFill>
              <a:ln>
                <a:solidFill>
                  <a:srgbClr val="F58352"/>
                </a:solidFill>
                <a:miter lim="800000"/>
              </a:ln>
            </p:spPr>
            <p:txBody>
              <a:bodyPr/>
              <a:lstStyle/>
              <a:p>
                <a:r>
                  <a:rPr lang="ru-RU">
                    <a:noFill/>
                  </a:rPr>
                  <a:t> </a:t>
                </a:r>
              </a:p>
            </p:txBody>
          </p:sp>
        </mc:Fallback>
      </mc:AlternateContent>
      <p:sp>
        <p:nvSpPr>
          <p:cNvPr id="117" name="Rectangle 68">
            <a:extLst>
              <a:ext uri="{FF2B5EF4-FFF2-40B4-BE49-F238E27FC236}">
                <a16:creationId xmlns:a16="http://schemas.microsoft.com/office/drawing/2014/main" id="{DDD0411B-30EF-284A-9C5D-B1B920C70E33}"/>
              </a:ext>
            </a:extLst>
          </p:cNvPr>
          <p:cNvSpPr/>
          <p:nvPr/>
        </p:nvSpPr>
        <p:spPr>
          <a:xfrm>
            <a:off x="4767952" y="1597554"/>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cxnSp>
        <p:nvCxnSpPr>
          <p:cNvPr id="118" name="Straight Arrow Connector 69">
            <a:extLst>
              <a:ext uri="{FF2B5EF4-FFF2-40B4-BE49-F238E27FC236}">
                <a16:creationId xmlns:a16="http://schemas.microsoft.com/office/drawing/2014/main" id="{6AB3C6E1-2261-E14A-A1C0-26BC27B080A1}"/>
              </a:ext>
            </a:extLst>
          </p:cNvPr>
          <p:cNvCxnSpPr/>
          <p:nvPr/>
        </p:nvCxnSpPr>
        <p:spPr>
          <a:xfrm flipH="1">
            <a:off x="5574403" y="1197504"/>
            <a:ext cx="1301752" cy="40005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70">
            <a:extLst>
              <a:ext uri="{FF2B5EF4-FFF2-40B4-BE49-F238E27FC236}">
                <a16:creationId xmlns:a16="http://schemas.microsoft.com/office/drawing/2014/main" id="{1615C6F6-B314-4D4D-9DA7-40F2C4323E57}"/>
              </a:ext>
            </a:extLst>
          </p:cNvPr>
          <p:cNvCxnSpPr/>
          <p:nvPr/>
        </p:nvCxnSpPr>
        <p:spPr>
          <a:xfrm>
            <a:off x="6876155" y="1197504"/>
            <a:ext cx="977900" cy="400049"/>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120" name="Rectangle 75">
            <a:extLst>
              <a:ext uri="{FF2B5EF4-FFF2-40B4-BE49-F238E27FC236}">
                <a16:creationId xmlns:a16="http://schemas.microsoft.com/office/drawing/2014/main" id="{9B3A9411-7389-6245-ACCF-9CF0DF255F44}"/>
              </a:ext>
            </a:extLst>
          </p:cNvPr>
          <p:cNvSpPr/>
          <p:nvPr/>
        </p:nvSpPr>
        <p:spPr>
          <a:xfrm>
            <a:off x="4875900" y="3384483"/>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cxnSp>
        <p:nvCxnSpPr>
          <p:cNvPr id="121" name="Straight Arrow Connector 76">
            <a:extLst>
              <a:ext uri="{FF2B5EF4-FFF2-40B4-BE49-F238E27FC236}">
                <a16:creationId xmlns:a16="http://schemas.microsoft.com/office/drawing/2014/main" id="{A955E0D3-9DD4-4945-B7F2-CCF61C137792}"/>
              </a:ext>
            </a:extLst>
          </p:cNvPr>
          <p:cNvCxnSpPr>
            <a:stCxn id="116" idx="2"/>
            <a:endCxn id="120" idx="0"/>
          </p:cNvCxnSpPr>
          <p:nvPr/>
        </p:nvCxnSpPr>
        <p:spPr>
          <a:xfrm flipH="1">
            <a:off x="5682351" y="2239698"/>
            <a:ext cx="2117724" cy="1144785"/>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77">
            <a:extLst>
              <a:ext uri="{FF2B5EF4-FFF2-40B4-BE49-F238E27FC236}">
                <a16:creationId xmlns:a16="http://schemas.microsoft.com/office/drawing/2014/main" id="{68CFBC45-1371-EA47-BEC8-B1B9D3F2D0E6}"/>
              </a:ext>
            </a:extLst>
          </p:cNvPr>
          <p:cNvCxnSpPr/>
          <p:nvPr/>
        </p:nvCxnSpPr>
        <p:spPr>
          <a:xfrm>
            <a:off x="7800075" y="2239698"/>
            <a:ext cx="252411" cy="1178718"/>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123" name="Oval 78">
            <a:extLst>
              <a:ext uri="{FF2B5EF4-FFF2-40B4-BE49-F238E27FC236}">
                <a16:creationId xmlns:a16="http://schemas.microsoft.com/office/drawing/2014/main" id="{3ABC6736-ED1B-1B4D-AECC-4A317E1DB552}"/>
              </a:ext>
            </a:extLst>
          </p:cNvPr>
          <p:cNvSpPr/>
          <p:nvPr/>
        </p:nvSpPr>
        <p:spPr>
          <a:xfrm>
            <a:off x="5287064" y="3575678"/>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79">
            <a:extLst>
              <a:ext uri="{FF2B5EF4-FFF2-40B4-BE49-F238E27FC236}">
                <a16:creationId xmlns:a16="http://schemas.microsoft.com/office/drawing/2014/main" id="{1749D1D1-E9DA-2E41-A9C1-9D25E97F4B9C}"/>
              </a:ext>
            </a:extLst>
          </p:cNvPr>
          <p:cNvSpPr/>
          <p:nvPr/>
        </p:nvSpPr>
        <p:spPr>
          <a:xfrm>
            <a:off x="5785541" y="3584409"/>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5" name="Rectangle 67">
                <a:extLst>
                  <a:ext uri="{FF2B5EF4-FFF2-40B4-BE49-F238E27FC236}">
                    <a16:creationId xmlns:a16="http://schemas.microsoft.com/office/drawing/2014/main" id="{61018FFD-C744-8643-8063-3686C567FFE0}"/>
                  </a:ext>
                </a:extLst>
              </p:cNvPr>
              <p:cNvSpPr/>
              <p:nvPr/>
            </p:nvSpPr>
            <p:spPr>
              <a:xfrm>
                <a:off x="6069704" y="562504"/>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𝑥</m:t>
                          </m:r>
                        </m:e>
                        <m:sub>
                          <m:r>
                            <a:rPr lang="ru-RU" sz="2400" b="0" i="1" smtClean="0">
                              <a:solidFill>
                                <a:srgbClr val="4D4D4D"/>
                              </a:solidFill>
                              <a:latin typeface="Cambria Math" charset="0"/>
                            </a:rPr>
                            <m:t>2</m:t>
                          </m:r>
                        </m:sub>
                      </m:sSub>
                      <m:r>
                        <a:rPr lang="en-US" sz="2400" b="0" i="1" smtClean="0">
                          <a:solidFill>
                            <a:srgbClr val="4D4D4D"/>
                          </a:solidFill>
                          <a:latin typeface="Cambria Math" charset="0"/>
                        </a:rPr>
                        <m:t>&lt;</m:t>
                      </m:r>
                      <m:r>
                        <a:rPr lang="ru-RU" sz="2400" b="0" i="1" smtClean="0">
                          <a:solidFill>
                            <a:srgbClr val="4D4D4D"/>
                          </a:solidFill>
                          <a:latin typeface="Cambria Math" charset="0"/>
                        </a:rPr>
                        <m:t>1</m:t>
                      </m:r>
                    </m:oMath>
                  </m:oMathPara>
                </a14:m>
                <a:endParaRPr lang="en-US" sz="2400" dirty="0">
                  <a:solidFill>
                    <a:srgbClr val="4D4D4D"/>
                  </a:solidFill>
                </a:endParaRPr>
              </a:p>
            </p:txBody>
          </p:sp>
        </mc:Choice>
        <mc:Fallback xmlns="">
          <p:sp>
            <p:nvSpPr>
              <p:cNvPr id="125" name="Rectangle 67">
                <a:extLst>
                  <a:ext uri="{FF2B5EF4-FFF2-40B4-BE49-F238E27FC236}">
                    <a16:creationId xmlns:a16="http://schemas.microsoft.com/office/drawing/2014/main" xmlns:a14="http://schemas.microsoft.com/office/drawing/2010/main" xmlns="" id="{61018FFD-C744-8643-8063-3686C567FFE0}"/>
                  </a:ext>
                </a:extLst>
              </p:cNvPr>
              <p:cNvSpPr>
                <a:spLocks noRot="1" noChangeAspect="1" noMove="1" noResize="1" noEditPoints="1" noAdjustHandles="1" noChangeArrowheads="1" noChangeShapeType="1" noTextEdit="1"/>
              </p:cNvSpPr>
              <p:nvPr/>
            </p:nvSpPr>
            <p:spPr>
              <a:xfrm>
                <a:off x="6069704" y="562504"/>
                <a:ext cx="1612902" cy="635000"/>
              </a:xfrm>
              <a:prstGeom prst="rect">
                <a:avLst/>
              </a:prstGeom>
              <a:blipFill rotWithShape="1">
                <a:blip r:embed="rId5"/>
                <a:stretch>
                  <a:fillRect/>
                </a:stretch>
              </a:blipFill>
              <a:ln>
                <a:solidFill>
                  <a:srgbClr val="F58352"/>
                </a:solidFill>
                <a:miter lim="800000"/>
              </a:ln>
            </p:spPr>
            <p:txBody>
              <a:bodyPr/>
              <a:lstStyle/>
              <a:p>
                <a:r>
                  <a:rPr lang="ru-RU">
                    <a:noFill/>
                  </a:rPr>
                  <a:t> </a:t>
                </a:r>
              </a:p>
            </p:txBody>
          </p:sp>
        </mc:Fallback>
      </mc:AlternateContent>
      <p:sp>
        <p:nvSpPr>
          <p:cNvPr id="126" name="Oval 71">
            <a:extLst>
              <a:ext uri="{FF2B5EF4-FFF2-40B4-BE49-F238E27FC236}">
                <a16:creationId xmlns:a16="http://schemas.microsoft.com/office/drawing/2014/main" id="{C0968083-E056-7F4C-B98A-4E8CBCC8C67B}"/>
              </a:ext>
            </a:extLst>
          </p:cNvPr>
          <p:cNvSpPr/>
          <p:nvPr/>
        </p:nvSpPr>
        <p:spPr>
          <a:xfrm>
            <a:off x="5466452"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72">
            <a:extLst>
              <a:ext uri="{FF2B5EF4-FFF2-40B4-BE49-F238E27FC236}">
                <a16:creationId xmlns:a16="http://schemas.microsoft.com/office/drawing/2014/main" id="{3C862DC3-BA3B-5B4B-8F5C-0E355A970500}"/>
              </a:ext>
            </a:extLst>
          </p:cNvPr>
          <p:cNvSpPr/>
          <p:nvPr/>
        </p:nvSpPr>
        <p:spPr>
          <a:xfrm>
            <a:off x="5390251"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73">
            <a:extLst>
              <a:ext uri="{FF2B5EF4-FFF2-40B4-BE49-F238E27FC236}">
                <a16:creationId xmlns:a16="http://schemas.microsoft.com/office/drawing/2014/main" id="{79B21BDD-5886-8A4B-885D-DC8F40D1FD84}"/>
              </a:ext>
            </a:extLst>
          </p:cNvPr>
          <p:cNvSpPr/>
          <p:nvPr/>
        </p:nvSpPr>
        <p:spPr>
          <a:xfrm>
            <a:off x="5282303"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74">
            <a:extLst>
              <a:ext uri="{FF2B5EF4-FFF2-40B4-BE49-F238E27FC236}">
                <a16:creationId xmlns:a16="http://schemas.microsoft.com/office/drawing/2014/main" id="{44C5A088-348B-2A47-A125-DB008A7E48E4}"/>
              </a:ext>
            </a:extLst>
          </p:cNvPr>
          <p:cNvSpPr/>
          <p:nvPr/>
        </p:nvSpPr>
        <p:spPr>
          <a:xfrm>
            <a:off x="5187053"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90">
            <a:extLst>
              <a:ext uri="{FF2B5EF4-FFF2-40B4-BE49-F238E27FC236}">
                <a16:creationId xmlns:a16="http://schemas.microsoft.com/office/drawing/2014/main" id="{9C96A1AD-F679-154F-819D-17517126DF84}"/>
              </a:ext>
            </a:extLst>
          </p:cNvPr>
          <p:cNvSpPr/>
          <p:nvPr/>
        </p:nvSpPr>
        <p:spPr>
          <a:xfrm>
            <a:off x="7711669" y="350244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91">
            <a:extLst>
              <a:ext uri="{FF2B5EF4-FFF2-40B4-BE49-F238E27FC236}">
                <a16:creationId xmlns:a16="http://schemas.microsoft.com/office/drawing/2014/main" id="{08360005-8A65-804C-B8CB-52616E8C9446}"/>
              </a:ext>
            </a:extLst>
          </p:cNvPr>
          <p:cNvSpPr/>
          <p:nvPr/>
        </p:nvSpPr>
        <p:spPr>
          <a:xfrm>
            <a:off x="7829156" y="3502446"/>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92">
            <a:extLst>
              <a:ext uri="{FF2B5EF4-FFF2-40B4-BE49-F238E27FC236}">
                <a16:creationId xmlns:a16="http://schemas.microsoft.com/office/drawing/2014/main" id="{AC0A1637-861A-FD4E-BF40-937C215BBAED}"/>
              </a:ext>
            </a:extLst>
          </p:cNvPr>
          <p:cNvSpPr/>
          <p:nvPr/>
        </p:nvSpPr>
        <p:spPr>
          <a:xfrm>
            <a:off x="7651362" y="394912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93">
            <a:extLst>
              <a:ext uri="{FF2B5EF4-FFF2-40B4-BE49-F238E27FC236}">
                <a16:creationId xmlns:a16="http://schemas.microsoft.com/office/drawing/2014/main" id="{D04648A6-BC03-004C-BA0E-3DCCFE29ACCF}"/>
              </a:ext>
            </a:extLst>
          </p:cNvPr>
          <p:cNvSpPr/>
          <p:nvPr/>
        </p:nvSpPr>
        <p:spPr>
          <a:xfrm>
            <a:off x="7779950" y="394912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94">
            <a:extLst>
              <a:ext uri="{FF2B5EF4-FFF2-40B4-BE49-F238E27FC236}">
                <a16:creationId xmlns:a16="http://schemas.microsoft.com/office/drawing/2014/main" id="{8A0AE410-195E-BE41-BB65-D1358B062F72}"/>
              </a:ext>
            </a:extLst>
          </p:cNvPr>
          <p:cNvSpPr/>
          <p:nvPr/>
        </p:nvSpPr>
        <p:spPr>
          <a:xfrm>
            <a:off x="7908538" y="394912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95">
            <a:extLst>
              <a:ext uri="{FF2B5EF4-FFF2-40B4-BE49-F238E27FC236}">
                <a16:creationId xmlns:a16="http://schemas.microsoft.com/office/drawing/2014/main" id="{1D6D66B9-6E31-FB44-B9AD-D6673206A5B8}"/>
              </a:ext>
            </a:extLst>
          </p:cNvPr>
          <p:cNvSpPr/>
          <p:nvPr/>
        </p:nvSpPr>
        <p:spPr>
          <a:xfrm>
            <a:off x="8037126" y="394912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96">
            <a:extLst>
              <a:ext uri="{FF2B5EF4-FFF2-40B4-BE49-F238E27FC236}">
                <a16:creationId xmlns:a16="http://schemas.microsoft.com/office/drawing/2014/main" id="{A195C3B0-8A1E-9843-AB15-168D9F286558}"/>
              </a:ext>
            </a:extLst>
          </p:cNvPr>
          <p:cNvSpPr/>
          <p:nvPr/>
        </p:nvSpPr>
        <p:spPr>
          <a:xfrm>
            <a:off x="8165715" y="3949125"/>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274755"/>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9F71BCC6-2204-2443-B26C-E51A4FCF774D}"/>
              </a:ext>
            </a:extLst>
          </p:cNvPr>
          <p:cNvSpPr/>
          <p:nvPr/>
        </p:nvSpPr>
        <p:spPr>
          <a:xfrm>
            <a:off x="5174360" y="4632258"/>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cxnSp>
        <p:nvCxnSpPr>
          <p:cNvPr id="85" name="Straight Arrow Connector 84">
            <a:extLst>
              <a:ext uri="{FF2B5EF4-FFF2-40B4-BE49-F238E27FC236}">
                <a16:creationId xmlns:a16="http://schemas.microsoft.com/office/drawing/2014/main" id="{9A5CF95B-C4FA-394D-A8BF-D732D90C3FBE}"/>
              </a:ext>
            </a:extLst>
          </p:cNvPr>
          <p:cNvCxnSpPr>
            <a:stCxn id="82" idx="2"/>
            <a:endCxn id="83" idx="0"/>
          </p:cNvCxnSpPr>
          <p:nvPr/>
        </p:nvCxnSpPr>
        <p:spPr>
          <a:xfrm flipH="1">
            <a:off x="5980811" y="4031191"/>
            <a:ext cx="2071675" cy="601067"/>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F71E7931-26F0-5749-B226-35FDC7B633CE}"/>
              </a:ext>
            </a:extLst>
          </p:cNvPr>
          <p:cNvCxnSpPr>
            <a:stCxn id="82" idx="2"/>
            <a:endCxn id="84" idx="0"/>
          </p:cNvCxnSpPr>
          <p:nvPr/>
        </p:nvCxnSpPr>
        <p:spPr>
          <a:xfrm>
            <a:off x="8052486" y="4031191"/>
            <a:ext cx="93666" cy="559594"/>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A4DFA42E-847D-BE4C-A9DE-4FDD686E2FFD}"/>
                  </a:ext>
                </a:extLst>
              </p:cNvPr>
              <p:cNvSpPr/>
              <p:nvPr/>
            </p:nvSpPr>
            <p:spPr>
              <a:xfrm>
                <a:off x="7246035" y="3396191"/>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𝑥</m:t>
                          </m:r>
                        </m:e>
                        <m:sub>
                          <m:r>
                            <a:rPr lang="ru-RU" sz="2400" b="0" i="1" smtClean="0">
                              <a:solidFill>
                                <a:srgbClr val="4D4D4D"/>
                              </a:solidFill>
                              <a:latin typeface="Cambria Math" charset="0"/>
                            </a:rPr>
                            <m:t>1</m:t>
                          </m:r>
                        </m:sub>
                      </m:sSub>
                      <m:r>
                        <a:rPr lang="en-US" sz="2400" b="0" i="1" smtClean="0">
                          <a:solidFill>
                            <a:srgbClr val="4D4D4D"/>
                          </a:solidFill>
                          <a:latin typeface="Cambria Math" charset="0"/>
                        </a:rPr>
                        <m:t>&lt;</m:t>
                      </m:r>
                      <m:r>
                        <a:rPr lang="ru-RU" sz="2400" b="0" i="1" smtClean="0">
                          <a:solidFill>
                            <a:srgbClr val="4D4D4D"/>
                          </a:solidFill>
                          <a:latin typeface="Cambria Math" charset="0"/>
                        </a:rPr>
                        <m:t>8</m:t>
                      </m:r>
                    </m:oMath>
                  </m:oMathPara>
                </a14:m>
                <a:endParaRPr lang="en-US" sz="2400" dirty="0">
                  <a:solidFill>
                    <a:srgbClr val="4D4D4D"/>
                  </a:solidFill>
                </a:endParaRPr>
              </a:p>
            </p:txBody>
          </p:sp>
        </mc:Choice>
        <mc:Fallback xmlns="">
          <p:sp>
            <p:nvSpPr>
              <p:cNvPr id="82" name="Rectangle 81">
                <a:extLst>
                  <a:ext uri="{FF2B5EF4-FFF2-40B4-BE49-F238E27FC236}">
                    <a16:creationId xmlns:a16="http://schemas.microsoft.com/office/drawing/2014/main" xmlns:a14="http://schemas.microsoft.com/office/drawing/2010/main" xmlns="" id="{A4DFA42E-847D-BE4C-A9DE-4FDD686E2FFD}"/>
                  </a:ext>
                </a:extLst>
              </p:cNvPr>
              <p:cNvSpPr>
                <a:spLocks noRot="1" noChangeAspect="1" noMove="1" noResize="1" noEditPoints="1" noAdjustHandles="1" noChangeArrowheads="1" noChangeShapeType="1" noTextEdit="1"/>
              </p:cNvSpPr>
              <p:nvPr/>
            </p:nvSpPr>
            <p:spPr>
              <a:xfrm>
                <a:off x="7246035" y="3396191"/>
                <a:ext cx="1612902" cy="635000"/>
              </a:xfrm>
              <a:prstGeom prst="rect">
                <a:avLst/>
              </a:prstGeom>
              <a:blipFill rotWithShape="1">
                <a:blip r:embed="rId4"/>
                <a:stretch>
                  <a:fillRect/>
                </a:stretch>
              </a:blipFill>
              <a:ln>
                <a:solidFill>
                  <a:srgbClr val="F58352"/>
                </a:solidFill>
                <a:miter lim="800000"/>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8CE4076A-C3B7-BF4C-ACC6-20897CFA9F2E}"/>
                  </a:ext>
                </a:extLst>
              </p:cNvPr>
              <p:cNvSpPr/>
              <p:nvPr/>
            </p:nvSpPr>
            <p:spPr>
              <a:xfrm>
                <a:off x="6993624" y="1604698"/>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𝑥</m:t>
                          </m:r>
                        </m:e>
                        <m:sub>
                          <m:r>
                            <a:rPr lang="ru-RU" sz="2400" b="0" i="1" smtClean="0">
                              <a:solidFill>
                                <a:srgbClr val="4D4D4D"/>
                              </a:solidFill>
                              <a:latin typeface="Cambria Math" charset="0"/>
                            </a:rPr>
                            <m:t>1</m:t>
                          </m:r>
                        </m:sub>
                      </m:sSub>
                      <m:r>
                        <a:rPr lang="en-US" sz="2400" b="0" i="1" smtClean="0">
                          <a:solidFill>
                            <a:srgbClr val="4D4D4D"/>
                          </a:solidFill>
                          <a:latin typeface="Cambria Math" charset="0"/>
                        </a:rPr>
                        <m:t>&lt;</m:t>
                      </m:r>
                      <m:r>
                        <a:rPr lang="ru-RU" sz="2400" b="0" i="1" smtClean="0">
                          <a:solidFill>
                            <a:srgbClr val="4D4D4D"/>
                          </a:solidFill>
                          <a:latin typeface="Cambria Math" charset="0"/>
                        </a:rPr>
                        <m:t>1</m:t>
                      </m:r>
                    </m:oMath>
                  </m:oMathPara>
                </a14:m>
                <a:endParaRPr lang="en-US" sz="2400" dirty="0">
                  <a:solidFill>
                    <a:srgbClr val="4D4D4D"/>
                  </a:solidFill>
                </a:endParaRPr>
              </a:p>
            </p:txBody>
          </p:sp>
        </mc:Choice>
        <mc:Fallback xmlns="">
          <p:sp>
            <p:nvSpPr>
              <p:cNvPr id="81" name="Rectangle 80">
                <a:extLst>
                  <a:ext uri="{FF2B5EF4-FFF2-40B4-BE49-F238E27FC236}">
                    <a16:creationId xmlns:a16="http://schemas.microsoft.com/office/drawing/2014/main" xmlns:a14="http://schemas.microsoft.com/office/drawing/2010/main" xmlns="" id="{8CE4076A-C3B7-BF4C-ACC6-20897CFA9F2E}"/>
                  </a:ext>
                </a:extLst>
              </p:cNvPr>
              <p:cNvSpPr>
                <a:spLocks noRot="1" noChangeAspect="1" noMove="1" noResize="1" noEditPoints="1" noAdjustHandles="1" noChangeArrowheads="1" noChangeShapeType="1" noTextEdit="1"/>
              </p:cNvSpPr>
              <p:nvPr/>
            </p:nvSpPr>
            <p:spPr>
              <a:xfrm>
                <a:off x="6993624" y="1604698"/>
                <a:ext cx="1612902" cy="635000"/>
              </a:xfrm>
              <a:prstGeom prst="rect">
                <a:avLst/>
              </a:prstGeom>
              <a:blipFill rotWithShape="1">
                <a:blip r:embed="rId5"/>
                <a:stretch>
                  <a:fillRect/>
                </a:stretch>
              </a:blipFill>
              <a:ln>
                <a:solidFill>
                  <a:srgbClr val="F58352"/>
                </a:solidFill>
                <a:miter lim="800000"/>
              </a:ln>
            </p:spPr>
            <p:txBody>
              <a:bodyPr/>
              <a:lstStyle/>
              <a:p>
                <a:r>
                  <a:rPr lang="ru-RU">
                    <a:noFill/>
                  </a:rPr>
                  <a:t> </a:t>
                </a:r>
              </a:p>
            </p:txBody>
          </p:sp>
        </mc:Fallback>
      </mc:AlternateContent>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Greedy Algorithm</a:t>
            </a:r>
            <a:endParaRPr lang="ru-RU" sz="3200" b="1" dirty="0">
              <a:solidFill>
                <a:srgbClr val="A26D6A"/>
              </a:solidFill>
              <a:cs typeface="Times New Roman" pitchFamily="18" charset="0"/>
            </a:endParaRPr>
          </a:p>
        </p:txBody>
      </p:sp>
      <p:grpSp>
        <p:nvGrpSpPr>
          <p:cNvPr id="5" name="Group 4">
            <a:extLst>
              <a:ext uri="{FF2B5EF4-FFF2-40B4-BE49-F238E27FC236}">
                <a16:creationId xmlns:a16="http://schemas.microsoft.com/office/drawing/2014/main" id="{C3157CEC-E6BF-CA44-8566-E3ABBB5F5ADB}"/>
              </a:ext>
            </a:extLst>
          </p:cNvPr>
          <p:cNvGrpSpPr/>
          <p:nvPr/>
        </p:nvGrpSpPr>
        <p:grpSpPr>
          <a:xfrm>
            <a:off x="477152" y="3861048"/>
            <a:ext cx="5040362" cy="2417967"/>
            <a:chOff x="539750" y="2159000"/>
            <a:chExt cx="7280275" cy="3492500"/>
          </a:xfrm>
        </p:grpSpPr>
        <p:cxnSp>
          <p:nvCxnSpPr>
            <p:cNvPr id="52" name="Straight Arrow Connector 51">
              <a:extLst>
                <a:ext uri="{FF2B5EF4-FFF2-40B4-BE49-F238E27FC236}">
                  <a16:creationId xmlns:a16="http://schemas.microsoft.com/office/drawing/2014/main" id="{571355D6-CE24-A743-B4CD-5EF73EC2B39C}"/>
                </a:ext>
              </a:extLst>
            </p:cNvPr>
            <p:cNvCxnSpPr/>
            <p:nvPr/>
          </p:nvCxnSpPr>
          <p:spPr>
            <a:xfrm flipV="1">
              <a:off x="644525" y="2159000"/>
              <a:ext cx="0" cy="3492500"/>
            </a:xfrm>
            <a:prstGeom prst="straightConnector1">
              <a:avLst/>
            </a:prstGeom>
            <a:ln w="19050">
              <a:solidFill>
                <a:srgbClr val="9CA5A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5960A12-631A-8048-8BE5-0D8F2935A291}"/>
                </a:ext>
              </a:extLst>
            </p:cNvPr>
            <p:cNvCxnSpPr>
              <a:cxnSpLocks/>
            </p:cNvCxnSpPr>
            <p:nvPr/>
          </p:nvCxnSpPr>
          <p:spPr>
            <a:xfrm>
              <a:off x="644525" y="5651500"/>
              <a:ext cx="7175500" cy="0"/>
            </a:xfrm>
            <a:prstGeom prst="straightConnector1">
              <a:avLst/>
            </a:prstGeom>
            <a:ln>
              <a:solidFill>
                <a:srgbClr val="9CA5A2"/>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2AD52C3-A872-6348-9F12-0CA7DC596966}"/>
                </a:ext>
              </a:extLst>
            </p:cNvPr>
            <p:cNvSpPr/>
            <p:nvPr/>
          </p:nvSpPr>
          <p:spPr>
            <a:xfrm>
              <a:off x="1517651"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D7ADA5F-3941-B948-8180-5CB2BDBEF5A0}"/>
                </a:ext>
              </a:extLst>
            </p:cNvPr>
            <p:cNvSpPr/>
            <p:nvPr/>
          </p:nvSpPr>
          <p:spPr>
            <a:xfrm>
              <a:off x="2241550" y="405467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8E04D9D-57DF-DF48-8425-DBD1A95317DE}"/>
                </a:ext>
              </a:extLst>
            </p:cNvPr>
            <p:cNvSpPr/>
            <p:nvPr/>
          </p:nvSpPr>
          <p:spPr>
            <a:xfrm>
              <a:off x="281940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66F44E2-8777-B54B-B1BA-45C05B2BE950}"/>
                </a:ext>
              </a:extLst>
            </p:cNvPr>
            <p:cNvSpPr/>
            <p:nvPr/>
          </p:nvSpPr>
          <p:spPr>
            <a:xfrm>
              <a:off x="499110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CADB495-AAF5-D242-9972-7DB9254070AE}"/>
                </a:ext>
              </a:extLst>
            </p:cNvPr>
            <p:cNvSpPr/>
            <p:nvPr/>
          </p:nvSpPr>
          <p:spPr>
            <a:xfrm>
              <a:off x="3940175" y="405467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45D67F5-95CD-E64A-9C3D-F002A8413390}"/>
                </a:ext>
              </a:extLst>
            </p:cNvPr>
            <p:cNvSpPr/>
            <p:nvPr/>
          </p:nvSpPr>
          <p:spPr>
            <a:xfrm>
              <a:off x="6292850" y="484505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0841A48-81ED-B74C-BFA1-3C86DD7EF47B}"/>
                </a:ext>
              </a:extLst>
            </p:cNvPr>
            <p:cNvSpPr/>
            <p:nvPr/>
          </p:nvSpPr>
          <p:spPr>
            <a:xfrm>
              <a:off x="6292850" y="351869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79E2125-E067-B14E-A3BB-F8881B8ED281}"/>
                </a:ext>
              </a:extLst>
            </p:cNvPr>
            <p:cNvSpPr/>
            <p:nvPr/>
          </p:nvSpPr>
          <p:spPr>
            <a:xfrm>
              <a:off x="6292850" y="229870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0E98988-7EF8-C445-B161-8EFC03C2EA27}"/>
                </a:ext>
              </a:extLst>
            </p:cNvPr>
            <p:cNvSpPr/>
            <p:nvPr/>
          </p:nvSpPr>
          <p:spPr>
            <a:xfrm>
              <a:off x="5638800" y="4044950"/>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1F674CB-18FC-1E47-8D62-F058242DD593}"/>
                </a:ext>
              </a:extLst>
            </p:cNvPr>
            <p:cNvSpPr/>
            <p:nvPr/>
          </p:nvSpPr>
          <p:spPr>
            <a:xfrm>
              <a:off x="4527550" y="3226594"/>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83927EE-165D-224B-9E6D-9289CA9EBC07}"/>
                </a:ext>
              </a:extLst>
            </p:cNvPr>
            <p:cNvSpPr/>
            <p:nvPr/>
          </p:nvSpPr>
          <p:spPr>
            <a:xfrm>
              <a:off x="3470275" y="2797176"/>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4005EB6-DBE0-1649-B657-45306FBCD7E9}"/>
                </a:ext>
              </a:extLst>
            </p:cNvPr>
            <p:cNvSpPr/>
            <p:nvPr/>
          </p:nvSpPr>
          <p:spPr>
            <a:xfrm>
              <a:off x="1517651" y="3584377"/>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987CE5D-ED74-3045-A41F-2AAC8549E833}"/>
                </a:ext>
              </a:extLst>
            </p:cNvPr>
            <p:cNvSpPr/>
            <p:nvPr/>
          </p:nvSpPr>
          <p:spPr>
            <a:xfrm>
              <a:off x="1524002" y="2298700"/>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A3506875-3F4F-1E49-9162-A0F1D3E4FDCE}"/>
                </a:ext>
              </a:extLst>
            </p:cNvPr>
            <p:cNvCxnSpPr>
              <a:cxnSpLocks/>
            </p:cNvCxnSpPr>
            <p:nvPr/>
          </p:nvCxnSpPr>
          <p:spPr>
            <a:xfrm flipH="1">
              <a:off x="539750" y="4648200"/>
              <a:ext cx="7016749" cy="0"/>
            </a:xfrm>
            <a:prstGeom prst="line">
              <a:avLst/>
            </a:prstGeom>
            <a:ln w="38100">
              <a:solidFill>
                <a:srgbClr val="4D4D4D"/>
              </a:solidFill>
            </a:ln>
          </p:spPr>
          <p:style>
            <a:lnRef idx="1">
              <a:schemeClr val="dk1"/>
            </a:lnRef>
            <a:fillRef idx="0">
              <a:schemeClr val="dk1"/>
            </a:fillRef>
            <a:effectRef idx="0">
              <a:schemeClr val="dk1"/>
            </a:effectRef>
            <a:fontRef idx="minor">
              <a:schemeClr val="tx1"/>
            </a:fontRef>
          </p:style>
        </p:cxnSp>
      </p:grpSp>
      <p:cxnSp>
        <p:nvCxnSpPr>
          <p:cNvPr id="99" name="Straight Connector 98">
            <a:extLst>
              <a:ext uri="{FF2B5EF4-FFF2-40B4-BE49-F238E27FC236}">
                <a16:creationId xmlns:a16="http://schemas.microsoft.com/office/drawing/2014/main" id="{BE55E76B-022D-D243-9E74-511427591608}"/>
              </a:ext>
            </a:extLst>
          </p:cNvPr>
          <p:cNvCxnSpPr>
            <a:cxnSpLocks/>
          </p:cNvCxnSpPr>
          <p:nvPr/>
        </p:nvCxnSpPr>
        <p:spPr>
          <a:xfrm>
            <a:off x="1547664" y="3671740"/>
            <a:ext cx="0" cy="1912659"/>
          </a:xfrm>
          <a:prstGeom prst="line">
            <a:avLst/>
          </a:prstGeom>
          <a:ln w="38100">
            <a:solidFill>
              <a:srgbClr val="4D4D4D"/>
            </a:solidFill>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DDD0411B-30EF-284A-9C5D-B1B920C70E33}"/>
              </a:ext>
            </a:extLst>
          </p:cNvPr>
          <p:cNvSpPr/>
          <p:nvPr/>
        </p:nvSpPr>
        <p:spPr>
          <a:xfrm>
            <a:off x="4767952" y="1597554"/>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cxnSp>
        <p:nvCxnSpPr>
          <p:cNvPr id="70" name="Straight Arrow Connector 69">
            <a:extLst>
              <a:ext uri="{FF2B5EF4-FFF2-40B4-BE49-F238E27FC236}">
                <a16:creationId xmlns:a16="http://schemas.microsoft.com/office/drawing/2014/main" id="{6AB3C6E1-2261-E14A-A1C0-26BC27B080A1}"/>
              </a:ext>
            </a:extLst>
          </p:cNvPr>
          <p:cNvCxnSpPr/>
          <p:nvPr/>
        </p:nvCxnSpPr>
        <p:spPr>
          <a:xfrm flipH="1">
            <a:off x="5574403" y="1197504"/>
            <a:ext cx="1301752" cy="400050"/>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1615C6F6-B314-4D4D-9DA7-40F2C4323E57}"/>
              </a:ext>
            </a:extLst>
          </p:cNvPr>
          <p:cNvCxnSpPr/>
          <p:nvPr/>
        </p:nvCxnSpPr>
        <p:spPr>
          <a:xfrm>
            <a:off x="6876155" y="1197504"/>
            <a:ext cx="977900" cy="400049"/>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C0968083-E056-7F4C-B98A-4E8CBCC8C67B}"/>
              </a:ext>
            </a:extLst>
          </p:cNvPr>
          <p:cNvSpPr/>
          <p:nvPr/>
        </p:nvSpPr>
        <p:spPr>
          <a:xfrm>
            <a:off x="5466452"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C862DC3-BA3B-5B4B-8F5C-0E355A970500}"/>
              </a:ext>
            </a:extLst>
          </p:cNvPr>
          <p:cNvSpPr/>
          <p:nvPr/>
        </p:nvSpPr>
        <p:spPr>
          <a:xfrm>
            <a:off x="5390251"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9B21BDD-5886-8A4B-885D-DC8F40D1FD84}"/>
              </a:ext>
            </a:extLst>
          </p:cNvPr>
          <p:cNvSpPr/>
          <p:nvPr/>
        </p:nvSpPr>
        <p:spPr>
          <a:xfrm>
            <a:off x="5282303"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4C5A088-348B-2A47-A125-DB008A7E48E4}"/>
              </a:ext>
            </a:extLst>
          </p:cNvPr>
          <p:cNvSpPr/>
          <p:nvPr/>
        </p:nvSpPr>
        <p:spPr>
          <a:xfrm>
            <a:off x="5187053" y="1769004"/>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B3A9411-7389-6245-ACCF-9CF0DF255F44}"/>
              </a:ext>
            </a:extLst>
          </p:cNvPr>
          <p:cNvSpPr/>
          <p:nvPr/>
        </p:nvSpPr>
        <p:spPr>
          <a:xfrm>
            <a:off x="4875900" y="3384483"/>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cxnSp>
        <p:nvCxnSpPr>
          <p:cNvPr id="77" name="Straight Arrow Connector 76">
            <a:extLst>
              <a:ext uri="{FF2B5EF4-FFF2-40B4-BE49-F238E27FC236}">
                <a16:creationId xmlns:a16="http://schemas.microsoft.com/office/drawing/2014/main" id="{A955E0D3-9DD4-4945-B7F2-CCF61C137792}"/>
              </a:ext>
            </a:extLst>
          </p:cNvPr>
          <p:cNvCxnSpPr>
            <a:stCxn id="81" idx="2"/>
            <a:endCxn id="76" idx="0"/>
          </p:cNvCxnSpPr>
          <p:nvPr/>
        </p:nvCxnSpPr>
        <p:spPr>
          <a:xfrm flipH="1">
            <a:off x="5682351" y="2239698"/>
            <a:ext cx="2117724" cy="1144785"/>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68CFBC45-1371-EA47-BEC8-B1B9D3F2D0E6}"/>
              </a:ext>
            </a:extLst>
          </p:cNvPr>
          <p:cNvCxnSpPr/>
          <p:nvPr/>
        </p:nvCxnSpPr>
        <p:spPr>
          <a:xfrm>
            <a:off x="7800075" y="2239698"/>
            <a:ext cx="252411" cy="1178718"/>
          </a:xfrm>
          <a:prstGeom prst="straightConnector1">
            <a:avLst/>
          </a:prstGeom>
          <a:ln w="25400">
            <a:solidFill>
              <a:srgbClr val="9CA5A2"/>
            </a:solidFill>
            <a:tailEnd type="triangle"/>
          </a:ln>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3ABC6736-ED1B-1B4D-AECC-4A317E1DB552}"/>
              </a:ext>
            </a:extLst>
          </p:cNvPr>
          <p:cNvSpPr/>
          <p:nvPr/>
        </p:nvSpPr>
        <p:spPr>
          <a:xfrm>
            <a:off x="5287064" y="3575678"/>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749D1D1-E9DA-2E41-A9C1-9D25E97F4B9C}"/>
              </a:ext>
            </a:extLst>
          </p:cNvPr>
          <p:cNvSpPr/>
          <p:nvPr/>
        </p:nvSpPr>
        <p:spPr>
          <a:xfrm>
            <a:off x="5785541" y="3584409"/>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BCCB2CE4-8E1C-CC48-9DF2-A7623EF4C03E}"/>
              </a:ext>
            </a:extLst>
          </p:cNvPr>
          <p:cNvSpPr/>
          <p:nvPr/>
        </p:nvSpPr>
        <p:spPr>
          <a:xfrm>
            <a:off x="7339701" y="4590785"/>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sp>
        <p:nvSpPr>
          <p:cNvPr id="87" name="Oval 86">
            <a:extLst>
              <a:ext uri="{FF2B5EF4-FFF2-40B4-BE49-F238E27FC236}">
                <a16:creationId xmlns:a16="http://schemas.microsoft.com/office/drawing/2014/main" id="{48D757A1-46C1-5049-8BD1-3ADF9F9ADF6A}"/>
              </a:ext>
            </a:extLst>
          </p:cNvPr>
          <p:cNvSpPr/>
          <p:nvPr/>
        </p:nvSpPr>
        <p:spPr>
          <a:xfrm>
            <a:off x="7722294" y="4796068"/>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53DE0E3-58BF-C849-A7EA-C9CAC6B24A9F}"/>
              </a:ext>
            </a:extLst>
          </p:cNvPr>
          <p:cNvSpPr/>
          <p:nvPr/>
        </p:nvSpPr>
        <p:spPr>
          <a:xfrm>
            <a:off x="8220771" y="4804799"/>
            <a:ext cx="292100" cy="292100"/>
          </a:xfrm>
          <a:prstGeom prst="ellipse">
            <a:avLst/>
          </a:prstGeom>
          <a:solidFill>
            <a:srgbClr val="4778B1"/>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6B83D0C-4052-A440-82E8-B9367F2BB24C}"/>
              </a:ext>
            </a:extLst>
          </p:cNvPr>
          <p:cNvSpPr/>
          <p:nvPr/>
        </p:nvSpPr>
        <p:spPr>
          <a:xfrm>
            <a:off x="5558537" y="4805593"/>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6F609CDA-3046-8144-A25D-86D1D7E0847B}"/>
              </a:ext>
            </a:extLst>
          </p:cNvPr>
          <p:cNvSpPr/>
          <p:nvPr/>
        </p:nvSpPr>
        <p:spPr>
          <a:xfrm>
            <a:off x="5676011" y="4805593"/>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1551A2C-C6DA-3649-B91B-AF82AB020B17}"/>
              </a:ext>
            </a:extLst>
          </p:cNvPr>
          <p:cNvSpPr/>
          <p:nvPr/>
        </p:nvSpPr>
        <p:spPr>
          <a:xfrm>
            <a:off x="5793485" y="4811943"/>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9FA956E-5DCD-D743-B871-77A6DE4E12D2}"/>
              </a:ext>
            </a:extLst>
          </p:cNvPr>
          <p:cNvSpPr/>
          <p:nvPr/>
        </p:nvSpPr>
        <p:spPr>
          <a:xfrm>
            <a:off x="5910959" y="4805593"/>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1D767A0-545A-8D4E-8567-888C3032D0A1}"/>
              </a:ext>
            </a:extLst>
          </p:cNvPr>
          <p:cNvSpPr/>
          <p:nvPr/>
        </p:nvSpPr>
        <p:spPr>
          <a:xfrm>
            <a:off x="6028431" y="4805593"/>
            <a:ext cx="292100" cy="292100"/>
          </a:xfrm>
          <a:prstGeom prst="ellipse">
            <a:avLst/>
          </a:prstGeom>
          <a:solidFill>
            <a:srgbClr val="D74B55"/>
          </a:solidFill>
          <a:ln w="1270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9A6ABEC8-A013-884C-A895-06EC9A6C52E6}"/>
              </a:ext>
            </a:extLst>
          </p:cNvPr>
          <p:cNvCxnSpPr>
            <a:cxnSpLocks/>
          </p:cNvCxnSpPr>
          <p:nvPr/>
        </p:nvCxnSpPr>
        <p:spPr>
          <a:xfrm>
            <a:off x="4283968" y="3683676"/>
            <a:ext cx="0" cy="1912659"/>
          </a:xfrm>
          <a:prstGeom prst="line">
            <a:avLst/>
          </a:prstGeom>
          <a:ln w="38100">
            <a:solidFill>
              <a:srgbClr val="4D4D4D"/>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61018FFD-C744-8643-8063-3686C567FFE0}"/>
                  </a:ext>
                </a:extLst>
              </p:cNvPr>
              <p:cNvSpPr/>
              <p:nvPr/>
            </p:nvSpPr>
            <p:spPr>
              <a:xfrm>
                <a:off x="6069704" y="562504"/>
                <a:ext cx="1612902" cy="635000"/>
              </a:xfrm>
              <a:prstGeom prst="rect">
                <a:avLst/>
              </a:prstGeom>
              <a:ln>
                <a:solidFill>
                  <a:srgbClr val="F58352"/>
                </a:solidFill>
                <a:miter lim="800000"/>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charset="0"/>
                            </a:rPr>
                            <m:t>𝑥</m:t>
                          </m:r>
                        </m:e>
                        <m:sub>
                          <m:r>
                            <a:rPr lang="ru-RU" sz="2400" b="0" i="1" smtClean="0">
                              <a:solidFill>
                                <a:srgbClr val="4D4D4D"/>
                              </a:solidFill>
                              <a:latin typeface="Cambria Math" charset="0"/>
                            </a:rPr>
                            <m:t>2</m:t>
                          </m:r>
                        </m:sub>
                      </m:sSub>
                      <m:r>
                        <a:rPr lang="en-US" sz="2400" b="0" i="1" smtClean="0">
                          <a:solidFill>
                            <a:srgbClr val="4D4D4D"/>
                          </a:solidFill>
                          <a:latin typeface="Cambria Math" charset="0"/>
                        </a:rPr>
                        <m:t>&lt;</m:t>
                      </m:r>
                      <m:r>
                        <a:rPr lang="ru-RU" sz="2400" b="0" i="1" smtClean="0">
                          <a:solidFill>
                            <a:srgbClr val="4D4D4D"/>
                          </a:solidFill>
                          <a:latin typeface="Cambria Math" charset="0"/>
                        </a:rPr>
                        <m:t>1</m:t>
                      </m:r>
                    </m:oMath>
                  </m:oMathPara>
                </a14:m>
                <a:endParaRPr lang="en-US" sz="2400" dirty="0">
                  <a:solidFill>
                    <a:srgbClr val="4D4D4D"/>
                  </a:solidFill>
                </a:endParaRPr>
              </a:p>
            </p:txBody>
          </p:sp>
        </mc:Choice>
        <mc:Fallback xmlns="">
          <p:sp>
            <p:nvSpPr>
              <p:cNvPr id="68" name="Rectangle 67">
                <a:extLst>
                  <a:ext uri="{FF2B5EF4-FFF2-40B4-BE49-F238E27FC236}">
                    <a16:creationId xmlns:a16="http://schemas.microsoft.com/office/drawing/2014/main" xmlns:a14="http://schemas.microsoft.com/office/drawing/2010/main" xmlns="" id="{61018FFD-C744-8643-8063-3686C567FFE0}"/>
                  </a:ext>
                </a:extLst>
              </p:cNvPr>
              <p:cNvSpPr>
                <a:spLocks noRot="1" noChangeAspect="1" noMove="1" noResize="1" noEditPoints="1" noAdjustHandles="1" noChangeArrowheads="1" noChangeShapeType="1" noTextEdit="1"/>
              </p:cNvSpPr>
              <p:nvPr/>
            </p:nvSpPr>
            <p:spPr>
              <a:xfrm>
                <a:off x="6069704" y="562504"/>
                <a:ext cx="1612902" cy="635000"/>
              </a:xfrm>
              <a:prstGeom prst="rect">
                <a:avLst/>
              </a:prstGeom>
              <a:blipFill rotWithShape="1">
                <a:blip r:embed="rId6"/>
                <a:stretch>
                  <a:fillRect/>
                </a:stretch>
              </a:blipFill>
              <a:ln>
                <a:solidFill>
                  <a:srgbClr val="F58352"/>
                </a:solidFill>
                <a:miter lim="800000"/>
              </a:ln>
            </p:spPr>
            <p:txBody>
              <a:bodyPr/>
              <a:lstStyle/>
              <a:p>
                <a:r>
                  <a:rPr lang="ru-RU">
                    <a:noFill/>
                  </a:rPr>
                  <a:t> </a:t>
                </a:r>
              </a:p>
            </p:txBody>
          </p:sp>
        </mc:Fallback>
      </mc:AlternateContent>
    </p:spTree>
    <p:extLst>
      <p:ext uri="{BB962C8B-B14F-4D97-AF65-F5344CB8AC3E}">
        <p14:creationId xmlns:p14="http://schemas.microsoft.com/office/powerpoint/2010/main" val="160421929"/>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7" name="applause.wav"/>
          </p:stSnd>
        </p:sndAc>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Summary</a:t>
            </a:r>
            <a:endParaRPr lang="ru-RU" sz="3200" b="1" dirty="0">
              <a:solidFill>
                <a:srgbClr val="A26D6A"/>
              </a:solidFill>
              <a:cs typeface="Times New Roman" pitchFamily="18" charset="0"/>
            </a:endParaRPr>
          </a:p>
        </p:txBody>
      </p:sp>
      <p:sp>
        <p:nvSpPr>
          <p:cNvPr id="6" name="Прямоугольник 5"/>
          <p:cNvSpPr/>
          <p:nvPr/>
        </p:nvSpPr>
        <p:spPr>
          <a:xfrm>
            <a:off x="395288" y="1124645"/>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r>
              <a:rPr lang="en-US" sz="2400" dirty="0">
                <a:solidFill>
                  <a:srgbClr val="4D4D4D"/>
                </a:solidFill>
              </a:rPr>
              <a:t>We use greedy algorithm to construct a tree</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At each step we select the best split</a:t>
            </a: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The algorithm is quite complex and requires brute force of all the splits at each step</a:t>
            </a:r>
            <a:endParaRPr lang="ru-RU" sz="2400" dirty="0">
              <a:solidFill>
                <a:srgbClr val="4D4D4D"/>
              </a:solidFill>
            </a:endParaRPr>
          </a:p>
        </p:txBody>
      </p:sp>
    </p:spTree>
    <p:extLst>
      <p:ext uri="{BB962C8B-B14F-4D97-AF65-F5344CB8AC3E}">
        <p14:creationId xmlns:p14="http://schemas.microsoft.com/office/powerpoint/2010/main" val="2350820964"/>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4" name="applause.wav"/>
          </p:stSnd>
        </p:sndAc>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395536" y="109198"/>
            <a:ext cx="8648394" cy="6336704"/>
          </a:xfrm>
        </p:spPr>
        <p:txBody>
          <a:bodyPr vert="horz" lIns="0" tIns="0" rIns="0" bIns="0" rtlCol="0" anchor="ctr">
            <a:noAutofit/>
          </a:bodyPr>
          <a:lstStyle/>
          <a:p>
            <a:r>
              <a:rPr lang="en-US" sz="3200" b="1" dirty="0">
                <a:solidFill>
                  <a:srgbClr val="A26D6A"/>
                </a:solidFill>
              </a:rPr>
              <a:t>High Variance of Decision Trees</a:t>
            </a:r>
            <a:endParaRPr lang="ru-RU" sz="3200" b="1" dirty="0">
              <a:solidFill>
                <a:srgbClr val="A26D6A"/>
              </a:solidFill>
            </a:endParaRPr>
          </a:p>
        </p:txBody>
      </p:sp>
    </p:spTree>
    <p:extLst>
      <p:ext uri="{BB962C8B-B14F-4D97-AF65-F5344CB8AC3E}">
        <p14:creationId xmlns:p14="http://schemas.microsoft.com/office/powerpoint/2010/main" val="2254882881"/>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3" name="applause.wav"/>
          </p:stSnd>
        </p:sndAc>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Decision Trees</a:t>
            </a:r>
            <a:r>
              <a:rPr lang="ru-RU" sz="3200" b="1" dirty="0">
                <a:solidFill>
                  <a:srgbClr val="A26D6A"/>
                </a:solidFill>
                <a:cs typeface="Times New Roman" pitchFamily="18" charset="0"/>
              </a:rPr>
              <a:t> </a:t>
            </a:r>
            <a:r>
              <a:rPr lang="en-US" sz="3200" b="1" dirty="0">
                <a:solidFill>
                  <a:srgbClr val="A26D6A"/>
                </a:solidFill>
                <a:cs typeface="Times New Roman" pitchFamily="18" charset="0"/>
              </a:rPr>
              <a:t>and</a:t>
            </a:r>
            <a:r>
              <a:rPr lang="ru-RU" sz="3200" b="1" dirty="0">
                <a:solidFill>
                  <a:srgbClr val="A26D6A"/>
                </a:solidFill>
                <a:cs typeface="Times New Roman" pitchFamily="18" charset="0"/>
              </a:rPr>
              <a:t> </a:t>
            </a:r>
            <a:r>
              <a:rPr lang="en-US" sz="3200" b="1" dirty="0">
                <a:solidFill>
                  <a:srgbClr val="A26D6A"/>
                </a:solidFill>
                <a:cs typeface="Times New Roman" pitchFamily="18" charset="0"/>
              </a:rPr>
              <a:t>Overfitting</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ru-RU" sz="2400" dirty="0"/>
          </a:p>
          <a:p>
            <a:pPr marL="342900" indent="-342900">
              <a:spcAft>
                <a:spcPts val="1800"/>
              </a:spcAft>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C3659A56-F246-744F-9F1D-0F19A40D6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080000"/>
            <a:ext cx="4716016" cy="4716016"/>
          </a:xfrm>
          <a:prstGeom prst="rect">
            <a:avLst/>
          </a:prstGeom>
        </p:spPr>
      </p:pic>
      <p:pic>
        <p:nvPicPr>
          <p:cNvPr id="7" name="Picture 6" descr="A close up of a logo&#10;&#10;Description automatically generated">
            <a:extLst>
              <a:ext uri="{FF2B5EF4-FFF2-40B4-BE49-F238E27FC236}">
                <a16:creationId xmlns:a16="http://schemas.microsoft.com/office/drawing/2014/main" id="{7BCAF5E4-8B5F-254D-BABD-A095A80BC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1103727"/>
            <a:ext cx="5467940" cy="4374352"/>
          </a:xfrm>
          <a:prstGeom prst="rect">
            <a:avLst/>
          </a:prstGeom>
        </p:spPr>
      </p:pic>
    </p:spTree>
    <p:extLst>
      <p:ext uri="{BB962C8B-B14F-4D97-AF65-F5344CB8AC3E}">
        <p14:creationId xmlns:p14="http://schemas.microsoft.com/office/powerpoint/2010/main" val="57347483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5" name="applause.wav"/>
          </p:stSnd>
        </p:sndAc>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Variance</a:t>
            </a:r>
            <a:endParaRPr lang="ru-RU" sz="3200" b="1" dirty="0">
              <a:solidFill>
                <a:srgbClr val="A26D6A"/>
              </a:solidFill>
              <a:cs typeface="Times New Roman" pitchFamily="18" charset="0"/>
            </a:endParaRPr>
          </a:p>
        </p:txBody>
      </p:sp>
      <p:sp>
        <p:nvSpPr>
          <p:cNvPr id="6" name="Прямоугольник 5"/>
          <p:cNvSpPr/>
          <p:nvPr/>
        </p:nvSpPr>
        <p:spPr>
          <a:xfrm>
            <a:off x="395288" y="836613"/>
            <a:ext cx="8616008" cy="5544715"/>
          </a:xfrm>
          <a:prstGeom prst="rect">
            <a:avLst/>
          </a:prstGeom>
          <a:noFill/>
          <a:ln w="28575">
            <a:noFill/>
          </a:ln>
        </p:spPr>
        <p:txBody>
          <a:bodyPr wrap="square" lIns="0" tIns="0" rIns="0" bIns="0" anchor="t">
            <a:noAutofit/>
          </a:bodyPr>
          <a:lstStyle/>
          <a:p>
            <a:pPr>
              <a:spcAft>
                <a:spcPts val="1800"/>
              </a:spcAft>
            </a:pPr>
            <a:endParaRPr lang="en-US" sz="2400" dirty="0"/>
          </a:p>
        </p:txBody>
      </p:sp>
      <p:sp>
        <p:nvSpPr>
          <p:cNvPr id="7" name="Rectangle 6">
            <a:extLst>
              <a:ext uri="{FF2B5EF4-FFF2-40B4-BE49-F238E27FC236}">
                <a16:creationId xmlns:a16="http://schemas.microsoft.com/office/drawing/2014/main" id="{3E259AAE-7DBE-524A-9F91-AC770495D647}"/>
              </a:ext>
            </a:extLst>
          </p:cNvPr>
          <p:cNvSpPr/>
          <p:nvPr/>
        </p:nvSpPr>
        <p:spPr>
          <a:xfrm>
            <a:off x="395288" y="1125538"/>
            <a:ext cx="8497192" cy="461665"/>
          </a:xfrm>
          <a:prstGeom prst="rect">
            <a:avLst/>
          </a:prstGeom>
        </p:spPr>
        <p:txBody>
          <a:bodyPr wrap="square">
            <a:spAutoFit/>
          </a:bodyPr>
          <a:lstStyle/>
          <a:p>
            <a:pPr>
              <a:spcAft>
                <a:spcPts val="1800"/>
              </a:spcAft>
            </a:pPr>
            <a:r>
              <a:rPr lang="en-US" sz="2400" dirty="0">
                <a:solidFill>
                  <a:srgbClr val="4D4D4D"/>
                </a:solidFill>
                <a:cs typeface="Times New Roman" pitchFamily="18" charset="0"/>
              </a:rPr>
              <a:t>Variance – sensitivity of the model to the fluctuations in the data </a:t>
            </a:r>
            <a:endParaRPr lang="en-US" sz="2400" dirty="0">
              <a:solidFill>
                <a:srgbClr val="4D4D4D"/>
              </a:solidFill>
            </a:endParaRPr>
          </a:p>
        </p:txBody>
      </p:sp>
      <p:sp>
        <p:nvSpPr>
          <p:cNvPr id="9" name="Rectangle 8">
            <a:extLst>
              <a:ext uri="{FF2B5EF4-FFF2-40B4-BE49-F238E27FC236}">
                <a16:creationId xmlns:a16="http://schemas.microsoft.com/office/drawing/2014/main" id="{045C6413-65BF-6941-9211-A83BFF7D213B}"/>
              </a:ext>
            </a:extLst>
          </p:cNvPr>
          <p:cNvSpPr/>
          <p:nvPr/>
        </p:nvSpPr>
        <p:spPr>
          <a:xfrm>
            <a:off x="971600" y="1909565"/>
            <a:ext cx="3593218" cy="461665"/>
          </a:xfrm>
          <a:prstGeom prst="rect">
            <a:avLst/>
          </a:prstGeom>
        </p:spPr>
        <p:txBody>
          <a:bodyPr wrap="square">
            <a:spAutoFit/>
          </a:bodyPr>
          <a:lstStyle/>
          <a:p>
            <a:pPr>
              <a:spcAft>
                <a:spcPts val="1800"/>
              </a:spcAft>
            </a:pPr>
            <a:r>
              <a:rPr lang="en-US" sz="2400" dirty="0">
                <a:cs typeface="Times New Roman" pitchFamily="18" charset="0"/>
              </a:rPr>
              <a:t>Low Variance</a:t>
            </a:r>
            <a:endParaRPr lang="en-US" sz="2400" dirty="0"/>
          </a:p>
        </p:txBody>
      </p:sp>
      <p:sp>
        <p:nvSpPr>
          <p:cNvPr id="10" name="Rectangle 9">
            <a:extLst>
              <a:ext uri="{FF2B5EF4-FFF2-40B4-BE49-F238E27FC236}">
                <a16:creationId xmlns:a16="http://schemas.microsoft.com/office/drawing/2014/main" id="{2F15B5B8-EFE2-5147-8BA0-4026CC4698C4}"/>
              </a:ext>
            </a:extLst>
          </p:cNvPr>
          <p:cNvSpPr/>
          <p:nvPr/>
        </p:nvSpPr>
        <p:spPr>
          <a:xfrm>
            <a:off x="5105714" y="1872793"/>
            <a:ext cx="3593218" cy="461665"/>
          </a:xfrm>
          <a:prstGeom prst="rect">
            <a:avLst/>
          </a:prstGeom>
        </p:spPr>
        <p:txBody>
          <a:bodyPr wrap="square">
            <a:spAutoFit/>
          </a:bodyPr>
          <a:lstStyle/>
          <a:p>
            <a:pPr>
              <a:spcAft>
                <a:spcPts val="1800"/>
              </a:spcAft>
            </a:pPr>
            <a:r>
              <a:rPr lang="en-US" sz="2400" dirty="0">
                <a:cs typeface="Times New Roman" pitchFamily="18" charset="0"/>
              </a:rPr>
              <a:t>High Variance</a:t>
            </a:r>
            <a:endParaRPr lang="en-US" sz="2400" dirty="0"/>
          </a:p>
        </p:txBody>
      </p:sp>
      <p:pic>
        <p:nvPicPr>
          <p:cNvPr id="15" name="Picture 14">
            <a:extLst>
              <a:ext uri="{FF2B5EF4-FFF2-40B4-BE49-F238E27FC236}">
                <a16:creationId xmlns:a16="http://schemas.microsoft.com/office/drawing/2014/main" id="{52015A81-5E94-F14F-A955-3FAC0930E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192" y="2001588"/>
            <a:ext cx="4541400" cy="3027600"/>
          </a:xfrm>
          <a:prstGeom prst="rect">
            <a:avLst/>
          </a:prstGeom>
        </p:spPr>
      </p:pic>
      <p:pic>
        <p:nvPicPr>
          <p:cNvPr id="16" name="Picture 15">
            <a:extLst>
              <a:ext uri="{FF2B5EF4-FFF2-40B4-BE49-F238E27FC236}">
                <a16:creationId xmlns:a16="http://schemas.microsoft.com/office/drawing/2014/main" id="{7ABFD93B-E002-CD41-8F06-060057F2B0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104" y="2001588"/>
            <a:ext cx="4541400" cy="3027600"/>
          </a:xfrm>
          <a:prstGeom prst="rect">
            <a:avLst/>
          </a:prstGeom>
        </p:spPr>
      </p:pic>
    </p:spTree>
    <p:extLst>
      <p:ext uri="{BB962C8B-B14F-4D97-AF65-F5344CB8AC3E}">
        <p14:creationId xmlns:p14="http://schemas.microsoft.com/office/powerpoint/2010/main" val="1793564831"/>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applause.wav"/>
          </p:stSnd>
        </p:sndAc>
      </p:transition>
    </mc:Choice>
    <mc:Fallback xmlns="">
      <p:transition spd="slow">
        <p:sndAc>
          <p:stSnd>
            <p:snd r:embed="rId6" name="applause.wav"/>
          </p:stSnd>
        </p:sndAc>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Stability of a Model</a:t>
            </a:r>
            <a:endParaRPr lang="ru-RU" sz="3200" b="1" dirty="0">
              <a:solidFill>
                <a:srgbClr val="A26D6A"/>
              </a:solidFill>
              <a:cs typeface="Times New Roman" pitchFamily="18" charset="0"/>
            </a:endParaRPr>
          </a:p>
        </p:txBody>
      </p:sp>
      <mc:AlternateContent xmlns:mc="http://schemas.openxmlformats.org/markup-compatibility/2006" xmlns:a14="http://schemas.microsoft.com/office/drawing/2010/main">
        <mc:Choice Requires="a14">
          <p:sp>
            <p:nvSpPr>
              <p:cNvPr id="6" name="Прямоугольник 5"/>
              <p:cNvSpPr/>
              <p:nvPr/>
            </p:nvSpPr>
            <p:spPr>
              <a:xfrm>
                <a:off x="395288" y="1123951"/>
                <a:ext cx="8616008" cy="5544715"/>
              </a:xfrm>
              <a:prstGeom prst="rect">
                <a:avLst/>
              </a:prstGeom>
              <a:noFill/>
              <a:ln w="28575">
                <a:noFill/>
              </a:ln>
            </p:spPr>
            <p:txBody>
              <a:bodyPr wrap="square" lIns="0" tIns="0" rIns="0" bIns="0" anchor="t">
                <a:noAutofit/>
              </a:bodyPr>
              <a:lstStyle/>
              <a:p>
                <a:pPr marL="342900" indent="-342900">
                  <a:spcAft>
                    <a:spcPts val="1800"/>
                  </a:spcAft>
                  <a:buClr>
                    <a:srgbClr val="9CA5A2"/>
                  </a:buClr>
                  <a:buFont typeface="Arial" panose="020B0604020202020204" pitchFamily="34" charset="0"/>
                  <a:buChar char="•"/>
                </a:pPr>
                <a14:m>
                  <m:oMath xmlns:m="http://schemas.openxmlformats.org/officeDocument/2006/math">
                    <m:r>
                      <a:rPr lang="en-US" sz="2400" b="0" i="1" smtClean="0">
                        <a:solidFill>
                          <a:srgbClr val="4D4D4D"/>
                        </a:solidFill>
                        <a:latin typeface="Cambria Math" panose="02040503050406030204" pitchFamily="18" charset="0"/>
                      </a:rPr>
                      <m:t>𝑋</m:t>
                    </m:r>
                    <m:r>
                      <a:rPr lang="en-US" sz="2400" b="0" i="1" smtClean="0">
                        <a:solidFill>
                          <a:srgbClr val="4D4D4D"/>
                        </a:solidFill>
                        <a:latin typeface="Cambria Math" panose="02040503050406030204" pitchFamily="18" charset="0"/>
                      </a:rPr>
                      <m:t>=</m:t>
                    </m:r>
                    <m:sSubSup>
                      <m:sSubSupPr>
                        <m:ctrlPr>
                          <a:rPr lang="en-US" sz="2400" b="0" i="1" smtClean="0">
                            <a:solidFill>
                              <a:srgbClr val="4D4D4D"/>
                            </a:solidFill>
                            <a:latin typeface="Cambria Math" panose="02040503050406030204" pitchFamily="18" charset="0"/>
                          </a:rPr>
                        </m:ctrlPr>
                      </m:sSubSupPr>
                      <m:e>
                        <m:d>
                          <m:dPr>
                            <m:ctrlPr>
                              <a:rPr lang="en-US" sz="2400" b="0" i="1" smtClean="0">
                                <a:solidFill>
                                  <a:srgbClr val="4D4D4D"/>
                                </a:solidFill>
                                <a:latin typeface="Cambria Math" panose="02040503050406030204" pitchFamily="18" charset="0"/>
                              </a:rPr>
                            </m:ctrlPr>
                          </m:dPr>
                          <m:e>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𝑥</m:t>
                                </m:r>
                              </m:e>
                              <m:sub>
                                <m:r>
                                  <a:rPr lang="en-US" sz="2400" b="0" i="1" smtClean="0">
                                    <a:solidFill>
                                      <a:srgbClr val="4D4D4D"/>
                                    </a:solidFill>
                                    <a:latin typeface="Cambria Math" panose="02040503050406030204" pitchFamily="18" charset="0"/>
                                  </a:rPr>
                                  <m:t>𝑖</m:t>
                                </m:r>
                              </m:sub>
                            </m:sSub>
                            <m:r>
                              <a:rPr lang="en-US" sz="2400" b="0" i="1" smtClean="0">
                                <a:solidFill>
                                  <a:srgbClr val="4D4D4D"/>
                                </a:solidFill>
                                <a:latin typeface="Cambria Math" panose="02040503050406030204" pitchFamily="18" charset="0"/>
                              </a:rPr>
                              <m:t>,</m:t>
                            </m:r>
                            <m:sSub>
                              <m:sSubPr>
                                <m:ctrlPr>
                                  <a:rPr lang="en-US" sz="2400" b="0" i="1" smtClean="0">
                                    <a:solidFill>
                                      <a:srgbClr val="4D4D4D"/>
                                    </a:solidFill>
                                    <a:latin typeface="Cambria Math" panose="02040503050406030204" pitchFamily="18" charset="0"/>
                                  </a:rPr>
                                </m:ctrlPr>
                              </m:sSubPr>
                              <m:e>
                                <m:r>
                                  <a:rPr lang="en-US" sz="2400" b="0" i="1" smtClean="0">
                                    <a:solidFill>
                                      <a:srgbClr val="4D4D4D"/>
                                    </a:solidFill>
                                    <a:latin typeface="Cambria Math" panose="02040503050406030204" pitchFamily="18" charset="0"/>
                                  </a:rPr>
                                  <m:t>𝑦</m:t>
                                </m:r>
                              </m:e>
                              <m:sub>
                                <m:r>
                                  <a:rPr lang="en-US" sz="2400" b="0" i="1" smtClean="0">
                                    <a:solidFill>
                                      <a:srgbClr val="4D4D4D"/>
                                    </a:solidFill>
                                    <a:latin typeface="Cambria Math" panose="02040503050406030204" pitchFamily="18" charset="0"/>
                                  </a:rPr>
                                  <m:t>𝑖</m:t>
                                </m:r>
                              </m:sub>
                            </m:sSub>
                          </m:e>
                        </m:d>
                      </m:e>
                      <m:sub>
                        <m:r>
                          <a:rPr lang="en-US" sz="2400" b="0" i="1" smtClean="0">
                            <a:solidFill>
                              <a:srgbClr val="4D4D4D"/>
                            </a:solidFill>
                            <a:latin typeface="Cambria Math" panose="02040503050406030204" pitchFamily="18" charset="0"/>
                          </a:rPr>
                          <m:t>𝑖</m:t>
                        </m:r>
                        <m:r>
                          <a:rPr lang="en-US" sz="2400" b="0" i="1" smtClean="0">
                            <a:solidFill>
                              <a:srgbClr val="4D4D4D"/>
                            </a:solidFill>
                            <a:latin typeface="Cambria Math" panose="02040503050406030204" pitchFamily="18" charset="0"/>
                          </a:rPr>
                          <m:t>=1</m:t>
                        </m:r>
                      </m:sub>
                      <m:sup>
                        <m:r>
                          <a:rPr lang="en-US" sz="2400" b="0" i="1" smtClean="0">
                            <a:solidFill>
                              <a:srgbClr val="4D4D4D"/>
                            </a:solidFill>
                            <a:latin typeface="Cambria Math" panose="02040503050406030204" pitchFamily="18" charset="0"/>
                          </a:rPr>
                          <m:t>ℓ</m:t>
                        </m:r>
                      </m:sup>
                    </m:sSubSup>
                  </m:oMath>
                </a14:m>
                <a:r>
                  <a:rPr lang="en-US" sz="2400" dirty="0">
                    <a:solidFill>
                      <a:srgbClr val="4D4D4D"/>
                    </a:solidFill>
                  </a:rPr>
                  <a:t> — training dataset</a:t>
                </a:r>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r>
                  <a:rPr lang="en-US" sz="2400" dirty="0">
                    <a:solidFill>
                      <a:srgbClr val="4D4D4D"/>
                    </a:solidFill>
                  </a:rPr>
                  <a:t>If the model has low variance, we expect is to look similar if we use different subset of the initial training dataset</a:t>
                </a:r>
              </a:p>
              <a:p>
                <a:pPr marL="342900" indent="-342900">
                  <a:spcAft>
                    <a:spcPts val="1800"/>
                  </a:spcAft>
                  <a:buClr>
                    <a:srgbClr val="9CA5A2"/>
                  </a:buClr>
                  <a:buFont typeface="Arial" panose="020B0604020202020204" pitchFamily="34" charset="0"/>
                  <a:buChar char="•"/>
                </a:pPr>
                <a:endParaRPr lang="en-US" sz="2400" dirty="0">
                  <a:solidFill>
                    <a:srgbClr val="4D4D4D"/>
                  </a:solidFill>
                </a:endParaRPr>
              </a:p>
              <a:p>
                <a:pPr marL="342900" indent="-342900">
                  <a:spcAft>
                    <a:spcPts val="1800"/>
                  </a:spcAft>
                  <a:buClr>
                    <a:srgbClr val="9CA5A2"/>
                  </a:buClr>
                  <a:buFont typeface="Arial" panose="020B0604020202020204" pitchFamily="34" charset="0"/>
                  <a:buChar char="•"/>
                </a:pPr>
                <a14:m>
                  <m:oMath xmlns:m="http://schemas.openxmlformats.org/officeDocument/2006/math">
                    <m:acc>
                      <m:accPr>
                        <m:chr m:val="̃"/>
                        <m:ctrlPr>
                          <a:rPr lang="ru-RU" sz="2400" i="1" smtClean="0">
                            <a:solidFill>
                              <a:srgbClr val="4D4D4D"/>
                            </a:solidFill>
                            <a:latin typeface="Cambria Math" panose="02040503050406030204" pitchFamily="18" charset="0"/>
                          </a:rPr>
                        </m:ctrlPr>
                      </m:accPr>
                      <m:e>
                        <m:r>
                          <a:rPr lang="en-US" sz="2400" b="0" i="1" smtClean="0">
                            <a:solidFill>
                              <a:srgbClr val="4D4D4D"/>
                            </a:solidFill>
                            <a:latin typeface="Cambria Math" panose="02040503050406030204" pitchFamily="18" charset="0"/>
                          </a:rPr>
                          <m:t>𝑋</m:t>
                        </m:r>
                      </m:e>
                    </m:acc>
                  </m:oMath>
                </a14:m>
                <a:r>
                  <a:rPr lang="en-US" sz="2400" dirty="0">
                    <a:solidFill>
                      <a:srgbClr val="4D4D4D"/>
                    </a:solidFill>
                  </a:rPr>
                  <a:t> — random subsample, approx. 90% from the initial</a:t>
                </a:r>
              </a:p>
              <a:p>
                <a:pPr marL="342900" indent="-342900">
                  <a:spcAft>
                    <a:spcPts val="1800"/>
                  </a:spcAft>
                  <a:buClr>
                    <a:srgbClr val="9CA5A2"/>
                  </a:buClr>
                  <a:buFont typeface="Arial" panose="020B0604020202020204" pitchFamily="34" charset="0"/>
                  <a:buChar char="•"/>
                </a:pPr>
                <a:r>
                  <a:rPr lang="en-US" sz="2400" dirty="0">
                    <a:solidFill>
                      <a:srgbClr val="4D4D4D"/>
                    </a:solidFill>
                  </a:rPr>
                  <a:t>Let us train decision trees on different </a:t>
                </a:r>
                <a14:m>
                  <m:oMath xmlns:m="http://schemas.openxmlformats.org/officeDocument/2006/math">
                    <m:acc>
                      <m:accPr>
                        <m:chr m:val="̃"/>
                        <m:ctrlPr>
                          <a:rPr lang="ru-RU" sz="2400" i="1">
                            <a:solidFill>
                              <a:srgbClr val="4D4D4D"/>
                            </a:solidFill>
                            <a:latin typeface="Cambria Math" panose="02040503050406030204" pitchFamily="18" charset="0"/>
                          </a:rPr>
                        </m:ctrlPr>
                      </m:accPr>
                      <m:e>
                        <m:r>
                          <a:rPr lang="en-US" sz="2400" i="1">
                            <a:solidFill>
                              <a:srgbClr val="4D4D4D"/>
                            </a:solidFill>
                            <a:latin typeface="Cambria Math" panose="02040503050406030204" pitchFamily="18" charset="0"/>
                          </a:rPr>
                          <m:t>𝑋</m:t>
                        </m:r>
                      </m:e>
                    </m:acc>
                  </m:oMath>
                </a14:m>
                <a:endParaRPr lang="ru-RU" sz="2400" dirty="0">
                  <a:solidFill>
                    <a:srgbClr val="4D4D4D"/>
                  </a:solidFill>
                </a:endParaRPr>
              </a:p>
              <a:p>
                <a:pPr marL="342900" indent="-342900">
                  <a:spcAft>
                    <a:spcPts val="1800"/>
                  </a:spcAft>
                  <a:buClr>
                    <a:srgbClr val="9CA5A2"/>
                  </a:buClr>
                  <a:buFont typeface="Arial" panose="020B0604020202020204" pitchFamily="34" charset="0"/>
                  <a:buChar char="•"/>
                </a:pPr>
                <a:endParaRPr lang="ru-RU" sz="2400" dirty="0">
                  <a:solidFill>
                    <a:srgbClr val="4D4D4D"/>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395288" y="1123951"/>
                <a:ext cx="8616008" cy="5544715"/>
              </a:xfrm>
              <a:prstGeom prst="rect">
                <a:avLst/>
              </a:prstGeom>
              <a:blipFill rotWithShape="1">
                <a:blip r:embed="rId3"/>
                <a:stretch>
                  <a:fillRect l="-2052" t="-989"/>
                </a:stretch>
              </a:blipFill>
              <a:ln w="28575">
                <a:noFill/>
              </a:ln>
            </p:spPr>
            <p:txBody>
              <a:bodyPr/>
              <a:lstStyle/>
              <a:p>
                <a:r>
                  <a:rPr lang="ru-RU">
                    <a:noFill/>
                  </a:rPr>
                  <a:t> </a:t>
                </a:r>
              </a:p>
            </p:txBody>
          </p:sp>
        </mc:Fallback>
      </mc:AlternateContent>
    </p:spTree>
    <p:extLst>
      <p:ext uri="{BB962C8B-B14F-4D97-AF65-F5344CB8AC3E}">
        <p14:creationId xmlns:p14="http://schemas.microsoft.com/office/powerpoint/2010/main" val="344230797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Decision Tree on Subsamples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4" name="Picture 3" descr="A close up of a logo&#10;&#10;Description automatically generated">
            <a:extLst>
              <a:ext uri="{FF2B5EF4-FFF2-40B4-BE49-F238E27FC236}">
                <a16:creationId xmlns:a16="http://schemas.microsoft.com/office/drawing/2014/main" id="{8AE0EA93-5785-7E4B-9533-DD6C1CA30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741593485"/>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20688"/>
          </a:xfrm>
        </p:spPr>
        <p:txBody>
          <a:bodyPr vert="horz" lIns="91440" tIns="45720" rIns="0" bIns="0" rtlCol="0" anchor="t">
            <a:noAutofit/>
          </a:bodyPr>
          <a:lstStyle/>
          <a:p>
            <a:pPr algn="l"/>
            <a:r>
              <a:rPr lang="en-US" sz="3200" b="1" dirty="0">
                <a:solidFill>
                  <a:srgbClr val="A26D6A"/>
                </a:solidFill>
                <a:cs typeface="Times New Roman" pitchFamily="18" charset="0"/>
              </a:rPr>
              <a:t>Training Decision Tree on Subsamples</a:t>
            </a:r>
            <a:endParaRPr lang="ru-RU" sz="3200" b="1" dirty="0">
              <a:solidFill>
                <a:srgbClr val="A26D6A"/>
              </a:solidFill>
              <a:cs typeface="Times New Roman" pitchFamily="18" charset="0"/>
            </a:endParaRPr>
          </a:p>
        </p:txBody>
      </p:sp>
      <p:sp>
        <p:nvSpPr>
          <p:cNvPr id="6" name="Прямоугольник 5"/>
          <p:cNvSpPr/>
          <p:nvPr/>
        </p:nvSpPr>
        <p:spPr>
          <a:xfrm>
            <a:off x="612000" y="1080000"/>
            <a:ext cx="8399296" cy="5301328"/>
          </a:xfrm>
          <a:prstGeom prst="rect">
            <a:avLst/>
          </a:prstGeom>
          <a:noFill/>
          <a:ln w="28575">
            <a:noFill/>
          </a:ln>
        </p:spPr>
        <p:txBody>
          <a:bodyPr wrap="square" lIns="0" tIns="0" rIns="0" bIns="0" anchor="t">
            <a:noAutofit/>
          </a:bodyPr>
          <a:lstStyle/>
          <a:p>
            <a:pPr marL="342900" indent="-342900">
              <a:spcAft>
                <a:spcPts val="1800"/>
              </a:spcAft>
              <a:buFont typeface="Arial" panose="020B0604020202020204" pitchFamily="34" charset="0"/>
              <a:buChar char="•"/>
            </a:pPr>
            <a:endParaRPr lang="ru-RU" sz="2400" dirty="0"/>
          </a:p>
        </p:txBody>
      </p:sp>
      <p:pic>
        <p:nvPicPr>
          <p:cNvPr id="5" name="Picture 4" descr="A close up of a logo&#10;&#10;Description automatically generated">
            <a:extLst>
              <a:ext uri="{FF2B5EF4-FFF2-40B4-BE49-F238E27FC236}">
                <a16:creationId xmlns:a16="http://schemas.microsoft.com/office/drawing/2014/main" id="{EDA08026-C5C3-8F4B-8214-B46586E4B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2838106596"/>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pplause.wav"/>
          </p:stSnd>
        </p:sndAc>
      </p:transition>
    </mc:Choice>
    <mc:Fallback xmlns="">
      <p:transition spd="slow">
        <p:sndAc>
          <p:stSnd>
            <p:snd r:embed="rId4" name="applause.wav"/>
          </p:stSnd>
        </p:sndAc>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Тема Office">
  <a:themeElements>
    <a:clrScheme name="Другая 5">
      <a:dk1>
        <a:srgbClr val="3A3A3A"/>
      </a:dk1>
      <a:lt1>
        <a:srgbClr val="E9E9E9"/>
      </a:lt1>
      <a:dk2>
        <a:srgbClr val="953734"/>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yriad Pro+">
      <a:majorFont>
        <a:latin typeface="Myriad Pro"/>
        <a:ea typeface=""/>
        <a:cs typeface=""/>
      </a:majorFont>
      <a:minorFont>
        <a:latin typeface="Myriad Pro"/>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5742969</TotalTime>
  <Words>5302</Words>
  <Application>Microsoft Office PowerPoint</Application>
  <PresentationFormat>Экран (4:3)</PresentationFormat>
  <Paragraphs>1066</Paragraphs>
  <Slides>200</Slides>
  <Notes>83</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200</vt:i4>
      </vt:variant>
    </vt:vector>
  </HeadingPairs>
  <TitlesOfParts>
    <vt:vector size="206" baseType="lpstr">
      <vt:lpstr>Arial</vt:lpstr>
      <vt:lpstr>Calibri</vt:lpstr>
      <vt:lpstr>Cambria Math</vt:lpstr>
      <vt:lpstr>Myriad Pro</vt:lpstr>
      <vt:lpstr>Times New Roman</vt:lpstr>
      <vt:lpstr>Тема Office</vt:lpstr>
      <vt:lpstr>Decision Trees</vt:lpstr>
      <vt:lpstr>Week Goals</vt:lpstr>
      <vt:lpstr>Example: Predicting the Apartment Price</vt:lpstr>
      <vt:lpstr>Example: Predicting the Apartment Price</vt:lpstr>
      <vt:lpstr>Example: Predicting the Apartment Price</vt:lpstr>
      <vt:lpstr>Example: Predicting the Apartment Price</vt:lpstr>
      <vt:lpstr>Example: Predicting the Apartment Price</vt:lpstr>
      <vt:lpstr>Example: Predicting the Apartment Price</vt:lpstr>
      <vt:lpstr>Example: Predicting the Apartment Price</vt:lpstr>
      <vt:lpstr>Example: Predicting the Apartment Price</vt:lpstr>
      <vt:lpstr>Summary</vt:lpstr>
      <vt:lpstr>Decision Trees</vt:lpstr>
      <vt:lpstr>Logical Rule</vt:lpstr>
      <vt:lpstr>Decision Trees</vt:lpstr>
      <vt:lpstr>Презентация PowerPoint</vt:lpstr>
      <vt:lpstr>Decision Trees</vt:lpstr>
      <vt:lpstr>Decision Trees</vt:lpstr>
      <vt:lpstr>Decision Trees</vt:lpstr>
      <vt:lpstr>Decision Trees</vt:lpstr>
      <vt:lpstr>Decision Trees</vt:lpstr>
      <vt:lpstr>Decision Trees</vt:lpstr>
      <vt:lpstr>Decision Trees and Overfitting</vt:lpstr>
      <vt:lpstr>Complexity of Decision Trees</vt:lpstr>
      <vt:lpstr>Decision Trees for Regression Task</vt:lpstr>
      <vt:lpstr>Decision Trees for Regression Task</vt:lpstr>
      <vt:lpstr>Decision Trees for Regression Task</vt:lpstr>
      <vt:lpstr>Decision Trees for Regression Task</vt:lpstr>
      <vt:lpstr>Decision Trees for Regression and Overfitting</vt:lpstr>
      <vt:lpstr>Summary</vt:lpstr>
      <vt:lpstr>Structure of Decision Trees</vt:lpstr>
      <vt:lpstr>Decision Trees</vt:lpstr>
      <vt:lpstr>Splitting Criterion</vt:lpstr>
      <vt:lpstr>Predictions in Leaves: Regression</vt:lpstr>
      <vt:lpstr>Predictions in Leaves: Classification</vt:lpstr>
      <vt:lpstr>Predictions in Leaves: Classification</vt:lpstr>
      <vt:lpstr>Predictions in Leaves</vt:lpstr>
      <vt:lpstr>Decision Tree</vt:lpstr>
      <vt:lpstr>Decision Tree</vt:lpstr>
      <vt:lpstr>Decision Tree: Interpretation</vt:lpstr>
      <vt:lpstr>Decision Tree: Interpretation</vt:lpstr>
      <vt:lpstr>Summary</vt:lpstr>
      <vt:lpstr>How to Train Decision Trees?</vt:lpstr>
      <vt:lpstr>Greedy Tree Construction</vt:lpstr>
      <vt:lpstr>Greedy Tree Construction</vt:lpstr>
      <vt:lpstr>Greedy Tree Construction</vt:lpstr>
      <vt:lpstr>Greedy Tree Construction</vt:lpstr>
      <vt:lpstr>Greedy Tree Construction</vt:lpstr>
      <vt:lpstr>Greedy Tree Construction</vt:lpstr>
      <vt:lpstr>Greedy Tree Construction</vt:lpstr>
      <vt:lpstr>How to Choose Between Two Splits ?</vt:lpstr>
      <vt:lpstr>Entropy</vt:lpstr>
      <vt:lpstr>Entropy</vt:lpstr>
      <vt:lpstr>Entropy</vt:lpstr>
      <vt:lpstr>Entropy</vt:lpstr>
      <vt:lpstr>Entropy</vt:lpstr>
      <vt:lpstr>Entropy</vt:lpstr>
      <vt:lpstr>Entropy</vt:lpstr>
      <vt:lpstr>How to Select Between Two Splits?</vt:lpstr>
      <vt:lpstr>How to Select Between Two Splits?</vt:lpstr>
      <vt:lpstr>Summary</vt:lpstr>
      <vt:lpstr>Measures of Impurity</vt:lpstr>
      <vt:lpstr>How to Choose Between Two Splits ?</vt:lpstr>
      <vt:lpstr>Entropy</vt:lpstr>
      <vt:lpstr>Gini Index</vt:lpstr>
      <vt:lpstr>Gini Index vs Entropy</vt:lpstr>
      <vt:lpstr>Impurity Criterions</vt:lpstr>
      <vt:lpstr>Impurity Criterions</vt:lpstr>
      <vt:lpstr>How to Compare Two Splits?</vt:lpstr>
      <vt:lpstr>Greedy Construction: Regression</vt:lpstr>
      <vt:lpstr>Greedy Construction: Regression</vt:lpstr>
      <vt:lpstr>Regression Task</vt:lpstr>
      <vt:lpstr>How to Compare Two Splits?</vt:lpstr>
      <vt:lpstr>Summary</vt:lpstr>
      <vt:lpstr>Greedy Tree Construction</vt:lpstr>
      <vt:lpstr>How to Construct a Tree?</vt:lpstr>
      <vt:lpstr>How to Construct a Tree?</vt:lpstr>
      <vt:lpstr>Stopping Criterions</vt:lpstr>
      <vt:lpstr>Greedy Algorithm</vt:lpstr>
      <vt:lpstr>Greedy Algorithm</vt:lpstr>
      <vt:lpstr>Greedy Algorithm</vt:lpstr>
      <vt:lpstr>Greedy Algorithm</vt:lpstr>
      <vt:lpstr>Splitting on the first feature</vt:lpstr>
      <vt:lpstr>Splitting on the first feature</vt:lpstr>
      <vt:lpstr>Splitting on the first feature</vt:lpstr>
      <vt:lpstr>Splitting on the Second Feature</vt:lpstr>
      <vt:lpstr>Splitting on the Second Feature</vt:lpstr>
      <vt:lpstr>Splitting on the Second Feature</vt:lpstr>
      <vt:lpstr>Splitting on the Second Feature</vt:lpstr>
      <vt:lpstr>Greedy Algorithm</vt:lpstr>
      <vt:lpstr>Greedy Algorithm</vt:lpstr>
      <vt:lpstr>Greedy Algorithm</vt:lpstr>
      <vt:lpstr>Greedy Algorithm</vt:lpstr>
      <vt:lpstr>Summary</vt:lpstr>
      <vt:lpstr>High Variance of Decision Trees</vt:lpstr>
      <vt:lpstr>Decision Trees and Overfitting</vt:lpstr>
      <vt:lpstr>Variance</vt:lpstr>
      <vt:lpstr>Stability of a Model</vt:lpstr>
      <vt:lpstr>Training Decision Tree on Subsamples</vt:lpstr>
      <vt:lpstr>Training Decision Tree on Subsamples</vt:lpstr>
      <vt:lpstr>Training Decision Tree on Subsamples</vt:lpstr>
      <vt:lpstr>Decision Trees</vt:lpstr>
      <vt:lpstr>Composition of Models</vt:lpstr>
      <vt:lpstr>Summary</vt:lpstr>
      <vt:lpstr>Working with Categorical Features</vt:lpstr>
      <vt:lpstr>Ensembles</vt:lpstr>
      <vt:lpstr>Composition of Decision Trees</vt:lpstr>
      <vt:lpstr>Week Goals</vt:lpstr>
      <vt:lpstr>Training Decision Tree on Subsamples</vt:lpstr>
      <vt:lpstr>Composition of Models</vt:lpstr>
      <vt:lpstr>Composition of Models</vt:lpstr>
      <vt:lpstr>Composition of Models</vt:lpstr>
      <vt:lpstr>General Formulation: Classification</vt:lpstr>
      <vt:lpstr>General Formulation: Regression</vt:lpstr>
      <vt:lpstr>Base Models</vt:lpstr>
      <vt:lpstr>Base Models</vt:lpstr>
      <vt:lpstr>Bagging</vt:lpstr>
      <vt:lpstr>Bootstrap</vt:lpstr>
      <vt:lpstr>Random Subspaces</vt:lpstr>
      <vt:lpstr>Sources of Randomness</vt:lpstr>
      <vt:lpstr>Summary</vt:lpstr>
      <vt:lpstr>Random Forest</vt:lpstr>
      <vt:lpstr>Презентация PowerPoint</vt:lpstr>
      <vt:lpstr>Linear Models: High Bias and Low Variance</vt:lpstr>
      <vt:lpstr>Decision Trees: Low Bias and High Variance</vt:lpstr>
      <vt:lpstr>Composition of Algorithms</vt:lpstr>
      <vt:lpstr>Bias and Variance for Composition </vt:lpstr>
      <vt:lpstr>Bias and Variance for Composition </vt:lpstr>
      <vt:lpstr>Composition of Decision Trees</vt:lpstr>
      <vt:lpstr>Decision Trees: Greedy Algorithm</vt:lpstr>
      <vt:lpstr>Decision Trees: Greedy Algorithm</vt:lpstr>
      <vt:lpstr>Finding Optimal Split</vt:lpstr>
      <vt:lpstr>Correlation Between Trees</vt:lpstr>
      <vt:lpstr>Correlation Between Trees</vt:lpstr>
      <vt:lpstr>Random Forest</vt:lpstr>
      <vt:lpstr>Random Forest</vt:lpstr>
      <vt:lpstr>Random Forest</vt:lpstr>
      <vt:lpstr>Universal Method</vt:lpstr>
      <vt:lpstr>Out-of-bag</vt:lpstr>
      <vt:lpstr>Feature Importance</vt:lpstr>
      <vt:lpstr>Summary</vt:lpstr>
      <vt:lpstr>Random Forest: Example</vt:lpstr>
      <vt:lpstr>Boosting Idea</vt:lpstr>
      <vt:lpstr>Base Models</vt:lpstr>
      <vt:lpstr>Problems with Bagging</vt:lpstr>
      <vt:lpstr>Boosting Idea</vt:lpstr>
      <vt:lpstr>Boosting Idea</vt:lpstr>
      <vt:lpstr>Boosting Idea</vt:lpstr>
      <vt:lpstr>Boosting Idea</vt:lpstr>
      <vt:lpstr>Summary</vt:lpstr>
      <vt:lpstr>Boosting for MSE Loss</vt:lpstr>
      <vt:lpstr>Boosting Idea</vt:lpstr>
      <vt:lpstr>Boosting for MSE</vt:lpstr>
      <vt:lpstr>Boosting for MSE</vt:lpstr>
      <vt:lpstr>Boosting for MSE</vt:lpstr>
      <vt:lpstr>First Iteration</vt:lpstr>
      <vt:lpstr>Second Iteration</vt:lpstr>
      <vt:lpstr>Third Iteration</vt:lpstr>
      <vt:lpstr>Example</vt:lpstr>
      <vt:lpstr>Example</vt:lpstr>
      <vt:lpstr>Example</vt:lpstr>
      <vt:lpstr>Random Forest</vt:lpstr>
      <vt:lpstr>Boosting Error on Train and Test</vt:lpstr>
      <vt:lpstr>Summary</vt:lpstr>
      <vt:lpstr>Difficulties of Training with General Loss Function</vt:lpstr>
      <vt:lpstr>Training a Weak Learner</vt:lpstr>
      <vt:lpstr>Training a Weak Learner</vt:lpstr>
      <vt:lpstr>Logistic Loss </vt:lpstr>
      <vt:lpstr>Logistic Loss</vt:lpstr>
      <vt:lpstr>Logistic Loss</vt:lpstr>
      <vt:lpstr>Logistic Loss</vt:lpstr>
      <vt:lpstr>MSLE</vt:lpstr>
      <vt:lpstr>MSLE</vt:lpstr>
      <vt:lpstr>MSLE</vt:lpstr>
      <vt:lpstr>MSLE</vt:lpstr>
      <vt:lpstr>Summary</vt:lpstr>
      <vt:lpstr>Gradient Boosting in General Form</vt:lpstr>
      <vt:lpstr>Training a base model</vt:lpstr>
      <vt:lpstr>Training a base model</vt:lpstr>
      <vt:lpstr>Training a base model</vt:lpstr>
      <vt:lpstr>Training a base model</vt:lpstr>
      <vt:lpstr>Gradient Boosting</vt:lpstr>
      <vt:lpstr>Gradient Boosting</vt:lpstr>
      <vt:lpstr>Gradient Boosting for MSE</vt:lpstr>
      <vt:lpstr>Gradient Boosting for MSE</vt:lpstr>
      <vt:lpstr>Gradient Boosting for Logistic Loss</vt:lpstr>
      <vt:lpstr>Gradient Boosting for Logistic Loss</vt:lpstr>
      <vt:lpstr>Gradient Boosting for Logistic Loss</vt:lpstr>
      <vt:lpstr>Summary</vt:lpstr>
      <vt:lpstr>Hyperparameters and Regularization for Boosting</vt:lpstr>
      <vt:lpstr>Gradient Boosting</vt:lpstr>
      <vt:lpstr>Tree Depth</vt:lpstr>
      <vt:lpstr>Problems of Boosting Algorithm</vt:lpstr>
      <vt:lpstr>Problems of Boosting Algorithm</vt:lpstr>
      <vt:lpstr>Step Size</vt:lpstr>
      <vt:lpstr>Step Size</vt:lpstr>
      <vt:lpstr>Feature Randomization</vt:lpstr>
      <vt:lpstr>Feature Randomization</vt:lpstr>
      <vt:lpstr>Hyperparameters</vt:lpstr>
      <vt:lpstr>Summary</vt:lpstr>
      <vt:lpstr>Boosting Implementations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Котельников Евгений Дмитриевич</cp:lastModifiedBy>
  <cp:revision>2427</cp:revision>
  <dcterms:created xsi:type="dcterms:W3CDTF">2005-01-01T07:06:31Z</dcterms:created>
  <dcterms:modified xsi:type="dcterms:W3CDTF">2021-01-14T10:54:27Z</dcterms:modified>
</cp:coreProperties>
</file>